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58" r:id="rId3"/>
    <p:sldId id="259" r:id="rId4"/>
    <p:sldId id="266" r:id="rId5"/>
    <p:sldId id="267" r:id="rId6"/>
    <p:sldId id="260" r:id="rId7"/>
    <p:sldId id="271" r:id="rId8"/>
    <p:sldId id="272" r:id="rId9"/>
    <p:sldId id="273" r:id="rId10"/>
    <p:sldId id="274" r:id="rId11"/>
    <p:sldId id="261" r:id="rId12"/>
    <p:sldId id="262" r:id="rId13"/>
    <p:sldId id="263" r:id="rId14"/>
    <p:sldId id="277" r:id="rId15"/>
    <p:sldId id="278" r:id="rId16"/>
    <p:sldId id="275" r:id="rId17"/>
    <p:sldId id="270" r:id="rId18"/>
    <p:sldId id="276" r:id="rId19"/>
    <p:sldId id="265" r:id="rId20"/>
    <p:sldId id="264" r:id="rId21"/>
    <p:sldId id="269" r:id="rId22"/>
  </p:sldIdLst>
  <p:sldSz cx="10080625" cy="7021513"/>
  <p:notesSz cx="6858000" cy="9144000"/>
  <p:defaultTextStyle>
    <a:defPPr>
      <a:defRPr lang="zh-TW"/>
    </a:defPPr>
    <a:lvl1pPr marL="0" algn="l" defTabSz="914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6" algn="l" defTabSz="914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3" algn="l" defTabSz="914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60" algn="l" defTabSz="914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45" algn="l" defTabSz="914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32" algn="l" defTabSz="914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18" algn="l" defTabSz="914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04" algn="l" defTabSz="914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92" algn="l" defTabSz="9141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7E0"/>
    <a:srgbClr val="B1F9B8"/>
    <a:srgbClr val="F9B1EF"/>
    <a:srgbClr val="37CD5B"/>
    <a:srgbClr val="87FD95"/>
    <a:srgbClr val="FFDDF9"/>
    <a:srgbClr val="CCECFF"/>
    <a:srgbClr val="EFFBF0"/>
    <a:srgbClr val="CEFFC1"/>
    <a:srgbClr val="E7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3" autoAdjust="0"/>
    <p:restoredTop sz="88993" autoAdjust="0"/>
  </p:normalViewPr>
  <p:slideViewPr>
    <p:cSldViewPr>
      <p:cViewPr varScale="1">
        <p:scale>
          <a:sx n="77" d="100"/>
          <a:sy n="77" d="100"/>
        </p:scale>
        <p:origin x="787" y="67"/>
      </p:cViewPr>
      <p:guideLst>
        <p:guide orient="horz" pos="2212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EF163-85DB-4F36-82F8-3B8E258E991C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8375" y="685800"/>
            <a:ext cx="4921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6E63C-639C-419A-842E-43A21F981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41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6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3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60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45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32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18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04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92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8375" y="685800"/>
            <a:ext cx="4921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E63C-639C-419A-842E-43A21F98162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455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講解完問卷調查後  焦點似乎是著重於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只會基本和弦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又想要得到很多方面能力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交朋友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得愛情學分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  邏輯上只會一點東西卻想要得到很多 似乎不太可能</a:t>
            </a:r>
            <a:r>
              <a:rPr lang="en-US" altLang="zh-TW" dirty="0" smtClean="0"/>
              <a:t>!!!</a:t>
            </a:r>
          </a:p>
          <a:p>
            <a:r>
              <a:rPr lang="zh-TW" altLang="en-US" dirty="0" smtClean="0"/>
              <a:t>那麼因為只會一丁點吉他技巧 卻想擁有更多這方面</a:t>
            </a:r>
            <a:r>
              <a:rPr lang="en-US" altLang="zh-TW" dirty="0" smtClean="0"/>
              <a:t>~~~~</a:t>
            </a:r>
            <a:r>
              <a:rPr lang="zh-TW" altLang="en-US" dirty="0" smtClean="0"/>
              <a:t> 又因為巴拉巴拉的原因～～所以開發這個</a:t>
            </a:r>
            <a:r>
              <a:rPr lang="en-US" altLang="zh-TW" dirty="0" smtClean="0"/>
              <a:t>APP~~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E63C-639C-419A-842E-43A21F98162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505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講解完問卷調查後  焦點似乎是著重於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只會基本和弦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又想要得到很多方面能力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交朋友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得愛情學分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  邏輯上只會一點東西卻想要得到很多 似乎不太可能</a:t>
            </a:r>
            <a:r>
              <a:rPr lang="en-US" altLang="zh-TW" dirty="0" smtClean="0"/>
              <a:t>!!!</a:t>
            </a:r>
          </a:p>
          <a:p>
            <a:r>
              <a:rPr lang="zh-TW" altLang="en-US" dirty="0" smtClean="0"/>
              <a:t>那麼因為只會一丁點吉他技巧 卻想擁有更多這方面</a:t>
            </a:r>
            <a:r>
              <a:rPr lang="en-US" altLang="zh-TW" dirty="0" smtClean="0"/>
              <a:t>~~~~</a:t>
            </a:r>
            <a:r>
              <a:rPr lang="zh-TW" altLang="en-US" dirty="0" smtClean="0"/>
              <a:t> 又因為巴拉巴拉的原因～～所以開發這個</a:t>
            </a:r>
            <a:r>
              <a:rPr lang="en-US" altLang="zh-TW" dirty="0" smtClean="0"/>
              <a:t>APP~~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E63C-639C-419A-842E-43A21F98162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83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講解完問卷調查後  焦點似乎是著重於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只會基本和弦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又想要得到很多方面能力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交朋友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得愛情學分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  邏輯上只會一點東西卻想要得到很多 似乎不太可能</a:t>
            </a:r>
            <a:r>
              <a:rPr lang="en-US" altLang="zh-TW" dirty="0" smtClean="0"/>
              <a:t>!!!</a:t>
            </a:r>
          </a:p>
          <a:p>
            <a:r>
              <a:rPr lang="zh-TW" altLang="en-US" dirty="0" smtClean="0"/>
              <a:t>那麼因為只會一丁點吉他技巧 卻想擁有更多這方面</a:t>
            </a:r>
            <a:r>
              <a:rPr lang="en-US" altLang="zh-TW" dirty="0" smtClean="0"/>
              <a:t>~~~~</a:t>
            </a:r>
            <a:r>
              <a:rPr lang="zh-TW" altLang="en-US" dirty="0" smtClean="0"/>
              <a:t> 又因為巴拉巴拉的原因～～所以開發這個</a:t>
            </a:r>
            <a:r>
              <a:rPr lang="en-US" altLang="zh-TW" dirty="0" smtClean="0"/>
              <a:t>APP~~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E63C-639C-419A-842E-43A21F98162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907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講解完問卷調查後  焦點似乎是著重於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只會基本和弦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又想要得到很多方面能力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交朋友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得愛情學分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  邏輯上只會一點東西卻想要得到很多 似乎不太可能</a:t>
            </a:r>
            <a:r>
              <a:rPr lang="en-US" altLang="zh-TW" dirty="0" smtClean="0"/>
              <a:t>!!!</a:t>
            </a:r>
          </a:p>
          <a:p>
            <a:r>
              <a:rPr lang="zh-TW" altLang="en-US" dirty="0" smtClean="0"/>
              <a:t>那麼因為只會一丁點吉他技巧 卻想擁有更多這方面</a:t>
            </a:r>
            <a:r>
              <a:rPr lang="en-US" altLang="zh-TW" dirty="0" smtClean="0"/>
              <a:t>~~~~</a:t>
            </a:r>
            <a:r>
              <a:rPr lang="zh-TW" altLang="en-US" dirty="0" smtClean="0"/>
              <a:t> 又因為巴拉巴拉的原因～～所以開發這個</a:t>
            </a:r>
            <a:r>
              <a:rPr lang="en-US" altLang="zh-TW" dirty="0" smtClean="0"/>
              <a:t>APP~~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E63C-639C-419A-842E-43A21F98162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001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講解完問卷調查後  焦點似乎是著重於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只會基本和弦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又想要得到很多方面能力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交朋友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得愛情學分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  邏輯上只會一點東西卻想要得到很多 似乎不太可能</a:t>
            </a:r>
            <a:r>
              <a:rPr lang="en-US" altLang="zh-TW" dirty="0" smtClean="0"/>
              <a:t>!!!</a:t>
            </a:r>
          </a:p>
          <a:p>
            <a:r>
              <a:rPr lang="zh-TW" altLang="en-US" dirty="0" smtClean="0"/>
              <a:t>那麼因為只會一丁點吉他技巧 卻想擁有更多這方面</a:t>
            </a:r>
            <a:r>
              <a:rPr lang="en-US" altLang="zh-TW" dirty="0" smtClean="0"/>
              <a:t>~~~~</a:t>
            </a:r>
            <a:r>
              <a:rPr lang="zh-TW" altLang="en-US" dirty="0" smtClean="0"/>
              <a:t> 又因為巴拉巴拉的原因～～所以開發這個</a:t>
            </a:r>
            <a:r>
              <a:rPr lang="en-US" altLang="zh-TW" dirty="0" smtClean="0"/>
              <a:t>APP~~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E63C-639C-419A-842E-43A21F98162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046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講解完問卷調查後  焦點似乎是著重於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只會基本和弦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又想要得到很多方面能力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交朋友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得愛情學分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  邏輯上只會一點東西卻想要得到很多 似乎不太可能</a:t>
            </a:r>
            <a:r>
              <a:rPr lang="en-US" altLang="zh-TW" dirty="0" smtClean="0"/>
              <a:t>!!!</a:t>
            </a:r>
          </a:p>
          <a:p>
            <a:r>
              <a:rPr lang="zh-TW" altLang="en-US" dirty="0" smtClean="0"/>
              <a:t>那麼因為只會一丁點吉他技巧 卻想擁有更多這方面</a:t>
            </a:r>
            <a:r>
              <a:rPr lang="en-US" altLang="zh-TW" dirty="0" smtClean="0"/>
              <a:t>~~~~</a:t>
            </a:r>
            <a:r>
              <a:rPr lang="zh-TW" altLang="en-US" dirty="0" smtClean="0"/>
              <a:t> 又因為巴拉巴拉的原因～～所以開發這個</a:t>
            </a:r>
            <a:r>
              <a:rPr lang="en-US" altLang="zh-TW" dirty="0" smtClean="0"/>
              <a:t>APP~~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E63C-639C-419A-842E-43A21F98162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069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版控</a:t>
            </a:r>
            <a:endParaRPr lang="en-US" altLang="zh-TW" dirty="0" smtClean="0"/>
          </a:p>
          <a:p>
            <a:r>
              <a:rPr lang="zh-TW" altLang="en-US" dirty="0" smtClean="0"/>
              <a:t>改編歌曲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E63C-639C-419A-842E-43A21F98162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50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根據不負責任問卷調查顯示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E63C-639C-419A-842E-43A21F9816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60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還是不負責任調查顯示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E63C-639C-419A-842E-43A21F98162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93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講解完問卷調查後  焦點似乎是著重於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只會基本和弦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又想要得到很多方面能力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交朋友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得愛情學分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  邏輯上只會一點東西卻想要得到很多 似乎不太可能</a:t>
            </a:r>
            <a:r>
              <a:rPr lang="en-US" altLang="zh-TW" dirty="0" smtClean="0"/>
              <a:t>!!!</a:t>
            </a:r>
          </a:p>
          <a:p>
            <a:r>
              <a:rPr lang="zh-TW" altLang="en-US" dirty="0" smtClean="0"/>
              <a:t>那麼因為只會一丁點吉他技巧 卻想擁有更多這方面</a:t>
            </a:r>
            <a:r>
              <a:rPr lang="en-US" altLang="zh-TW" dirty="0" smtClean="0"/>
              <a:t>~~~~</a:t>
            </a:r>
            <a:r>
              <a:rPr lang="zh-TW" altLang="en-US" dirty="0" smtClean="0"/>
              <a:t> 又因為巴拉巴拉的原因～～所以開發這</a:t>
            </a:r>
            <a:r>
              <a:rPr lang="en-US" altLang="zh-TW" dirty="0" smtClean="0"/>
              <a:t>.</a:t>
            </a:r>
            <a:r>
              <a:rPr lang="zh-TW" altLang="en-US" dirty="0" smtClean="0"/>
              <a:t>個</a:t>
            </a:r>
            <a:r>
              <a:rPr lang="en-US" altLang="zh-TW" dirty="0" smtClean="0"/>
              <a:t>APP~~</a:t>
            </a:r>
            <a:br>
              <a:rPr lang="en-US" altLang="zh-TW" dirty="0" smtClean="0"/>
            </a:br>
            <a:r>
              <a:rPr lang="zh-TW" altLang="en-US" dirty="0" smtClean="0"/>
              <a:t>強調</a:t>
            </a:r>
            <a:r>
              <a:rPr lang="en-US" altLang="zh-TW" dirty="0" smtClean="0"/>
              <a:t>4</a:t>
            </a:r>
            <a:r>
              <a:rPr lang="zh-TW" altLang="en-US" dirty="0" smtClean="0"/>
              <a:t>天 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E63C-639C-419A-842E-43A21F9816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50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講解完問卷調查後  焦點似乎是著重於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只會基本和弦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又想要得到很多方面能力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交朋友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得愛情學分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  邏輯上只會一點東西卻想要得到很多 似乎不太可能</a:t>
            </a:r>
            <a:r>
              <a:rPr lang="en-US" altLang="zh-TW" dirty="0" smtClean="0"/>
              <a:t>!!!</a:t>
            </a:r>
          </a:p>
          <a:p>
            <a:r>
              <a:rPr lang="zh-TW" altLang="en-US" dirty="0" smtClean="0"/>
              <a:t>那麼因為只會一丁點吉他技巧 卻想擁有更多這方面</a:t>
            </a:r>
            <a:r>
              <a:rPr lang="en-US" altLang="zh-TW" dirty="0" smtClean="0"/>
              <a:t>~~~~</a:t>
            </a:r>
            <a:r>
              <a:rPr lang="zh-TW" altLang="en-US" dirty="0" smtClean="0"/>
              <a:t> 又因為巴拉巴拉的原因～～所以開發這</a:t>
            </a:r>
            <a:r>
              <a:rPr lang="en-US" altLang="zh-TW" dirty="0" smtClean="0"/>
              <a:t>.</a:t>
            </a:r>
            <a:r>
              <a:rPr lang="zh-TW" altLang="en-US" dirty="0" smtClean="0"/>
              <a:t>個</a:t>
            </a:r>
            <a:r>
              <a:rPr lang="en-US" altLang="zh-TW" dirty="0" smtClean="0"/>
              <a:t>APP~~</a:t>
            </a:r>
            <a:br>
              <a:rPr lang="en-US" altLang="zh-TW" dirty="0" smtClean="0"/>
            </a:br>
            <a:r>
              <a:rPr lang="zh-TW" altLang="en-US" dirty="0" smtClean="0"/>
              <a:t>強調</a:t>
            </a:r>
            <a:r>
              <a:rPr lang="en-US" altLang="zh-TW" dirty="0" smtClean="0"/>
              <a:t>4</a:t>
            </a:r>
            <a:r>
              <a:rPr lang="zh-TW" altLang="en-US" dirty="0" smtClean="0"/>
              <a:t>天 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E63C-639C-419A-842E-43A21F98162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24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講解完問卷調查後  焦點似乎是著重於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只會基本和弦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又想要得到很多方面能力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交朋友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得愛情學分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  邏輯上只會一點東西卻想要得到很多 似乎不太可能</a:t>
            </a:r>
            <a:r>
              <a:rPr lang="en-US" altLang="zh-TW" dirty="0" smtClean="0"/>
              <a:t>!!!</a:t>
            </a:r>
          </a:p>
          <a:p>
            <a:r>
              <a:rPr lang="zh-TW" altLang="en-US" dirty="0" smtClean="0"/>
              <a:t>那麼因為只會一丁點吉他技巧 卻想擁有更多這方面</a:t>
            </a:r>
            <a:r>
              <a:rPr lang="en-US" altLang="zh-TW" dirty="0" smtClean="0"/>
              <a:t>~~~~</a:t>
            </a:r>
            <a:r>
              <a:rPr lang="zh-TW" altLang="en-US" dirty="0" smtClean="0"/>
              <a:t> 又因為巴拉巴拉的原因～～所以開發這</a:t>
            </a:r>
            <a:r>
              <a:rPr lang="en-US" altLang="zh-TW" dirty="0" smtClean="0"/>
              <a:t>.</a:t>
            </a:r>
            <a:r>
              <a:rPr lang="zh-TW" altLang="en-US" dirty="0" smtClean="0"/>
              <a:t>個</a:t>
            </a:r>
            <a:r>
              <a:rPr lang="en-US" altLang="zh-TW" dirty="0" smtClean="0"/>
              <a:t>APP~~</a:t>
            </a:r>
            <a:br>
              <a:rPr lang="en-US" altLang="zh-TW" dirty="0" smtClean="0"/>
            </a:br>
            <a:r>
              <a:rPr lang="zh-TW" altLang="en-US" dirty="0" smtClean="0"/>
              <a:t>強調</a:t>
            </a:r>
            <a:r>
              <a:rPr lang="en-US" altLang="zh-TW" dirty="0" smtClean="0"/>
              <a:t>4</a:t>
            </a:r>
            <a:r>
              <a:rPr lang="zh-TW" altLang="en-US" dirty="0" smtClean="0"/>
              <a:t>天 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E63C-639C-419A-842E-43A21F9816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616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講解完問卷調查後  焦點似乎是著重於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只會基本和弦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又想要得到很多方面能力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交朋友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得愛情學分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  邏輯上只會一點東西卻想要得到很多 似乎不太可能</a:t>
            </a:r>
            <a:r>
              <a:rPr lang="en-US" altLang="zh-TW" dirty="0" smtClean="0"/>
              <a:t>!!!</a:t>
            </a:r>
          </a:p>
          <a:p>
            <a:r>
              <a:rPr lang="zh-TW" altLang="en-US" dirty="0" smtClean="0"/>
              <a:t>那麼因為只會一丁點吉他技巧 卻想擁有更多這方面</a:t>
            </a:r>
            <a:r>
              <a:rPr lang="en-US" altLang="zh-TW" dirty="0" smtClean="0"/>
              <a:t>~~~~</a:t>
            </a:r>
            <a:r>
              <a:rPr lang="zh-TW" altLang="en-US" dirty="0" smtClean="0"/>
              <a:t> 又因為巴拉巴拉的原因～～所以開發這</a:t>
            </a:r>
            <a:r>
              <a:rPr lang="en-US" altLang="zh-TW" dirty="0" smtClean="0"/>
              <a:t>.</a:t>
            </a:r>
            <a:r>
              <a:rPr lang="zh-TW" altLang="en-US" dirty="0" smtClean="0"/>
              <a:t>個</a:t>
            </a:r>
            <a:r>
              <a:rPr lang="en-US" altLang="zh-TW" dirty="0" smtClean="0"/>
              <a:t>APP~~</a:t>
            </a:r>
            <a:br>
              <a:rPr lang="en-US" altLang="zh-TW" dirty="0" smtClean="0"/>
            </a:br>
            <a:r>
              <a:rPr lang="zh-TW" altLang="en-US" dirty="0" smtClean="0"/>
              <a:t>強調</a:t>
            </a:r>
            <a:r>
              <a:rPr lang="en-US" altLang="zh-TW" dirty="0" smtClean="0"/>
              <a:t>4</a:t>
            </a:r>
            <a:r>
              <a:rPr lang="zh-TW" altLang="en-US" dirty="0" smtClean="0"/>
              <a:t>天 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E63C-639C-419A-842E-43A21F9816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52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講解完問卷調查後  焦點似乎是著重於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只會基本和弦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又想要得到很多方面能力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交朋友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得愛情學分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  邏輯上只會一點東西卻想要得到很多 似乎不太可能</a:t>
            </a:r>
            <a:r>
              <a:rPr lang="en-US" altLang="zh-TW" dirty="0" smtClean="0"/>
              <a:t>!!!</a:t>
            </a:r>
          </a:p>
          <a:p>
            <a:r>
              <a:rPr lang="zh-TW" altLang="en-US" dirty="0" smtClean="0"/>
              <a:t>那麼因為只會一丁點吉他技巧 卻想擁有更多這方面</a:t>
            </a:r>
            <a:r>
              <a:rPr lang="en-US" altLang="zh-TW" dirty="0" smtClean="0"/>
              <a:t>~~~~</a:t>
            </a:r>
            <a:r>
              <a:rPr lang="zh-TW" altLang="en-US" dirty="0" smtClean="0"/>
              <a:t> 又因為巴拉巴拉的原因～～所以開發這</a:t>
            </a:r>
            <a:r>
              <a:rPr lang="en-US" altLang="zh-TW" dirty="0" smtClean="0"/>
              <a:t>.</a:t>
            </a:r>
            <a:r>
              <a:rPr lang="zh-TW" altLang="en-US" dirty="0" smtClean="0"/>
              <a:t>個</a:t>
            </a:r>
            <a:r>
              <a:rPr lang="en-US" altLang="zh-TW" dirty="0" smtClean="0"/>
              <a:t>APP~~</a:t>
            </a:r>
            <a:br>
              <a:rPr lang="en-US" altLang="zh-TW" dirty="0" smtClean="0"/>
            </a:br>
            <a:r>
              <a:rPr lang="zh-TW" altLang="en-US" dirty="0" smtClean="0"/>
              <a:t>強調</a:t>
            </a:r>
            <a:r>
              <a:rPr lang="en-US" altLang="zh-TW" dirty="0" smtClean="0"/>
              <a:t>4</a:t>
            </a:r>
            <a:r>
              <a:rPr lang="zh-TW" altLang="en-US" dirty="0" smtClean="0"/>
              <a:t>天 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E63C-639C-419A-842E-43A21F98162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85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講解完問卷調查後  焦點似乎是著重於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只會基本和弦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又想要得到很多方面能力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交朋友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得愛情學分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  邏輯上只會一點東西卻想要得到很多 似乎不太可能</a:t>
            </a:r>
            <a:r>
              <a:rPr lang="en-US" altLang="zh-TW" dirty="0" smtClean="0"/>
              <a:t>!!!</a:t>
            </a:r>
          </a:p>
          <a:p>
            <a:r>
              <a:rPr lang="zh-TW" altLang="en-US" dirty="0" smtClean="0"/>
              <a:t>那麼因為只會一丁點吉他技巧 卻想擁有更多這方面</a:t>
            </a:r>
            <a:r>
              <a:rPr lang="en-US" altLang="zh-TW" dirty="0" smtClean="0"/>
              <a:t>~~~~</a:t>
            </a:r>
            <a:r>
              <a:rPr lang="zh-TW" altLang="en-US" dirty="0" smtClean="0"/>
              <a:t> 又因為巴拉巴拉的原因～～所以開發這個</a:t>
            </a:r>
            <a:r>
              <a:rPr lang="en-US" altLang="zh-TW" dirty="0" smtClean="0"/>
              <a:t>APP~~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E63C-639C-419A-842E-43A21F98162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50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181222"/>
            <a:ext cx="8568531" cy="150507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3978857"/>
            <a:ext cx="7056438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88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5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4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42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31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9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4273DB1-F785-4E1D-B994-C8B6A028C9AB}" type="datetimeFigureOut">
              <a:rPr lang="zh-TW" altLang="en-US" smtClean="0"/>
              <a:pPr/>
              <a:t>2016/9/2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12B1B0-0DAA-4386-BF54-74DBD36D1F2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" y="-17636"/>
            <a:ext cx="10058400" cy="7021513"/>
          </a:xfrm>
          <a:prstGeom prst="rect">
            <a:avLst/>
          </a:prstGeom>
          <a:ln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FFFF00"/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120069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3DB1-F785-4E1D-B994-C8B6A028C9A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B1B0-0DAA-4386-BF54-74DBD36D1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06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281188"/>
            <a:ext cx="2268141" cy="5991041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81188"/>
            <a:ext cx="6636411" cy="5991041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3DB1-F785-4E1D-B994-C8B6A028C9A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B1B0-0DAA-4386-BF54-74DBD36D1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69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4273DB1-F785-4E1D-B994-C8B6A028C9AB}" type="datetimeFigureOut">
              <a:rPr lang="zh-TW" altLang="en-US" smtClean="0"/>
              <a:pPr/>
              <a:t>2016/9/2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12B1B0-0DAA-4386-BF54-74DBD36D1F2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16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" y="-17636"/>
            <a:ext cx="10058400" cy="7021513"/>
          </a:xfrm>
          <a:prstGeom prst="rect">
            <a:avLst/>
          </a:prstGeom>
          <a:ln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FFFF00"/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56041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511973"/>
            <a:ext cx="8568531" cy="139455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2976019"/>
            <a:ext cx="8568531" cy="153595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85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709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5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541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427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312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19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083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3DB1-F785-4E1D-B994-C8B6A028C9A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B1B0-0DAA-4386-BF54-74DBD36D1F2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" y="-17636"/>
            <a:ext cx="10058400" cy="7021513"/>
          </a:xfrm>
          <a:prstGeom prst="rect">
            <a:avLst/>
          </a:prstGeom>
          <a:ln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FFFF00"/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324409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38355"/>
            <a:ext cx="4452276" cy="463387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638355"/>
            <a:ext cx="4452276" cy="463387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3DB1-F785-4E1D-B994-C8B6A028C9A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B1B0-0DAA-4386-BF54-74DBD36D1F2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16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" y="-17636"/>
            <a:ext cx="10058400" cy="7021513"/>
          </a:xfrm>
          <a:prstGeom prst="rect">
            <a:avLst/>
          </a:prstGeom>
          <a:ln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FFFF00"/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101858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571714"/>
            <a:ext cx="4454027" cy="65501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8550" indent="0">
              <a:buNone/>
              <a:defRPr sz="2100" b="1"/>
            </a:lvl2pPr>
            <a:lvl3pPr marL="977097" indent="0">
              <a:buNone/>
              <a:defRPr sz="1900" b="1"/>
            </a:lvl3pPr>
            <a:lvl4pPr marL="1465647" indent="0">
              <a:buNone/>
              <a:defRPr sz="1700" b="1"/>
            </a:lvl4pPr>
            <a:lvl5pPr marL="1954196" indent="0">
              <a:buNone/>
              <a:defRPr sz="1700" b="1"/>
            </a:lvl5pPr>
            <a:lvl6pPr marL="2442745" indent="0">
              <a:buNone/>
              <a:defRPr sz="1700" b="1"/>
            </a:lvl6pPr>
            <a:lvl7pPr marL="2931293" indent="0">
              <a:buNone/>
              <a:defRPr sz="1700" b="1"/>
            </a:lvl7pPr>
            <a:lvl8pPr marL="3419842" indent="0">
              <a:buNone/>
              <a:defRPr sz="1700" b="1"/>
            </a:lvl8pPr>
            <a:lvl9pPr marL="3908391" indent="0">
              <a:buNone/>
              <a:defRPr sz="17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226731"/>
            <a:ext cx="4454027" cy="404549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571714"/>
            <a:ext cx="4455776" cy="65501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8550" indent="0">
              <a:buNone/>
              <a:defRPr sz="2100" b="1"/>
            </a:lvl2pPr>
            <a:lvl3pPr marL="977097" indent="0">
              <a:buNone/>
              <a:defRPr sz="1900" b="1"/>
            </a:lvl3pPr>
            <a:lvl4pPr marL="1465647" indent="0">
              <a:buNone/>
              <a:defRPr sz="1700" b="1"/>
            </a:lvl4pPr>
            <a:lvl5pPr marL="1954196" indent="0">
              <a:buNone/>
              <a:defRPr sz="1700" b="1"/>
            </a:lvl5pPr>
            <a:lvl6pPr marL="2442745" indent="0">
              <a:buNone/>
              <a:defRPr sz="1700" b="1"/>
            </a:lvl6pPr>
            <a:lvl7pPr marL="2931293" indent="0">
              <a:buNone/>
              <a:defRPr sz="1700" b="1"/>
            </a:lvl7pPr>
            <a:lvl8pPr marL="3419842" indent="0">
              <a:buNone/>
              <a:defRPr sz="1700" b="1"/>
            </a:lvl8pPr>
            <a:lvl9pPr marL="3908391" indent="0">
              <a:buNone/>
              <a:defRPr sz="17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226731"/>
            <a:ext cx="4455776" cy="404549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3DB1-F785-4E1D-B994-C8B6A028C9A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B1B0-0DAA-4386-BF54-74DBD36D1F2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" y="-17636"/>
            <a:ext cx="10058400" cy="7021513"/>
          </a:xfrm>
          <a:prstGeom prst="rect">
            <a:avLst/>
          </a:prstGeom>
          <a:ln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FFFF00"/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92126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3DB1-F785-4E1D-B994-C8B6A028C9A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B1B0-0DAA-4386-BF54-74DBD36D1F2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Picture 16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" y="-17636"/>
            <a:ext cx="10058400" cy="7021513"/>
          </a:xfrm>
          <a:prstGeom prst="rect">
            <a:avLst/>
          </a:prstGeom>
          <a:ln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FFFF00"/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359835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3DB1-F785-4E1D-B994-C8B6A028C9A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B1B0-0DAA-4386-BF54-74DBD36D1F2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Picture 16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" y="-17636"/>
            <a:ext cx="10058400" cy="7021513"/>
          </a:xfrm>
          <a:prstGeom prst="rect">
            <a:avLst/>
          </a:prstGeom>
          <a:ln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FFFF00"/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2640338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279560"/>
            <a:ext cx="3316456" cy="118975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279562"/>
            <a:ext cx="5635349" cy="599266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469317"/>
            <a:ext cx="3316456" cy="4802910"/>
          </a:xfrm>
        </p:spPr>
        <p:txBody>
          <a:bodyPr/>
          <a:lstStyle>
            <a:lvl1pPr marL="0" indent="0">
              <a:buNone/>
              <a:defRPr sz="1500"/>
            </a:lvl1pPr>
            <a:lvl2pPr marL="488550" indent="0">
              <a:buNone/>
              <a:defRPr sz="1300"/>
            </a:lvl2pPr>
            <a:lvl3pPr marL="977097" indent="0">
              <a:buNone/>
              <a:defRPr sz="1100"/>
            </a:lvl3pPr>
            <a:lvl4pPr marL="1465647" indent="0">
              <a:buNone/>
              <a:defRPr sz="1000"/>
            </a:lvl4pPr>
            <a:lvl5pPr marL="1954196" indent="0">
              <a:buNone/>
              <a:defRPr sz="1000"/>
            </a:lvl5pPr>
            <a:lvl6pPr marL="2442745" indent="0">
              <a:buNone/>
              <a:defRPr sz="1000"/>
            </a:lvl6pPr>
            <a:lvl7pPr marL="2931293" indent="0">
              <a:buNone/>
              <a:defRPr sz="1000"/>
            </a:lvl7pPr>
            <a:lvl8pPr marL="3419842" indent="0">
              <a:buNone/>
              <a:defRPr sz="1000"/>
            </a:lvl8pPr>
            <a:lvl9pPr marL="3908391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3DB1-F785-4E1D-B994-C8B6A028C9A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B1B0-0DAA-4386-BF54-74DBD36D1F2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16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" y="-17636"/>
            <a:ext cx="10058400" cy="7021513"/>
          </a:xfrm>
          <a:prstGeom prst="rect">
            <a:avLst/>
          </a:prstGeom>
          <a:ln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FFFF00"/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1471238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4915060"/>
            <a:ext cx="6048375" cy="58025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27385"/>
            <a:ext cx="6048375" cy="4212908"/>
          </a:xfrm>
        </p:spPr>
        <p:txBody>
          <a:bodyPr/>
          <a:lstStyle>
            <a:lvl1pPr marL="0" indent="0">
              <a:buNone/>
              <a:defRPr sz="3400"/>
            </a:lvl1pPr>
            <a:lvl2pPr marL="488550" indent="0">
              <a:buNone/>
              <a:defRPr sz="3000"/>
            </a:lvl2pPr>
            <a:lvl3pPr marL="977097" indent="0">
              <a:buNone/>
              <a:defRPr sz="2600"/>
            </a:lvl3pPr>
            <a:lvl4pPr marL="1465647" indent="0">
              <a:buNone/>
              <a:defRPr sz="2100"/>
            </a:lvl4pPr>
            <a:lvl5pPr marL="1954196" indent="0">
              <a:buNone/>
              <a:defRPr sz="2100"/>
            </a:lvl5pPr>
            <a:lvl6pPr marL="2442745" indent="0">
              <a:buNone/>
              <a:defRPr sz="2100"/>
            </a:lvl6pPr>
            <a:lvl7pPr marL="2931293" indent="0">
              <a:buNone/>
              <a:defRPr sz="2100"/>
            </a:lvl7pPr>
            <a:lvl8pPr marL="3419842" indent="0">
              <a:buNone/>
              <a:defRPr sz="2100"/>
            </a:lvl8pPr>
            <a:lvl9pPr marL="3908391" indent="0">
              <a:buNone/>
              <a:defRPr sz="21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495310"/>
            <a:ext cx="6048375" cy="824052"/>
          </a:xfrm>
        </p:spPr>
        <p:txBody>
          <a:bodyPr/>
          <a:lstStyle>
            <a:lvl1pPr marL="0" indent="0">
              <a:buNone/>
              <a:defRPr sz="1500"/>
            </a:lvl1pPr>
            <a:lvl2pPr marL="488550" indent="0">
              <a:buNone/>
              <a:defRPr sz="1300"/>
            </a:lvl2pPr>
            <a:lvl3pPr marL="977097" indent="0">
              <a:buNone/>
              <a:defRPr sz="1100"/>
            </a:lvl3pPr>
            <a:lvl4pPr marL="1465647" indent="0">
              <a:buNone/>
              <a:defRPr sz="1000"/>
            </a:lvl4pPr>
            <a:lvl5pPr marL="1954196" indent="0">
              <a:buNone/>
              <a:defRPr sz="1000"/>
            </a:lvl5pPr>
            <a:lvl6pPr marL="2442745" indent="0">
              <a:buNone/>
              <a:defRPr sz="1000"/>
            </a:lvl6pPr>
            <a:lvl7pPr marL="2931293" indent="0">
              <a:buNone/>
              <a:defRPr sz="1000"/>
            </a:lvl7pPr>
            <a:lvl8pPr marL="3419842" indent="0">
              <a:buNone/>
              <a:defRPr sz="1000"/>
            </a:lvl8pPr>
            <a:lvl9pPr marL="3908391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3DB1-F785-4E1D-B994-C8B6A028C9A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B1B0-0DAA-4386-BF54-74DBD36D1F2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16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" y="-17636"/>
            <a:ext cx="10058400" cy="7021513"/>
          </a:xfrm>
          <a:prstGeom prst="rect">
            <a:avLst/>
          </a:prstGeom>
          <a:ln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FFFF00"/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427004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281186"/>
            <a:ext cx="9072563" cy="1170252"/>
          </a:xfrm>
          <a:prstGeom prst="rect">
            <a:avLst/>
          </a:prstGeom>
        </p:spPr>
        <p:txBody>
          <a:bodyPr vert="horz" lIns="97710" tIns="48855" rIns="97710" bIns="48855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38355"/>
            <a:ext cx="9072563" cy="4633874"/>
          </a:xfrm>
          <a:prstGeom prst="rect">
            <a:avLst/>
          </a:prstGeom>
        </p:spPr>
        <p:txBody>
          <a:bodyPr vert="horz" lIns="97710" tIns="48855" rIns="97710" bIns="48855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6507904"/>
            <a:ext cx="2352146" cy="373831"/>
          </a:xfrm>
          <a:prstGeom prst="rect">
            <a:avLst/>
          </a:prstGeom>
        </p:spPr>
        <p:txBody>
          <a:bodyPr vert="horz" lIns="97710" tIns="48855" rIns="97710" bIns="4885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73DB1-F785-4E1D-B994-C8B6A028C9AB}" type="datetimeFigureOut">
              <a:rPr lang="zh-TW" altLang="en-US" smtClean="0"/>
              <a:t>2016/9/2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6507904"/>
            <a:ext cx="3192198" cy="373831"/>
          </a:xfrm>
          <a:prstGeom prst="rect">
            <a:avLst/>
          </a:prstGeom>
        </p:spPr>
        <p:txBody>
          <a:bodyPr vert="horz" lIns="97710" tIns="48855" rIns="97710" bIns="4885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6507904"/>
            <a:ext cx="2352146" cy="373831"/>
          </a:xfrm>
          <a:prstGeom prst="rect">
            <a:avLst/>
          </a:prstGeom>
        </p:spPr>
        <p:txBody>
          <a:bodyPr vert="horz" lIns="97710" tIns="48855" rIns="97710" bIns="4885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B1B0-0DAA-4386-BF54-74DBD36D1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34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77097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6411" indent="-366411" algn="l" defTabSz="977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3892" indent="-305343" algn="l" defTabSz="977097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372" indent="-244275" algn="l" defTabSz="977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9921" indent="-244275" algn="l" defTabSz="977097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8470" indent="-244275" algn="l" defTabSz="977097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7019" indent="-244275" algn="l" defTabSz="977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5568" indent="-244275" algn="l" defTabSz="977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64117" indent="-244275" algn="l" defTabSz="977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52666" indent="-244275" algn="l" defTabSz="97709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70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550" algn="l" defTabSz="9770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097" algn="l" defTabSz="9770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647" algn="l" defTabSz="9770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196" algn="l" defTabSz="9770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745" algn="l" defTabSz="9770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293" algn="l" defTabSz="9770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9842" algn="l" defTabSz="9770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391" algn="l" defTabSz="9770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" y="-17636"/>
            <a:ext cx="10080872" cy="7026908"/>
          </a:xfrm>
          <a:prstGeom prst="rect">
            <a:avLst/>
          </a:prstGeom>
          <a:gradFill>
            <a:gsLst>
              <a:gs pos="0">
                <a:schemeClr val="bg1">
                  <a:lumMod val="58000"/>
                  <a:lumOff val="42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51000">
                <a:schemeClr val="accent3">
                  <a:tint val="37000"/>
                  <a:satMod val="300000"/>
                </a:schemeClr>
              </a:gs>
            </a:gsLst>
            <a:lin ang="16200000" scaled="1"/>
          </a:gradFill>
          <a:ln>
            <a:noFill/>
          </a:ln>
        </p:spPr>
      </p:pic>
      <p:sp>
        <p:nvSpPr>
          <p:cNvPr id="35" name="Right Triangle 34"/>
          <p:cNvSpPr/>
          <p:nvPr/>
        </p:nvSpPr>
        <p:spPr>
          <a:xfrm>
            <a:off x="0" y="-12915"/>
            <a:ext cx="4392240" cy="7034428"/>
          </a:xfrm>
          <a:prstGeom prst="rtTriangle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99952" y="2007294"/>
            <a:ext cx="79928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玩轉吉他</a:t>
            </a:r>
            <a:r>
              <a:rPr lang="zh-TW" altLang="en-US" sz="8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譜</a:t>
            </a:r>
            <a:endParaRPr lang="en-US" altLang="zh-TW" sz="80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吉他</a:t>
            </a:r>
            <a:r>
              <a:rPr lang="zh-TW" alt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譜</a:t>
            </a:r>
            <a:r>
              <a:rPr lang="zh-TW" altLang="en-US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轉調</a:t>
            </a:r>
            <a:r>
              <a:rPr lang="en-US" altLang="zh-TW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TW" altLang="en-US" sz="44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8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zh-TW" altLang="en-US" sz="8000" b="1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384128" y="4302844"/>
            <a:ext cx="6048672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B1F9B8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rgbClr val="F9B1EF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2"/>
          <p:cNvSpPr/>
          <p:nvPr/>
        </p:nvSpPr>
        <p:spPr>
          <a:xfrm>
            <a:off x="575816" y="486420"/>
            <a:ext cx="5793045" cy="864096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04575" y="3294732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600" b="1" dirty="0" smtClean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3600" b="1" dirty="0" smtClean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不跑版</a:t>
            </a:r>
            <a:endParaRPr lang="en-US" altLang="zh-TW" sz="2400" b="1" dirty="0" smtClean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b="1" dirty="0" smtClean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弦</a:t>
            </a:r>
            <a:r>
              <a:rPr lang="zh-TW" altLang="en-US" sz="2400" b="1" dirty="0" smtClean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對應歌詞位置，不錯位</a:t>
            </a:r>
            <a:endParaRPr lang="zh-TW" altLang="en-US" sz="28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1" r="11376" b="3783"/>
          <a:stretch/>
        </p:blipFill>
        <p:spPr>
          <a:xfrm>
            <a:off x="6368861" y="1350516"/>
            <a:ext cx="3293797" cy="5522403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4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146" y="3807637"/>
            <a:ext cx="5029200" cy="808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7999">
                <a:schemeClr val="bg1">
                  <a:lumMod val="65000"/>
                </a:schemeClr>
              </a:gs>
              <a:gs pos="36000">
                <a:schemeClr val="bg1">
                  <a:lumMod val="75000"/>
                </a:schemeClr>
              </a:gs>
              <a:gs pos="61000">
                <a:schemeClr val="bg1">
                  <a:lumMod val="85000"/>
                </a:schemeClr>
              </a:gs>
              <a:gs pos="82001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5" y="2489302"/>
            <a:ext cx="33123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2000" y="3935852"/>
            <a:ext cx="35283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 native</a:t>
            </a:r>
          </a:p>
          <a:p>
            <a:r>
              <a:rPr lang="en-US" altLang="zh-TW" sz="44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Sails</a:t>
            </a:r>
          </a:p>
          <a:p>
            <a:r>
              <a:rPr lang="en-US" altLang="zh-TW" sz="44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………</a:t>
            </a:r>
          </a:p>
          <a:p>
            <a:endParaRPr lang="zh-TW" altLang="en-US" sz="44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59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65585" y="1318734"/>
            <a:ext cx="1872208" cy="1404156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登入註冊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168104" y="2049702"/>
            <a:ext cx="3816424" cy="35158"/>
            <a:chOff x="3168104" y="2049702"/>
            <a:chExt cx="3816424" cy="35158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3168104" y="2049702"/>
              <a:ext cx="720080" cy="0"/>
            </a:xfrm>
            <a:prstGeom prst="straightConnector1">
              <a:avLst/>
            </a:prstGeom>
            <a:ln w="76200"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100000">
                    <a:srgbClr val="87FD95"/>
                  </a:gs>
                </a:gsLst>
                <a:lin ang="5400000" scaled="0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64448" y="2084860"/>
              <a:ext cx="720080" cy="0"/>
            </a:xfrm>
            <a:prstGeom prst="straightConnector1">
              <a:avLst/>
            </a:prstGeom>
            <a:ln w="76200"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100000">
                    <a:srgbClr val="87FD95"/>
                  </a:gs>
                </a:gsLst>
                <a:lin ang="5400000" scaled="0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4083068" y="1336001"/>
            <a:ext cx="1872208" cy="1404156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歌譜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200552" y="1354738"/>
            <a:ext cx="1872208" cy="1404156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歌譜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136656" y="3010922"/>
            <a:ext cx="0" cy="792088"/>
          </a:xfrm>
          <a:prstGeom prst="straightConnector1">
            <a:avLst/>
          </a:prstGeom>
          <a:ln w="762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rgbClr val="87FD95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272560" y="4044539"/>
            <a:ext cx="1872208" cy="1404156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預覽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19073" y="4044539"/>
            <a:ext cx="1872208" cy="1404156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按讚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65585" y="4044539"/>
            <a:ext cx="1872208" cy="1404156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藏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85867" y="4806900"/>
            <a:ext cx="4064988" cy="38052"/>
            <a:chOff x="2985867" y="4806900"/>
            <a:chExt cx="4064988" cy="38052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6198120" y="4806900"/>
              <a:ext cx="852735" cy="17360"/>
            </a:xfrm>
            <a:prstGeom prst="straightConnector1">
              <a:avLst/>
            </a:prstGeom>
            <a:ln w="76200"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100000">
                    <a:srgbClr val="87FD95"/>
                  </a:gs>
                </a:gsLst>
                <a:lin ang="5400000" scaled="0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2985867" y="4827592"/>
              <a:ext cx="852735" cy="17360"/>
            </a:xfrm>
            <a:prstGeom prst="straightConnector1">
              <a:avLst/>
            </a:prstGeom>
            <a:ln w="76200"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100000">
                    <a:srgbClr val="87FD95"/>
                  </a:gs>
                </a:gsLst>
                <a:lin ang="5400000" scaled="0"/>
              </a:gra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4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38624" y="3366740"/>
            <a:ext cx="3153488" cy="1111902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68" y="702444"/>
            <a:ext cx="3550518" cy="5889878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12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73468" y="3222724"/>
            <a:ext cx="3153488" cy="1111902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功能邊欄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"/>
          <a:stretch/>
        </p:blipFill>
        <p:spPr>
          <a:xfrm>
            <a:off x="5436704" y="630436"/>
            <a:ext cx="3564048" cy="5961593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2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73468" y="3222724"/>
            <a:ext cx="3153488" cy="1111902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轉調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208" y="270396"/>
            <a:ext cx="3354631" cy="5514909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88" y="1350516"/>
            <a:ext cx="3374423" cy="5509395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8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73468" y="3222724"/>
            <a:ext cx="3153488" cy="1111902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吉他譜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36" y="558428"/>
            <a:ext cx="3672408" cy="6195569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3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73468" y="3222724"/>
            <a:ext cx="3153488" cy="1111902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歌譜庫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20" y="702444"/>
            <a:ext cx="3648231" cy="5996103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9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73468" y="3222724"/>
            <a:ext cx="3153488" cy="1111902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收藏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21" y="558428"/>
            <a:ext cx="3672408" cy="5997863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40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146" y="3807637"/>
            <a:ext cx="5029200" cy="808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7999">
                <a:schemeClr val="bg1">
                  <a:lumMod val="65000"/>
                </a:schemeClr>
              </a:gs>
              <a:gs pos="36000">
                <a:schemeClr val="bg1">
                  <a:lumMod val="75000"/>
                </a:schemeClr>
              </a:gs>
              <a:gs pos="61000">
                <a:schemeClr val="bg1">
                  <a:lumMod val="85000"/>
                </a:schemeClr>
              </a:gs>
              <a:gs pos="82001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60" y="2607308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r>
              <a:rPr lang="zh-TW" altLang="en-US" sz="72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</a:t>
            </a:r>
            <a:r>
              <a:rPr lang="zh-TW" altLang="en-US" sz="7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望</a:t>
            </a:r>
          </a:p>
        </p:txBody>
      </p:sp>
    </p:spTree>
    <p:extLst>
      <p:ext uri="{BB962C8B-B14F-4D97-AF65-F5344CB8AC3E}">
        <p14:creationId xmlns:p14="http://schemas.microsoft.com/office/powerpoint/2010/main" val="39986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28340" y="570799"/>
            <a:ext cx="5875844" cy="5808786"/>
            <a:chOff x="2137452" y="558505"/>
            <a:chExt cx="6351516" cy="627903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947" y="558505"/>
              <a:ext cx="2193822" cy="2133600"/>
            </a:xfrm>
            <a:prstGeom prst="ellipse">
              <a:avLst/>
            </a:prstGeom>
            <a:ln w="63500" cap="rnd">
              <a:gradFill>
                <a:gsLst>
                  <a:gs pos="5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0"/>
              </a:gra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0945" y="572923"/>
              <a:ext cx="2072976" cy="2133600"/>
            </a:xfrm>
            <a:prstGeom prst="ellipse">
              <a:avLst/>
            </a:prstGeom>
            <a:ln w="63500" cap="rnd">
              <a:gradFill>
                <a:gsLst>
                  <a:gs pos="5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0"/>
              </a:gra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4462" y="3788305"/>
              <a:ext cx="2133600" cy="2133600"/>
            </a:xfrm>
            <a:prstGeom prst="ellipse">
              <a:avLst/>
            </a:prstGeom>
            <a:ln w="63500" cap="rnd">
              <a:gradFill>
                <a:gsLst>
                  <a:gs pos="5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0"/>
              </a:gra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452" y="3795125"/>
              <a:ext cx="2322813" cy="2119957"/>
            </a:xfrm>
            <a:prstGeom prst="ellipse">
              <a:avLst/>
            </a:prstGeom>
            <a:ln w="63500" cap="rnd">
              <a:gradFill>
                <a:gsLst>
                  <a:gs pos="5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0"/>
              </a:gra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9" name="Rectangle 8"/>
            <p:cNvSpPr/>
            <p:nvPr/>
          </p:nvSpPr>
          <p:spPr>
            <a:xfrm>
              <a:off x="2434835" y="2852201"/>
              <a:ext cx="1872208" cy="622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ken</a:t>
              </a:r>
              <a:endPara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55157" y="2852201"/>
              <a:ext cx="1872208" cy="622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Scott</a:t>
              </a:r>
              <a:endPara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85864" y="6213260"/>
              <a:ext cx="2403104" cy="622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Wan ting</a:t>
              </a:r>
              <a:endPara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27250" y="6214803"/>
              <a:ext cx="1872208" cy="622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Jimmy</a:t>
              </a:r>
              <a:endPara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4" name="Right Triangle 13"/>
          <p:cNvSpPr/>
          <p:nvPr/>
        </p:nvSpPr>
        <p:spPr>
          <a:xfrm rot="5400000">
            <a:off x="231087" y="-248723"/>
            <a:ext cx="2129867" cy="259204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 rot="19248091">
            <a:off x="-226009" y="512207"/>
            <a:ext cx="26014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8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Members</a:t>
            </a:r>
            <a:endParaRPr lang="zh-TW" altLang="en-US" sz="38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33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11920" y="4950928"/>
            <a:ext cx="2016224" cy="1404156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53000">
                  <a:schemeClr val="accent4">
                    <a:lumMod val="40000"/>
                    <a:lumOff val="60000"/>
                  </a:schemeClr>
                </a:gs>
                <a:gs pos="0">
                  <a:srgbClr val="FFDDF9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+mn-ea"/>
              </a:rPr>
              <a:t>結合社</a:t>
            </a:r>
            <a:r>
              <a:rPr lang="zh-TW" altLang="en-US" sz="2800" dirty="0" smtClean="0">
                <a:latin typeface="+mn-ea"/>
              </a:rPr>
              <a:t>群</a:t>
            </a:r>
            <a:endParaRPr lang="en-US" altLang="zh-TW" sz="2800" dirty="0" smtClean="0">
              <a:latin typeface="+mn-ea"/>
            </a:endParaRPr>
          </a:p>
          <a:p>
            <a:pPr algn="ctr"/>
            <a:r>
              <a:rPr lang="zh-TW" altLang="en-US" sz="2800" dirty="0" smtClean="0">
                <a:latin typeface="+mn-ea"/>
              </a:rPr>
              <a:t>分享歌譜</a:t>
            </a:r>
            <a:endParaRPr lang="en-US" altLang="zh-TW" sz="2800" dirty="0" smtClean="0">
              <a:latin typeface="+mn-ea"/>
            </a:endParaRPr>
          </a:p>
        </p:txBody>
      </p:sp>
      <p:sp>
        <p:nvSpPr>
          <p:cNvPr id="8" name="Rounded Rectangle 6"/>
          <p:cNvSpPr/>
          <p:nvPr/>
        </p:nvSpPr>
        <p:spPr>
          <a:xfrm>
            <a:off x="1511920" y="774452"/>
            <a:ext cx="2016224" cy="1404156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53000">
                  <a:schemeClr val="accent4">
                    <a:lumMod val="40000"/>
                    <a:lumOff val="60000"/>
                  </a:schemeClr>
                </a:gs>
                <a:gs pos="0">
                  <a:srgbClr val="FFDDF9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+mn-ea"/>
              </a:rPr>
              <a:t>歌譜版控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" name="Rounded Rectangle 6"/>
          <p:cNvSpPr/>
          <p:nvPr/>
        </p:nvSpPr>
        <p:spPr>
          <a:xfrm>
            <a:off x="1511920" y="2862684"/>
            <a:ext cx="2016224" cy="1404156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53000">
                  <a:schemeClr val="accent4">
                    <a:lumMod val="40000"/>
                    <a:lumOff val="60000"/>
                  </a:schemeClr>
                </a:gs>
                <a:gs pos="0">
                  <a:srgbClr val="FFDDF9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+mn-ea"/>
              </a:rPr>
              <a:t>歌曲類</a:t>
            </a:r>
            <a:r>
              <a:rPr lang="zh-TW" altLang="en-US" sz="2800" dirty="0">
                <a:latin typeface="+mn-ea"/>
              </a:rPr>
              <a:t>別</a:t>
            </a:r>
          </a:p>
        </p:txBody>
      </p:sp>
      <p:sp>
        <p:nvSpPr>
          <p:cNvPr id="11" name="Rounded Rectangle 6"/>
          <p:cNvSpPr/>
          <p:nvPr/>
        </p:nvSpPr>
        <p:spPr>
          <a:xfrm>
            <a:off x="4464248" y="770812"/>
            <a:ext cx="5112568" cy="1404156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53000">
                  <a:schemeClr val="accent4">
                    <a:lumMod val="40000"/>
                    <a:lumOff val="60000"/>
                  </a:schemeClr>
                </a:gs>
                <a:gs pos="0">
                  <a:srgbClr val="FFDDF9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+mn-ea"/>
              </a:rPr>
              <a:t>原曲、改編</a:t>
            </a:r>
            <a:r>
              <a:rPr lang="zh-TW" altLang="en-US" sz="2800" dirty="0">
                <a:latin typeface="+mn-ea"/>
              </a:rPr>
              <a:t>、</a:t>
            </a:r>
          </a:p>
        </p:txBody>
      </p:sp>
      <p:sp>
        <p:nvSpPr>
          <p:cNvPr id="12" name="Rounded Rectangle 6"/>
          <p:cNvSpPr/>
          <p:nvPr/>
        </p:nvSpPr>
        <p:spPr>
          <a:xfrm>
            <a:off x="4464248" y="2868578"/>
            <a:ext cx="5112568" cy="1404156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53000">
                  <a:schemeClr val="accent4">
                    <a:lumMod val="40000"/>
                    <a:lumOff val="60000"/>
                  </a:schemeClr>
                </a:gs>
                <a:gs pos="0">
                  <a:srgbClr val="FFDDF9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+mn-ea"/>
              </a:rPr>
              <a:t>曲調、抒情、男女對唱</a:t>
            </a:r>
            <a:r>
              <a:rPr lang="en-US" altLang="zh-TW" sz="2800" dirty="0" smtClean="0">
                <a:latin typeface="+mn-ea"/>
              </a:rPr>
              <a:t>…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68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146" y="3807637"/>
            <a:ext cx="5029200" cy="808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7999">
                <a:schemeClr val="bg1">
                  <a:lumMod val="65000"/>
                </a:schemeClr>
              </a:gs>
              <a:gs pos="36000">
                <a:schemeClr val="bg1">
                  <a:lumMod val="75000"/>
                </a:schemeClr>
              </a:gs>
              <a:gs pos="61000">
                <a:schemeClr val="bg1">
                  <a:lumMod val="85000"/>
                </a:schemeClr>
              </a:gs>
              <a:gs pos="82001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72256" y="2895783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走吧</a:t>
            </a:r>
            <a:r>
              <a:rPr lang="zh-TW" altLang="en-US" sz="54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！實</a:t>
            </a:r>
            <a:r>
              <a:rPr lang="zh-TW" altLang="en-US" sz="5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</a:t>
            </a:r>
            <a:r>
              <a:rPr lang="en-US" altLang="zh-TW" sz="5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5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5400" b="1" dirty="0">
              <a:solidFill>
                <a:srgbClr val="37CD5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68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146" y="3807637"/>
            <a:ext cx="5029200" cy="808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7999">
                <a:schemeClr val="bg1">
                  <a:lumMod val="65000"/>
                </a:schemeClr>
              </a:gs>
              <a:gs pos="36000">
                <a:schemeClr val="bg1">
                  <a:lumMod val="75000"/>
                </a:schemeClr>
              </a:gs>
              <a:gs pos="61000">
                <a:schemeClr val="bg1">
                  <a:lumMod val="85000"/>
                </a:schemeClr>
              </a:gs>
              <a:gs pos="82001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144264" y="2675131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</p:spTree>
    <p:extLst>
      <p:ext uri="{BB962C8B-B14F-4D97-AF65-F5344CB8AC3E}">
        <p14:creationId xmlns:p14="http://schemas.microsoft.com/office/powerpoint/2010/main" val="20230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5PKRT-sIAkdCdEchjL7ls2GCue8NpAgF4y-Pzd5KkBNmTRNG0FTlTHvWVAiYpFK_5DIDdta_bAAzEp4O0GeJ2OawGvBhwrZwzv5DgO1IcgFd_aAqN6_g7NrH7ENVvOxMyDIB0wQtoK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9"/>
          <a:stretch/>
        </p:blipFill>
        <p:spPr bwMode="auto">
          <a:xfrm>
            <a:off x="513683" y="1494532"/>
            <a:ext cx="9077325" cy="52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31800" y="486420"/>
            <a:ext cx="7264769" cy="734331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加入社團動機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吉他社為例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38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5076" y="414412"/>
            <a:ext cx="6695476" cy="734331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吉他能力分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布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吉他社為例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83928" y="1906810"/>
            <a:ext cx="7826037" cy="4697456"/>
            <a:chOff x="1606763" y="1892895"/>
            <a:chExt cx="7826037" cy="4697456"/>
          </a:xfrm>
        </p:grpSpPr>
        <p:pic>
          <p:nvPicPr>
            <p:cNvPr id="2050" name="Picture 2" descr="https://lh4.googleusercontent.com/IbSuL3bgEE1co9-vrlOk8JBWUMIM0cd_mRVl6EmN5lwZtDnEF0LKKxYVxylFJP-zSKNOAm4BxLO5Cr55GVXTFzfKfFW9vDOUFybQKf6JJm3WKvjbiTBZosWYASR80BuDK9gGVs3bC1Q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46" t="14474" r="43150" b="4961"/>
            <a:stretch/>
          </p:blipFill>
          <p:spPr bwMode="auto">
            <a:xfrm>
              <a:off x="1606763" y="1959942"/>
              <a:ext cx="5017725" cy="4630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https://lh4.googleusercontent.com/IbSuL3bgEE1co9-vrlOk8JBWUMIM0cd_mRVl6EmN5lwZtDnEF0LKKxYVxylFJP-zSKNOAm4BxLO5Cr55GVXTFzfKfFW9vDOUFybQKf6JJm3WKvjbiTBZosWYASR80BuDK9gGVs3bC1Q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16" t="6730" r="2179" b="6080"/>
            <a:stretch/>
          </p:blipFill>
          <p:spPr bwMode="auto">
            <a:xfrm>
              <a:off x="6624488" y="1892895"/>
              <a:ext cx="2808312" cy="4663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21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169771" y="1134492"/>
            <a:ext cx="5763307" cy="734331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新手只會基本和弦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54902" y="2449888"/>
            <a:ext cx="5793045" cy="734331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自己一個個計算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費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54902" y="3765284"/>
            <a:ext cx="5793045" cy="734331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想彈歌曲上手，學習信心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！！！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54902" y="5080681"/>
            <a:ext cx="5793045" cy="734331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提供社團／老師教學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49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2"/>
          <p:cNvSpPr/>
          <p:nvPr/>
        </p:nvSpPr>
        <p:spPr>
          <a:xfrm>
            <a:off x="575816" y="486420"/>
            <a:ext cx="5832648" cy="936104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編輯比較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2070596"/>
            <a:ext cx="8744645" cy="2952328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087984" y="5526980"/>
            <a:ext cx="7040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電腦版才能編輯</a:t>
            </a: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左邊編輯右邊顯示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20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2"/>
          <p:cNvSpPr/>
          <p:nvPr/>
        </p:nvSpPr>
        <p:spPr>
          <a:xfrm>
            <a:off x="575816" y="486420"/>
            <a:ext cx="5793045" cy="864096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編輯比較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04575" y="3294732"/>
            <a:ext cx="5256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600" b="1" dirty="0" smtClean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3600" b="1" dirty="0" smtClean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可直覺地輸入</a:t>
            </a:r>
            <a:endParaRPr lang="en-US" altLang="zh-TW" sz="2400" b="1" dirty="0" smtClean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b="1" dirty="0" smtClean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擊</a:t>
            </a:r>
            <a:r>
              <a:rPr lang="zh-TW" altLang="en-US" sz="2400" b="1" dirty="0" smtClean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歌詞的字即可快速的選取需要的和絃</a:t>
            </a:r>
            <a:endParaRPr lang="zh-TW" altLang="en-US" sz="28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1367904" y="5094932"/>
            <a:ext cx="3347879" cy="11521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獨家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手機上可編輯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861" y="1350516"/>
            <a:ext cx="3261857" cy="5502945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4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2"/>
          <p:cNvSpPr/>
          <p:nvPr/>
        </p:nvSpPr>
        <p:spPr>
          <a:xfrm>
            <a:off x="575816" y="486420"/>
            <a:ext cx="5793045" cy="864096"/>
          </a:xfrm>
          <a:prstGeom prst="roundRect">
            <a:avLst/>
          </a:prstGeom>
          <a:solidFill>
            <a:schemeClr val="bg1"/>
          </a:solidFill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45000">
                  <a:srgbClr val="37CD5B"/>
                </a:gs>
                <a:gs pos="100000">
                  <a:srgbClr val="87FD95"/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575816" y="3294732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600" b="1" dirty="0" smtClean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跑版</a:t>
            </a:r>
            <a:endParaRPr lang="en-US" altLang="zh-TW" b="1" dirty="0" smtClean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b="1" dirty="0" smtClean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歌詞無法和弦跟著歌詞跑</a:t>
            </a:r>
            <a:endParaRPr lang="zh-TW" altLang="en-US" sz="24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"/>
          <a:stretch/>
        </p:blipFill>
        <p:spPr>
          <a:xfrm>
            <a:off x="4752280" y="2286620"/>
            <a:ext cx="5094734" cy="3467100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4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1103</Words>
  <Application>Microsoft Office PowerPoint</Application>
  <PresentationFormat>自訂</PresentationFormat>
  <Paragraphs>101</Paragraphs>
  <Slides>21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</dc:creator>
  <cp:lastModifiedBy>李奕諴</cp:lastModifiedBy>
  <cp:revision>41</cp:revision>
  <dcterms:created xsi:type="dcterms:W3CDTF">2016-09-01T07:23:11Z</dcterms:created>
  <dcterms:modified xsi:type="dcterms:W3CDTF">2016-09-01T21:02:33Z</dcterms:modified>
</cp:coreProperties>
</file>