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8" r:id="rId4"/>
    <p:sldId id="261" r:id="rId5"/>
    <p:sldId id="260" r:id="rId6"/>
    <p:sldId id="259" r:id="rId7"/>
    <p:sldId id="262" r:id="rId8"/>
    <p:sldId id="263" r:id="rId9"/>
    <p:sldId id="265" r:id="rId10"/>
    <p:sldId id="264" r:id="rId11"/>
    <p:sldId id="266" r:id="rId12"/>
    <p:sldId id="269" r:id="rId13"/>
    <p:sldId id="267" r:id="rId14"/>
    <p:sldId id="278"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1"/>
    <p:restoredTop sz="94660"/>
  </p:normalViewPr>
  <p:slideViewPr>
    <p:cSldViewPr snapToGrid="0">
      <p:cViewPr>
        <p:scale>
          <a:sx n="100" d="100"/>
          <a:sy n="100" d="100"/>
        </p:scale>
        <p:origin x="1224"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3236327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306688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131970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13372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34720178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391756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624DFB-FD26-0D47-95BE-CAB3F7EF3AD3}"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5947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7873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17290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4210F1E-8C1E-7C45-B5A5-33AD7FD28B3E}" type="datetimeFigureOut">
              <a:rPr lang="en-US" smtClean="0"/>
              <a:t>11/13/22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429033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4210F1E-8C1E-7C45-B5A5-33AD7FD28B3E}" type="datetimeFigureOut">
              <a:rPr lang="en-US" smtClean="0"/>
              <a:t>11/13/22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D624DFB-FD26-0D47-95BE-CAB3F7EF3AD3}" type="slidenum">
              <a:rPr lang="en-US" smtClean="0"/>
              <a:t>‹#›</a:t>
            </a:fld>
            <a:endParaRPr lang="en-US" dirty="0"/>
          </a:p>
        </p:txBody>
      </p:sp>
    </p:spTree>
    <p:extLst>
      <p:ext uri="{BB962C8B-B14F-4D97-AF65-F5344CB8AC3E}">
        <p14:creationId xmlns:p14="http://schemas.microsoft.com/office/powerpoint/2010/main" val="73617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4210F1E-8C1E-7C45-B5A5-33AD7FD28B3E}" type="datetimeFigureOut">
              <a:rPr lang="en-US" smtClean="0"/>
              <a:t>11/13/22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D624DFB-FD26-0D47-95BE-CAB3F7EF3AD3}" type="slidenum">
              <a:rPr lang="en-US" smtClean="0"/>
              <a:t>‹#›</a:t>
            </a:fld>
            <a:endParaRPr lang="en-US" dirty="0"/>
          </a:p>
        </p:txBody>
      </p:sp>
    </p:spTree>
    <p:extLst>
      <p:ext uri="{BB962C8B-B14F-4D97-AF65-F5344CB8AC3E}">
        <p14:creationId xmlns:p14="http://schemas.microsoft.com/office/powerpoint/2010/main" val="158253741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8DBB-21BA-49F4-1567-AB8E1BAE9FA4}"/>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Module 4 Part 1: </a:t>
            </a:r>
            <a:r>
              <a:rPr lang="en-US" dirty="0">
                <a:latin typeface="Times New Roman" panose="02020603050405020304" pitchFamily="18" charset="0"/>
                <a:cs typeface="Times New Roman" panose="02020603050405020304" pitchFamily="18" charset="0"/>
              </a:rPr>
              <a:t>Feed Forward and Backpropagation Neural Networks</a:t>
            </a:r>
          </a:p>
        </p:txBody>
      </p:sp>
      <p:sp>
        <p:nvSpPr>
          <p:cNvPr id="3" name="Subtitle 2">
            <a:extLst>
              <a:ext uri="{FF2B5EF4-FFF2-40B4-BE49-F238E27FC236}">
                <a16:creationId xmlns:a16="http://schemas.microsoft.com/office/drawing/2014/main" id="{93A46200-F51C-6898-4BA3-72191D82EE44}"/>
              </a:ext>
            </a:extLst>
          </p:cNvPr>
          <p:cNvSpPr>
            <a:spLocks noGrp="1"/>
          </p:cNvSpPr>
          <p:nvPr>
            <p:ph type="subTitle"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Samuel Kwon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FF and BP code </a:t>
            </a:r>
          </a:p>
        </p:txBody>
      </p:sp>
    </p:spTree>
    <p:extLst>
      <p:ext uri="{BB962C8B-B14F-4D97-AF65-F5344CB8AC3E}">
        <p14:creationId xmlns:p14="http://schemas.microsoft.com/office/powerpoint/2010/main" val="224769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7AF2-A000-F807-DD88-15FDB07CDB18}"/>
              </a:ext>
            </a:extLst>
          </p:cNvPr>
          <p:cNvSpPr>
            <a:spLocks noGrp="1"/>
          </p:cNvSpPr>
          <p:nvPr>
            <p:ph type="title"/>
          </p:nvPr>
        </p:nvSpPr>
        <p:spPr/>
        <p:txBody>
          <a:bodyPr/>
          <a:lstStyle/>
          <a:p>
            <a:r>
              <a:rPr lang="en-US" dirty="0"/>
              <a:t>Feed Forward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86AF42-DD01-3167-1F9C-C29F9A7E5454}"/>
                  </a:ext>
                </a:extLst>
              </p:cNvPr>
              <p:cNvSpPr>
                <a:spLocks noGrp="1"/>
              </p:cNvSpPr>
              <p:nvPr>
                <p:ph idx="1"/>
              </p:nvPr>
            </p:nvSpPr>
            <p:spPr>
              <a:xfrm>
                <a:off x="2231136" y="4102100"/>
                <a:ext cx="7729728" cy="1637927"/>
              </a:xfrm>
            </p:spPr>
            <p:txBody>
              <a:bodyPr>
                <a:normAutofit/>
              </a:bodyPr>
              <a:lstStyle/>
              <a:p>
                <a:pPr marL="0" indent="0">
                  <a:buNone/>
                </a:pPr>
                <a:r>
                  <a:rPr lang="en-US" sz="1200" dirty="0">
                    <a:cs typeface="Times New Roman" panose="02020603050405020304" pitchFamily="18" charset="0"/>
                  </a:rPr>
                  <a:t>The Feed Forward function is generated with the self input and the matrix </a:t>
                </a:r>
                <a14:m>
                  <m:oMath xmlns:m="http://schemas.openxmlformats.org/officeDocument/2006/math">
                    <m:r>
                      <a:rPr lang="en-US" sz="1200" b="0" i="1" smtClean="0"/>
                      <m:t>𝑥</m:t>
                    </m:r>
                  </m:oMath>
                </a14:m>
                <a:r>
                  <a:rPr lang="en-US" sz="1200" dirty="0">
                    <a:cs typeface="Times New Roman" panose="02020603050405020304" pitchFamily="18" charset="0"/>
                  </a:rPr>
                  <a:t>. The self input are value we declared during the initialization process and </a:t>
                </a:r>
                <a14:m>
                  <m:oMath xmlns:m="http://schemas.openxmlformats.org/officeDocument/2006/math">
                    <m:r>
                      <a:rPr lang="en-US" sz="1200" i="1"/>
                      <m:t>𝑥</m:t>
                    </m:r>
                  </m:oMath>
                </a14:m>
                <a:r>
                  <a:rPr lang="en-US" sz="1200" dirty="0">
                    <a:cs typeface="Times New Roman" panose="02020603050405020304" pitchFamily="18" charset="0"/>
                  </a:rPr>
                  <a:t> is the matrix containing all our predictor values.  In this process, the goal is to calculate two components </a:t>
                </a:r>
                <a14:m>
                  <m:oMath xmlns:m="http://schemas.openxmlformats.org/officeDocument/2006/math">
                    <m:r>
                      <a:rPr lang="en-US" sz="1200" b="0" i="1" smtClean="0"/>
                      <m:t>𝑧</m:t>
                    </m:r>
                  </m:oMath>
                </a14:m>
                <a:r>
                  <a:rPr lang="en-US" sz="1200" dirty="0">
                    <a:cs typeface="Times New Roman" panose="02020603050405020304" pitchFamily="18" charset="0"/>
                  </a:rPr>
                  <a:t> and </a:t>
                </a:r>
                <a14:m>
                  <m:oMath xmlns:m="http://schemas.openxmlformats.org/officeDocument/2006/math">
                    <m:r>
                      <a:rPr lang="en-US" sz="1200" b="0" i="1" smtClean="0"/>
                      <m:t>h</m:t>
                    </m:r>
                  </m:oMath>
                </a14:m>
                <a:r>
                  <a:rPr lang="en-US" sz="1200" dirty="0">
                    <a:cs typeface="Times New Roman" panose="02020603050405020304" pitchFamily="18" charset="0"/>
                  </a:rPr>
                  <a:t>. The equation to calculate </a:t>
                </a:r>
                <a14:m>
                  <m:oMath xmlns:m="http://schemas.openxmlformats.org/officeDocument/2006/math">
                    <m:r>
                      <a:rPr lang="en-US" sz="1200" i="1"/>
                      <m:t>𝑧</m:t>
                    </m:r>
                  </m:oMath>
                </a14:m>
                <a:r>
                  <a:rPr lang="en-US" sz="1200" dirty="0">
                    <a:cs typeface="Times New Roman" panose="02020603050405020304" pitchFamily="18" charset="0"/>
                  </a:rPr>
                  <a:t> is </a:t>
                </a:r>
                <a14:m>
                  <m:oMath xmlns:m="http://schemas.openxmlformats.org/officeDocument/2006/math">
                    <m:r>
                      <a:rPr lang="en-US" sz="1200" i="1"/>
                      <m:t>𝑧</m:t>
                    </m:r>
                    <m:r>
                      <a:rPr lang="en-US" sz="1200" b="0" i="1" smtClean="0"/>
                      <m:t>=</m:t>
                    </m:r>
                    <m:r>
                      <a:rPr lang="en-US" sz="1200" b="0" i="1" smtClean="0"/>
                      <m:t>𝑥</m:t>
                    </m:r>
                    <m:r>
                      <a:rPr lang="en-US" sz="1200" b="0" i="1" smtClean="0">
                        <a:ea typeface="Cambria Math" panose="02040503050406030204" pitchFamily="18" charset="0"/>
                      </a:rPr>
                      <m:t>∙</m:t>
                    </m:r>
                    <m:sSub>
                      <m:sSubPr>
                        <m:ctrlPr>
                          <a:rPr lang="en-US" sz="1200" b="0" i="1" smtClean="0">
                            <a:ea typeface="Cambria Math" panose="02040503050406030204" pitchFamily="18" charset="0"/>
                          </a:rPr>
                        </m:ctrlPr>
                      </m:sSubPr>
                      <m:e>
                        <m:r>
                          <a:rPr lang="en-US" sz="1200" b="0" i="1" smtClean="0">
                            <a:ea typeface="Cambria Math" panose="02040503050406030204" pitchFamily="18" charset="0"/>
                          </a:rPr>
                          <m:t>𝑤</m:t>
                        </m:r>
                      </m:e>
                      <m:sub>
                        <m:r>
                          <a:rPr lang="en-US" sz="1200" b="0" i="1" smtClean="0">
                            <a:ea typeface="Cambria Math" panose="02040503050406030204" pitchFamily="18" charset="0"/>
                          </a:rPr>
                          <m:t>1</m:t>
                        </m:r>
                      </m:sub>
                    </m:sSub>
                    <m:r>
                      <a:rPr lang="en-US" sz="1200" b="0" i="1" smtClean="0">
                        <a:ea typeface="Cambria Math" panose="02040503050406030204" pitchFamily="18" charset="0"/>
                      </a:rPr>
                      <m:t>+</m:t>
                    </m:r>
                    <m:r>
                      <a:rPr lang="en-US" sz="1200" b="0" i="1" smtClean="0">
                        <a:ea typeface="Cambria Math" panose="02040503050406030204" pitchFamily="18" charset="0"/>
                      </a:rPr>
                      <m:t>𝑏</m:t>
                    </m:r>
                  </m:oMath>
                </a14:m>
                <a:r>
                  <a:rPr lang="en-US" sz="1200" dirty="0">
                    <a:cs typeface="Times New Roman" panose="02020603050405020304" pitchFamily="18" charset="0"/>
                  </a:rPr>
                  <a:t>. It is important to note that </a:t>
                </a:r>
                <a14:m>
                  <m:oMath xmlns:m="http://schemas.openxmlformats.org/officeDocument/2006/math">
                    <m:sSub>
                      <m:sSubPr>
                        <m:ctrlPr>
                          <a:rPr lang="en-US" sz="1200" i="1">
                            <a:ea typeface="Cambria Math" panose="02040503050406030204" pitchFamily="18" charset="0"/>
                          </a:rPr>
                        </m:ctrlPr>
                      </m:sSubPr>
                      <m:e>
                        <m:r>
                          <a:rPr lang="en-US" sz="1200" i="1">
                            <a:ea typeface="Cambria Math" panose="02040503050406030204" pitchFamily="18" charset="0"/>
                          </a:rPr>
                          <m:t>𝑤</m:t>
                        </m:r>
                      </m:e>
                      <m:sub>
                        <m:r>
                          <a:rPr lang="en-US" sz="1200" i="1">
                            <a:ea typeface="Cambria Math" panose="02040503050406030204" pitchFamily="18" charset="0"/>
                          </a:rPr>
                          <m:t>1</m:t>
                        </m:r>
                      </m:sub>
                    </m:sSub>
                  </m:oMath>
                </a14:m>
                <a:r>
                  <a:rPr lang="en-US" sz="1200" dirty="0">
                    <a:cs typeface="Times New Roman" panose="02020603050405020304" pitchFamily="18" charset="0"/>
                  </a:rPr>
                  <a:t> is a matrix thus the dimensions of  </a:t>
                </a:r>
                <a14:m>
                  <m:oMath xmlns:m="http://schemas.openxmlformats.org/officeDocument/2006/math">
                    <m:r>
                      <a:rPr lang="en-US" sz="1200" i="1"/>
                      <m:t>𝑥</m:t>
                    </m:r>
                    <m:r>
                      <a:rPr lang="en-US" sz="1200" i="1">
                        <a:ea typeface="Cambria Math" panose="02040503050406030204" pitchFamily="18" charset="0"/>
                      </a:rPr>
                      <m:t>∙</m:t>
                    </m:r>
                    <m:sSub>
                      <m:sSubPr>
                        <m:ctrlPr>
                          <a:rPr lang="en-US" sz="1200" i="1">
                            <a:ea typeface="Cambria Math" panose="02040503050406030204" pitchFamily="18" charset="0"/>
                          </a:rPr>
                        </m:ctrlPr>
                      </m:sSubPr>
                      <m:e>
                        <m:r>
                          <a:rPr lang="en-US" sz="1200" i="1">
                            <a:ea typeface="Cambria Math" panose="02040503050406030204" pitchFamily="18" charset="0"/>
                          </a:rPr>
                          <m:t>𝑤</m:t>
                        </m:r>
                      </m:e>
                      <m:sub>
                        <m:r>
                          <a:rPr lang="en-US" sz="1200" i="1">
                            <a:ea typeface="Cambria Math" panose="02040503050406030204" pitchFamily="18" charset="0"/>
                          </a:rPr>
                          <m:t>1</m:t>
                        </m:r>
                      </m:sub>
                    </m:sSub>
                  </m:oMath>
                </a14:m>
                <a:r>
                  <a:rPr lang="en-US" sz="1200" dirty="0">
                    <a:cs typeface="Times New Roman" panose="02020603050405020304" pitchFamily="18" charset="0"/>
                  </a:rPr>
                  <a:t> must match to perform correct matrix multiplication. </a:t>
                </a:r>
                <a14:m>
                  <m:oMath xmlns:m="http://schemas.openxmlformats.org/officeDocument/2006/math">
                    <m:r>
                      <a:rPr lang="en-US" sz="1200" i="1"/>
                      <m:t>h</m:t>
                    </m:r>
                  </m:oMath>
                </a14:m>
                <a:r>
                  <a:rPr lang="en-US" sz="1200" dirty="0">
                    <a:cs typeface="Times New Roman" panose="02020603050405020304" pitchFamily="18" charset="0"/>
                  </a:rPr>
                  <a:t> represents the value of </a:t>
                </a:r>
                <a14:m>
                  <m:oMath xmlns:m="http://schemas.openxmlformats.org/officeDocument/2006/math">
                    <m:r>
                      <a:rPr lang="en-US" sz="1200" b="0" i="1" smtClean="0"/>
                      <m:t>𝑧</m:t>
                    </m:r>
                  </m:oMath>
                </a14:m>
                <a:r>
                  <a:rPr lang="en-US" sz="1200" dirty="0">
                    <a:cs typeface="Times New Roman" panose="02020603050405020304" pitchFamily="18" charset="0"/>
                  </a:rPr>
                  <a:t> after the activation function has been applied. In this case, the sigmoidal activation function will be applied. </a:t>
                </a:r>
              </a:p>
              <a:p>
                <a:pPr marL="0" indent="0">
                  <a:buNone/>
                </a:pPr>
                <a:r>
                  <a:rPr lang="en-US" sz="1200" dirty="0">
                    <a:cs typeface="Times New Roman" panose="02020603050405020304" pitchFamily="18" charset="0"/>
                  </a:rPr>
                  <a:t>The figure to the right is the final predicted </a:t>
                </a:r>
                <a14:m>
                  <m:oMath xmlns:m="http://schemas.openxmlformats.org/officeDocument/2006/math">
                    <m:r>
                      <a:rPr lang="en-US" sz="1200" b="0" i="1" smtClean="0">
                        <a:cs typeface="Times New Roman" panose="02020603050405020304" pitchFamily="18" charset="0"/>
                      </a:rPr>
                      <m:t>𝑦</m:t>
                    </m:r>
                  </m:oMath>
                </a14:m>
                <a:r>
                  <a:rPr lang="en-US" sz="1200" dirty="0">
                    <a:cs typeface="Times New Roman" panose="02020603050405020304" pitchFamily="18" charset="0"/>
                  </a:rPr>
                  <a:t> of the Feed Forward process. </a:t>
                </a:r>
              </a:p>
            </p:txBody>
          </p:sp>
        </mc:Choice>
        <mc:Fallback>
          <p:sp>
            <p:nvSpPr>
              <p:cNvPr id="3" name="Content Placeholder 2">
                <a:extLst>
                  <a:ext uri="{FF2B5EF4-FFF2-40B4-BE49-F238E27FC236}">
                    <a16:creationId xmlns:a16="http://schemas.microsoft.com/office/drawing/2014/main" id="{E386AF42-DD01-3167-1F9C-C29F9A7E5454}"/>
                  </a:ext>
                </a:extLst>
              </p:cNvPr>
              <p:cNvSpPr>
                <a:spLocks noGrp="1" noRot="1" noChangeAspect="1" noMove="1" noResize="1" noEditPoints="1" noAdjustHandles="1" noChangeArrowheads="1" noChangeShapeType="1" noTextEdit="1"/>
              </p:cNvSpPr>
              <p:nvPr>
                <p:ph idx="1"/>
              </p:nvPr>
            </p:nvSpPr>
            <p:spPr>
              <a:xfrm>
                <a:off x="2231136" y="4102100"/>
                <a:ext cx="7729728" cy="1637927"/>
              </a:xfr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95E82AD-2563-D735-7929-B622FF317951}"/>
              </a:ext>
            </a:extLst>
          </p:cNvPr>
          <p:cNvPicPr>
            <a:picLocks noChangeAspect="1"/>
          </p:cNvPicPr>
          <p:nvPr/>
        </p:nvPicPr>
        <p:blipFill>
          <a:blip r:embed="rId3"/>
          <a:stretch>
            <a:fillRect/>
          </a:stretch>
        </p:blipFill>
        <p:spPr>
          <a:xfrm>
            <a:off x="2231136" y="2375474"/>
            <a:ext cx="5054600" cy="1320717"/>
          </a:xfrm>
          <a:prstGeom prst="rect">
            <a:avLst/>
          </a:prstGeom>
        </p:spPr>
      </p:pic>
      <p:pic>
        <p:nvPicPr>
          <p:cNvPr id="6" name="Picture 5">
            <a:extLst>
              <a:ext uri="{FF2B5EF4-FFF2-40B4-BE49-F238E27FC236}">
                <a16:creationId xmlns:a16="http://schemas.microsoft.com/office/drawing/2014/main" id="{01BF0D39-4D59-8A24-8C0A-66829E7E184D}"/>
              </a:ext>
            </a:extLst>
          </p:cNvPr>
          <p:cNvPicPr>
            <a:picLocks noChangeAspect="1"/>
          </p:cNvPicPr>
          <p:nvPr/>
        </p:nvPicPr>
        <p:blipFill>
          <a:blip r:embed="rId4"/>
          <a:stretch>
            <a:fillRect/>
          </a:stretch>
        </p:blipFill>
        <p:spPr>
          <a:xfrm>
            <a:off x="7632700" y="2339962"/>
            <a:ext cx="3800061" cy="1356229"/>
          </a:xfrm>
          <a:prstGeom prst="rect">
            <a:avLst/>
          </a:prstGeom>
        </p:spPr>
      </p:pic>
    </p:spTree>
    <p:extLst>
      <p:ext uri="{BB962C8B-B14F-4D97-AF65-F5344CB8AC3E}">
        <p14:creationId xmlns:p14="http://schemas.microsoft.com/office/powerpoint/2010/main" val="277691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1C2D-E800-0CB7-298D-30ACE93A36BA}"/>
              </a:ext>
            </a:extLst>
          </p:cNvPr>
          <p:cNvSpPr>
            <a:spLocks noGrp="1"/>
          </p:cNvSpPr>
          <p:nvPr>
            <p:ph type="title"/>
          </p:nvPr>
        </p:nvSpPr>
        <p:spPr/>
        <p:txBody>
          <a:bodyPr/>
          <a:lstStyle/>
          <a:p>
            <a:r>
              <a:rPr lang="en-US" dirty="0"/>
              <a:t>Feed Forward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EC1799-89FF-DF68-2E1D-539D14BC3E7D}"/>
                  </a:ext>
                </a:extLst>
              </p:cNvPr>
              <p:cNvSpPr>
                <a:spLocks noGrp="1"/>
              </p:cNvSpPr>
              <p:nvPr>
                <p:ph idx="1"/>
              </p:nvPr>
            </p:nvSpPr>
            <p:spPr>
              <a:xfrm>
                <a:off x="2231136" y="4394200"/>
                <a:ext cx="7729728" cy="1345827"/>
              </a:xfrm>
            </p:spPr>
            <p:txBody>
              <a:bodyPr>
                <a:noAutofit/>
              </a:bodyPr>
              <a:lstStyle/>
              <a:p>
                <a:pPr marL="0" indent="0">
                  <a:buNone/>
                </a:pPr>
                <a:r>
                  <a:rPr lang="en-US" sz="1200" dirty="0"/>
                  <a:t>Like slide 10, the last layer is evaluated during the Feed Forward process. However, instead of evaluation the </a:t>
                </a:r>
                <a14:m>
                  <m:oMath xmlns:m="http://schemas.openxmlformats.org/officeDocument/2006/math">
                    <m:r>
                      <a:rPr lang="en-US" sz="1200" b="0" i="1" smtClean="0"/>
                      <m:t>𝑧</m:t>
                    </m:r>
                  </m:oMath>
                </a14:m>
                <a:r>
                  <a:rPr lang="en-US" sz="1200" dirty="0"/>
                  <a:t> using matrix </a:t>
                </a:r>
                <a14:m>
                  <m:oMath xmlns:m="http://schemas.openxmlformats.org/officeDocument/2006/math">
                    <m:r>
                      <a:rPr lang="en-US" sz="1200" b="0" i="1" smtClean="0"/>
                      <m:t>𝑥</m:t>
                    </m:r>
                  </m:oMath>
                </a14:m>
                <a:r>
                  <a:rPr lang="en-US" sz="1200" dirty="0"/>
                  <a:t>, the </a:t>
                </a:r>
                <a14:m>
                  <m:oMath xmlns:m="http://schemas.openxmlformats.org/officeDocument/2006/math">
                    <m:r>
                      <a:rPr lang="en-US" sz="1200" i="1"/>
                      <m:t>𝑧</m:t>
                    </m:r>
                  </m:oMath>
                </a14:m>
                <a:r>
                  <a:rPr lang="en-US" sz="1200" dirty="0"/>
                  <a:t> is evaluated using the </a:t>
                </a:r>
                <a14:m>
                  <m:oMath xmlns:m="http://schemas.openxmlformats.org/officeDocument/2006/math">
                    <m:r>
                      <a:rPr lang="en-US" sz="1200" b="0" i="1" smtClean="0"/>
                      <m:t>h</m:t>
                    </m:r>
                  </m:oMath>
                </a14:m>
                <a:r>
                  <a:rPr lang="en-US" sz="1200" dirty="0"/>
                  <a:t> value produced after applying the sigmoidal activation function. The equation of the second layer is </a:t>
                </a:r>
                <a14:m>
                  <m:oMath xmlns:m="http://schemas.openxmlformats.org/officeDocument/2006/math">
                    <m:r>
                      <a:rPr lang="en-US" sz="1200" i="1"/>
                      <m:t>𝑧</m:t>
                    </m:r>
                    <m:r>
                      <a:rPr lang="en-US" sz="1200" b="0" i="1" smtClean="0"/>
                      <m:t>=</m:t>
                    </m:r>
                    <m:r>
                      <a:rPr lang="en-US" sz="1200" b="0" i="1" smtClean="0"/>
                      <m:t>h</m:t>
                    </m:r>
                    <m:r>
                      <a:rPr lang="en-US" sz="1200" b="0" i="1" smtClean="0">
                        <a:ea typeface="Cambria Math" panose="02040503050406030204" pitchFamily="18" charset="0"/>
                      </a:rPr>
                      <m:t>∙</m:t>
                    </m:r>
                    <m:sSub>
                      <m:sSubPr>
                        <m:ctrlPr>
                          <a:rPr lang="en-US" sz="1200" b="0" i="1" smtClean="0">
                            <a:ea typeface="Cambria Math" panose="02040503050406030204" pitchFamily="18" charset="0"/>
                          </a:rPr>
                        </m:ctrlPr>
                      </m:sSubPr>
                      <m:e>
                        <m:r>
                          <a:rPr lang="en-US" sz="1200" b="0" i="1" smtClean="0">
                            <a:ea typeface="Cambria Math" panose="02040503050406030204" pitchFamily="18" charset="0"/>
                          </a:rPr>
                          <m:t>𝑤</m:t>
                        </m:r>
                      </m:e>
                      <m:sub>
                        <m:r>
                          <a:rPr lang="en-US" sz="1200" b="0" i="1" smtClean="0">
                            <a:ea typeface="Cambria Math" panose="02040503050406030204" pitchFamily="18" charset="0"/>
                          </a:rPr>
                          <m:t>2</m:t>
                        </m:r>
                      </m:sub>
                    </m:sSub>
                    <m:r>
                      <a:rPr lang="en-US" sz="1200" b="0" i="1" smtClean="0">
                        <a:ea typeface="Cambria Math" panose="02040503050406030204" pitchFamily="18" charset="0"/>
                      </a:rPr>
                      <m:t>+</m:t>
                    </m:r>
                    <m:r>
                      <a:rPr lang="en-US" sz="1200" b="0" i="1" smtClean="0">
                        <a:ea typeface="Cambria Math" panose="02040503050406030204" pitchFamily="18" charset="0"/>
                      </a:rPr>
                      <m:t>𝑐</m:t>
                    </m:r>
                  </m:oMath>
                </a14:m>
                <a:r>
                  <a:rPr lang="en-US" sz="1200" dirty="0"/>
                  <a:t>. It is important that we apply the second weight vector and the second bias since we are evaluating the last layer. Finally, the value </a:t>
                </a:r>
                <a14:m>
                  <m:oMath xmlns:m="http://schemas.openxmlformats.org/officeDocument/2006/math">
                    <m:r>
                      <a:rPr lang="en-US" sz="1200" i="1"/>
                      <m:t>𝑧</m:t>
                    </m:r>
                  </m:oMath>
                </a14:m>
                <a:r>
                  <a:rPr lang="en-US" sz="1200" dirty="0"/>
                  <a:t> is ran through the sigmoidal activation function which is then returned to the user. </a:t>
                </a:r>
              </a:p>
              <a:p>
                <a:pPr marL="0" indent="0">
                  <a:buNone/>
                </a:pPr>
                <a:r>
                  <a:rPr lang="en-US" sz="1200" dirty="0"/>
                  <a:t>It is important to note that Feed Forward follows one direction. In slide11, we showed the calculation process for the first layer. The values produced from the first later is utilized to calculate the output. This follows an orderly manner. </a:t>
                </a:r>
              </a:p>
            </p:txBody>
          </p:sp>
        </mc:Choice>
        <mc:Fallback>
          <p:sp>
            <p:nvSpPr>
              <p:cNvPr id="3" name="Content Placeholder 2">
                <a:extLst>
                  <a:ext uri="{FF2B5EF4-FFF2-40B4-BE49-F238E27FC236}">
                    <a16:creationId xmlns:a16="http://schemas.microsoft.com/office/drawing/2014/main" id="{96EC1799-89FF-DF68-2E1D-539D14BC3E7D}"/>
                  </a:ext>
                </a:extLst>
              </p:cNvPr>
              <p:cNvSpPr>
                <a:spLocks noGrp="1" noRot="1" noChangeAspect="1" noMove="1" noResize="1" noEditPoints="1" noAdjustHandles="1" noChangeArrowheads="1" noChangeShapeType="1" noTextEdit="1"/>
              </p:cNvSpPr>
              <p:nvPr>
                <p:ph idx="1"/>
              </p:nvPr>
            </p:nvSpPr>
            <p:spPr>
              <a:xfrm>
                <a:off x="2231136" y="4394200"/>
                <a:ext cx="7729728" cy="1345827"/>
              </a:xfrm>
              <a:blipFill>
                <a:blip r:embed="rId2"/>
                <a:stretch>
                  <a:fillRect r="-492" b="-1495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172352F-05F8-A426-F78F-179BE69BC79E}"/>
              </a:ext>
            </a:extLst>
          </p:cNvPr>
          <p:cNvPicPr>
            <a:picLocks noChangeAspect="1"/>
          </p:cNvPicPr>
          <p:nvPr/>
        </p:nvPicPr>
        <p:blipFill>
          <a:blip r:embed="rId3"/>
          <a:stretch>
            <a:fillRect/>
          </a:stretch>
        </p:blipFill>
        <p:spPr>
          <a:xfrm>
            <a:off x="2231136" y="2463800"/>
            <a:ext cx="6096000" cy="1486829"/>
          </a:xfrm>
          <a:prstGeom prst="rect">
            <a:avLst/>
          </a:prstGeom>
        </p:spPr>
      </p:pic>
    </p:spTree>
    <p:extLst>
      <p:ext uri="{BB962C8B-B14F-4D97-AF65-F5344CB8AC3E}">
        <p14:creationId xmlns:p14="http://schemas.microsoft.com/office/powerpoint/2010/main" val="221898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DD7-AC5B-5181-4D9B-86A8B2DA86FE}"/>
              </a:ext>
            </a:extLst>
          </p:cNvPr>
          <p:cNvSpPr>
            <a:spLocks noGrp="1"/>
          </p:cNvSpPr>
          <p:nvPr>
            <p:ph type="title"/>
          </p:nvPr>
        </p:nvSpPr>
        <p:spPr/>
        <p:txBody>
          <a:bodyPr/>
          <a:lstStyle/>
          <a:p>
            <a:r>
              <a:rPr lang="en-US" dirty="0"/>
              <a:t>Backpropagation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1DE1BB5E-510C-0A5D-930D-7A9DD49DCAEB}"/>
                  </a:ext>
                </a:extLst>
              </p:cNvPr>
              <p:cNvSpPr>
                <a:spLocks noGrp="1"/>
              </p:cNvSpPr>
              <p:nvPr>
                <p:ph idx="1"/>
              </p:nvPr>
            </p:nvSpPr>
            <p:spPr/>
            <p:txBody>
              <a:bodyPr>
                <a:noAutofit/>
              </a:bodyPr>
              <a:lstStyle/>
              <a:p>
                <a:pPr marL="0" indent="0">
                  <a:buNone/>
                </a:pPr>
                <a:r>
                  <a:rPr lang="en-US" sz="1200" dirty="0"/>
                  <a:t>Gradient descent involves defining </a:t>
                </a:r>
                <a14:m>
                  <m:oMath xmlns:m="http://schemas.openxmlformats.org/officeDocument/2006/math">
                    <m:f>
                      <m:fPr>
                        <m:ctrlPr>
                          <a:rPr lang="en-US" sz="1200" i="1" smtClean="0"/>
                        </m:ctrlPr>
                      </m:fPr>
                      <m:num>
                        <m:r>
                          <a:rPr lang="en-US" sz="1200" i="1" smtClean="0"/>
                          <m:t>𝜕</m:t>
                        </m:r>
                        <m:r>
                          <a:rPr lang="en-US" sz="1200" b="0" i="1" smtClean="0"/>
                          <m:t>𝐿</m:t>
                        </m:r>
                      </m:num>
                      <m:den>
                        <m:r>
                          <a:rPr lang="en-US" sz="1200" i="1" smtClean="0"/>
                          <m:t>𝜕</m:t>
                        </m:r>
                        <m:sSub>
                          <m:sSubPr>
                            <m:ctrlPr>
                              <a:rPr lang="en-US" sz="1200" i="1" smtClean="0"/>
                            </m:ctrlPr>
                          </m:sSubPr>
                          <m:e>
                            <m:r>
                              <a:rPr lang="en-US" sz="1200" b="0" i="1" smtClean="0"/>
                              <m:t>𝑤</m:t>
                            </m:r>
                          </m:e>
                          <m:sub>
                            <m:r>
                              <a:rPr lang="en-US" sz="1200" b="0" i="1" smtClean="0"/>
                              <m:t>1</m:t>
                            </m:r>
                          </m:sub>
                        </m:sSub>
                      </m:den>
                    </m:f>
                  </m:oMath>
                </a14:m>
                <a:r>
                  <a:rPr lang="en-US" sz="1200" dirty="0"/>
                  <a:t>, </a:t>
                </a:r>
                <a14:m>
                  <m:oMath xmlns:m="http://schemas.openxmlformats.org/officeDocument/2006/math">
                    <m:f>
                      <m:fPr>
                        <m:ctrlPr>
                          <a:rPr lang="en-US" sz="1200" i="1"/>
                        </m:ctrlPr>
                      </m:fPr>
                      <m:num>
                        <m:r>
                          <a:rPr lang="en-US" sz="1200" i="1"/>
                          <m:t>𝜕</m:t>
                        </m:r>
                        <m:r>
                          <a:rPr lang="en-US" sz="1200" b="0" i="1" smtClean="0"/>
                          <m:t>𝐿</m:t>
                        </m:r>
                      </m:num>
                      <m:den>
                        <m:r>
                          <a:rPr lang="en-US" sz="1200" i="1"/>
                          <m:t>𝜕</m:t>
                        </m:r>
                        <m:sSub>
                          <m:sSubPr>
                            <m:ctrlPr>
                              <a:rPr lang="en-US" sz="1200" i="1" smtClean="0"/>
                            </m:ctrlPr>
                          </m:sSubPr>
                          <m:e>
                            <m:r>
                              <a:rPr lang="en-US" sz="1200" b="0" i="1" smtClean="0"/>
                              <m:t>𝑤</m:t>
                            </m:r>
                          </m:e>
                          <m:sub>
                            <m:r>
                              <a:rPr lang="en-US" sz="1200" b="0" i="1" smtClean="0"/>
                              <m:t>2</m:t>
                            </m:r>
                          </m:sub>
                        </m:sSub>
                      </m:den>
                    </m:f>
                  </m:oMath>
                </a14:m>
                <a:r>
                  <a:rPr lang="en-US" sz="1200" dirty="0"/>
                  <a:t>, </a:t>
                </a:r>
                <a14:m>
                  <m:oMath xmlns:m="http://schemas.openxmlformats.org/officeDocument/2006/math">
                    <m:f>
                      <m:fPr>
                        <m:ctrlPr>
                          <a:rPr lang="en-US" sz="1200" i="1"/>
                        </m:ctrlPr>
                      </m:fPr>
                      <m:num>
                        <m:r>
                          <a:rPr lang="en-US" sz="1200" i="1"/>
                          <m:t>𝜕</m:t>
                        </m:r>
                        <m:r>
                          <a:rPr lang="en-US" sz="1200" b="0" i="1" smtClean="0"/>
                          <m:t>𝐿</m:t>
                        </m:r>
                      </m:num>
                      <m:den>
                        <m:r>
                          <a:rPr lang="en-US" sz="1200" i="1"/>
                          <m:t>𝜕</m:t>
                        </m:r>
                        <m:r>
                          <a:rPr lang="en-US" sz="1200" b="0" i="1" smtClean="0"/>
                          <m:t>𝑏</m:t>
                        </m:r>
                      </m:den>
                    </m:f>
                  </m:oMath>
                </a14:m>
                <a:r>
                  <a:rPr lang="en-US" sz="1200" dirty="0"/>
                  <a:t>,  and </a:t>
                </a:r>
                <a14:m>
                  <m:oMath xmlns:m="http://schemas.openxmlformats.org/officeDocument/2006/math">
                    <m:f>
                      <m:fPr>
                        <m:ctrlPr>
                          <a:rPr lang="en-US" sz="1200" i="1"/>
                        </m:ctrlPr>
                      </m:fPr>
                      <m:num>
                        <m:r>
                          <a:rPr lang="en-US" sz="1200" i="1"/>
                          <m:t>𝜕</m:t>
                        </m:r>
                        <m:r>
                          <a:rPr lang="en-US" sz="1200" b="0" i="1" smtClean="0"/>
                          <m:t>𝐿</m:t>
                        </m:r>
                      </m:num>
                      <m:den>
                        <m:r>
                          <a:rPr lang="en-US" sz="1200" i="1"/>
                          <m:t>𝜕</m:t>
                        </m:r>
                        <m:r>
                          <a:rPr lang="en-US" sz="1200" b="0" i="1" smtClean="0"/>
                          <m:t>𝑐</m:t>
                        </m:r>
                      </m:den>
                    </m:f>
                  </m:oMath>
                </a14:m>
                <a:r>
                  <a:rPr lang="en-US" sz="1200" dirty="0"/>
                  <a:t>.  Let L represent the loss function. The partial derivative of the loss function with respect to the weights and biases are computed.  The following three equations will calculate the iterated weights and biases. </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sSub>
                        <m:sSubPr>
                          <m:ctrlPr>
                            <a:rPr lang="en-US" sz="1200" i="1" smtClean="0"/>
                          </m:ctrlPr>
                        </m:sSubPr>
                        <m:e>
                          <m:r>
                            <a:rPr lang="en-US" sz="1200" b="0" i="1" smtClean="0"/>
                            <m:t>𝑤</m:t>
                          </m:r>
                        </m:e>
                        <m:sub>
                          <m:r>
                            <a:rPr lang="en-US" sz="1200" b="0" i="1" smtClean="0"/>
                            <m:t>1</m:t>
                          </m:r>
                        </m:sub>
                      </m:sSub>
                      <m:r>
                        <a:rPr lang="en-US" sz="1200" b="0" i="1" smtClean="0"/>
                        <m:t>=</m:t>
                      </m:r>
                      <m:sSub>
                        <m:sSubPr>
                          <m:ctrlPr>
                            <a:rPr lang="en-US" sz="1200" b="0" i="1" smtClean="0"/>
                          </m:ctrlPr>
                        </m:sSubPr>
                        <m:e>
                          <m:r>
                            <a:rPr lang="en-US" sz="1200" b="0" i="1" smtClean="0"/>
                            <m:t>𝑤</m:t>
                          </m:r>
                        </m:e>
                        <m:sub>
                          <m:r>
                            <a:rPr lang="en-US" sz="1200" b="0" i="1" smtClean="0"/>
                            <m:t>1</m:t>
                          </m:r>
                        </m:sub>
                      </m:sSub>
                      <m:r>
                        <a:rPr lang="en-US" sz="1200" b="0" i="1" smtClean="0"/>
                        <m:t>−</m:t>
                      </m:r>
                      <m:r>
                        <a:rPr lang="en-US" sz="1200" b="0" i="1" smtClean="0"/>
                        <m:t>𝐿𝑅</m:t>
                      </m:r>
                      <m:r>
                        <a:rPr lang="en-US" sz="1200" b="0" i="1" smtClean="0"/>
                        <m:t>∗</m:t>
                      </m:r>
                      <m:f>
                        <m:fPr>
                          <m:ctrlPr>
                            <a:rPr lang="en-US" sz="1200" i="1"/>
                          </m:ctrlPr>
                        </m:fPr>
                        <m:num>
                          <m:r>
                            <a:rPr lang="en-US" sz="1200" i="1"/>
                            <m:t>𝜕</m:t>
                          </m:r>
                          <m:r>
                            <a:rPr lang="en-US" sz="1200" i="1"/>
                            <m:t>𝐿</m:t>
                          </m:r>
                        </m:num>
                        <m:den>
                          <m:r>
                            <a:rPr lang="en-US" sz="1200" i="1"/>
                            <m:t>𝜕</m:t>
                          </m:r>
                          <m:sSub>
                            <m:sSubPr>
                              <m:ctrlPr>
                                <a:rPr lang="en-US" sz="1200" i="1"/>
                              </m:ctrlPr>
                            </m:sSubPr>
                            <m:e>
                              <m:r>
                                <a:rPr lang="en-US" sz="1200" i="1"/>
                                <m:t>𝑤</m:t>
                              </m:r>
                            </m:e>
                            <m:sub>
                              <m:r>
                                <a:rPr lang="en-US" sz="1200" i="1"/>
                                <m:t>1</m:t>
                              </m:r>
                            </m:sub>
                          </m:sSub>
                        </m:den>
                      </m:f>
                    </m:oMath>
                  </m:oMathPara>
                </a14:m>
                <a:endParaRPr lang="en-US" sz="1200"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sSub>
                        <m:sSubPr>
                          <m:ctrlPr>
                            <a:rPr lang="en-US" sz="1200" i="1" smtClean="0"/>
                          </m:ctrlPr>
                        </m:sSubPr>
                        <m:e>
                          <m:r>
                            <a:rPr lang="en-US" sz="1200" b="0" i="1" smtClean="0"/>
                            <m:t>𝑤</m:t>
                          </m:r>
                        </m:e>
                        <m:sub>
                          <m:r>
                            <a:rPr lang="en-US" sz="1200" b="0" i="1" smtClean="0"/>
                            <m:t>2</m:t>
                          </m:r>
                        </m:sub>
                      </m:sSub>
                      <m:r>
                        <a:rPr lang="en-US" sz="1200" b="0" i="1" smtClean="0"/>
                        <m:t>=</m:t>
                      </m:r>
                      <m:sSub>
                        <m:sSubPr>
                          <m:ctrlPr>
                            <a:rPr lang="en-US" sz="1200" b="0" i="1" smtClean="0"/>
                          </m:ctrlPr>
                        </m:sSubPr>
                        <m:e>
                          <m:r>
                            <a:rPr lang="en-US" sz="1200" b="0" i="1" smtClean="0"/>
                            <m:t>𝑤</m:t>
                          </m:r>
                        </m:e>
                        <m:sub>
                          <m:r>
                            <a:rPr lang="en-US" sz="1200" b="0" i="1" smtClean="0"/>
                            <m:t>2</m:t>
                          </m:r>
                        </m:sub>
                      </m:sSub>
                      <m:r>
                        <a:rPr lang="en-US" sz="1200" b="0" i="1" smtClean="0"/>
                        <m:t>−</m:t>
                      </m:r>
                      <m:r>
                        <a:rPr lang="en-US" sz="1200" b="0" i="1" smtClean="0"/>
                        <m:t>𝐿𝑅</m:t>
                      </m:r>
                      <m:r>
                        <a:rPr lang="en-US" sz="1200" b="0" i="1" smtClean="0"/>
                        <m:t>∗</m:t>
                      </m:r>
                      <m:f>
                        <m:fPr>
                          <m:ctrlPr>
                            <a:rPr lang="en-US" sz="1200" i="1"/>
                          </m:ctrlPr>
                        </m:fPr>
                        <m:num>
                          <m:r>
                            <a:rPr lang="en-US" sz="1200" i="1"/>
                            <m:t>𝜕</m:t>
                          </m:r>
                          <m:r>
                            <a:rPr lang="en-US" sz="1200" i="1"/>
                            <m:t>𝐿</m:t>
                          </m:r>
                        </m:num>
                        <m:den>
                          <m:r>
                            <a:rPr lang="en-US" sz="1200" i="1"/>
                            <m:t>𝜕</m:t>
                          </m:r>
                          <m:sSub>
                            <m:sSubPr>
                              <m:ctrlPr>
                                <a:rPr lang="en-US" sz="1200" i="1"/>
                              </m:ctrlPr>
                            </m:sSubPr>
                            <m:e>
                              <m:r>
                                <a:rPr lang="en-US" sz="1200" i="1"/>
                                <m:t>𝑤</m:t>
                              </m:r>
                            </m:e>
                            <m:sub>
                              <m:r>
                                <a:rPr lang="en-US" sz="1200" b="0" i="1" smtClean="0"/>
                                <m:t>2</m:t>
                              </m:r>
                            </m:sub>
                          </m:sSub>
                        </m:den>
                      </m:f>
                    </m:oMath>
                  </m:oMathPara>
                </a14:m>
                <a:endParaRPr lang="en-US" sz="1200"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smtClean="0"/>
                        <m:t>𝑏</m:t>
                      </m:r>
                      <m:r>
                        <a:rPr lang="en-US" sz="1200" b="0" i="1" smtClean="0"/>
                        <m:t>=</m:t>
                      </m:r>
                      <m:r>
                        <a:rPr lang="en-US" sz="1200" b="0" i="1" smtClean="0"/>
                        <m:t>𝑏</m:t>
                      </m:r>
                      <m:r>
                        <a:rPr lang="en-US" sz="1200" b="0" i="1" smtClean="0"/>
                        <m:t>−</m:t>
                      </m:r>
                      <m:r>
                        <a:rPr lang="en-US" sz="1200" b="0" i="1" smtClean="0"/>
                        <m:t>𝐿𝑅𝐵</m:t>
                      </m:r>
                      <m:r>
                        <a:rPr lang="en-US" sz="1200" b="0" i="1" smtClean="0"/>
                        <m:t>∗</m:t>
                      </m:r>
                      <m:f>
                        <m:fPr>
                          <m:ctrlPr>
                            <a:rPr lang="en-US" sz="1200" i="1"/>
                          </m:ctrlPr>
                        </m:fPr>
                        <m:num>
                          <m:r>
                            <a:rPr lang="en-US" sz="1200" i="1"/>
                            <m:t>𝜕</m:t>
                          </m:r>
                          <m:r>
                            <a:rPr lang="en-US" sz="1200" i="1"/>
                            <m:t>𝐿</m:t>
                          </m:r>
                        </m:num>
                        <m:den>
                          <m:r>
                            <a:rPr lang="en-US" sz="1200" i="1"/>
                            <m:t>𝜕</m:t>
                          </m:r>
                          <m:r>
                            <a:rPr lang="en-US" sz="1200" b="0" i="1" smtClean="0"/>
                            <m:t>𝑏</m:t>
                          </m:r>
                        </m:den>
                      </m:f>
                    </m:oMath>
                  </m:oMathPara>
                </a14:m>
                <a:endParaRPr lang="en-US" sz="1200"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smtClean="0"/>
                        <m:t>𝑐</m:t>
                      </m:r>
                      <m:r>
                        <a:rPr lang="en-US" sz="1200" b="0" i="1" smtClean="0"/>
                        <m:t>=</m:t>
                      </m:r>
                      <m:r>
                        <a:rPr lang="en-US" sz="1200" b="0" i="1" smtClean="0"/>
                        <m:t>𝑐</m:t>
                      </m:r>
                      <m:r>
                        <a:rPr lang="en-US" sz="1200" b="0" i="1" smtClean="0"/>
                        <m:t>−</m:t>
                      </m:r>
                      <m:r>
                        <a:rPr lang="en-US" sz="1200" b="0" i="1" smtClean="0"/>
                        <m:t>𝐿𝑅𝐵</m:t>
                      </m:r>
                      <m:r>
                        <a:rPr lang="en-US" sz="1200" b="0" i="1" smtClean="0"/>
                        <m:t>∗</m:t>
                      </m:r>
                      <m:f>
                        <m:fPr>
                          <m:ctrlPr>
                            <a:rPr lang="en-US" sz="1200" i="1"/>
                          </m:ctrlPr>
                        </m:fPr>
                        <m:num>
                          <m:r>
                            <a:rPr lang="en-US" sz="1200" i="1"/>
                            <m:t>𝜕</m:t>
                          </m:r>
                          <m:r>
                            <a:rPr lang="en-US" sz="1200" i="1"/>
                            <m:t>𝐿</m:t>
                          </m:r>
                        </m:num>
                        <m:den>
                          <m:r>
                            <a:rPr lang="en-US" sz="1200" i="1"/>
                            <m:t>𝜕</m:t>
                          </m:r>
                          <m:r>
                            <a:rPr lang="en-US" sz="1200" b="0" i="1" smtClean="0"/>
                            <m:t>𝑐</m:t>
                          </m:r>
                        </m:den>
                      </m:f>
                    </m:oMath>
                  </m:oMathPara>
                </a14:m>
                <a:endParaRPr lang="en-US" sz="1200" dirty="0"/>
              </a:p>
              <a:p>
                <a:pPr marL="0" indent="0">
                  <a:buNone/>
                </a:pPr>
                <a:endParaRPr lang="en-US" sz="1200" dirty="0"/>
              </a:p>
              <a:p>
                <a:pPr marL="0" indent="0">
                  <a:buNone/>
                </a:pPr>
                <a:endParaRPr lang="en-US" sz="1200" dirty="0"/>
              </a:p>
            </p:txBody>
          </p:sp>
        </mc:Choice>
        <mc:Fallback>
          <p:sp>
            <p:nvSpPr>
              <p:cNvPr id="4" name="Content Placeholder 2">
                <a:extLst>
                  <a:ext uri="{FF2B5EF4-FFF2-40B4-BE49-F238E27FC236}">
                    <a16:creationId xmlns:a16="http://schemas.microsoft.com/office/drawing/2014/main" id="{1DE1BB5E-510C-0A5D-930D-7A9DD49DCAEB}"/>
                  </a:ext>
                </a:extLst>
              </p:cNvPr>
              <p:cNvSpPr>
                <a:spLocks noGrp="1" noRot="1" noChangeAspect="1" noMove="1" noResize="1" noEditPoints="1" noAdjustHandles="1" noChangeArrowheads="1" noChangeShapeType="1" noTextEdit="1"/>
              </p:cNvSpPr>
              <p:nvPr>
                <p:ph idx="1"/>
              </p:nvPr>
            </p:nvSpPr>
            <p:spPr>
              <a:blipFill>
                <a:blip r:embed="rId2"/>
                <a:stretch>
                  <a:fillRect b="-10569"/>
                </a:stretch>
              </a:blipFill>
            </p:spPr>
            <p:txBody>
              <a:bodyPr/>
              <a:lstStyle/>
              <a:p>
                <a:r>
                  <a:rPr lang="en-US">
                    <a:noFill/>
                  </a:rPr>
                  <a:t> </a:t>
                </a:r>
              </a:p>
            </p:txBody>
          </p:sp>
        </mc:Fallback>
      </mc:AlternateContent>
    </p:spTree>
    <p:extLst>
      <p:ext uri="{BB962C8B-B14F-4D97-AF65-F5344CB8AC3E}">
        <p14:creationId xmlns:p14="http://schemas.microsoft.com/office/powerpoint/2010/main" val="25859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2BC5-EC87-AD88-23A3-5C194A906438}"/>
              </a:ext>
            </a:extLst>
          </p:cNvPr>
          <p:cNvSpPr>
            <a:spLocks noGrp="1"/>
          </p:cNvSpPr>
          <p:nvPr>
            <p:ph type="title"/>
          </p:nvPr>
        </p:nvSpPr>
        <p:spPr/>
        <p:txBody>
          <a:bodyPr/>
          <a:lstStyle/>
          <a:p>
            <a:r>
              <a:rPr lang="en-US" dirty="0"/>
              <a:t>Backpropagation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9BD462-5D5F-BA09-FD6B-6834903B9A38}"/>
                  </a:ext>
                </a:extLst>
              </p:cNvPr>
              <p:cNvSpPr>
                <a:spLocks noGrp="1"/>
              </p:cNvSpPr>
              <p:nvPr>
                <p:ph idx="1"/>
              </p:nvPr>
            </p:nvSpPr>
            <p:spPr>
              <a:xfrm>
                <a:off x="2231136" y="4241800"/>
                <a:ext cx="7729728" cy="1498227"/>
              </a:xfrm>
            </p:spPr>
            <p:txBody>
              <a:bodyPr>
                <a:normAutofit/>
              </a:bodyPr>
              <a:lstStyle/>
              <a:p>
                <a:pPr marL="0" indent="0">
                  <a:buNone/>
                </a:pPr>
                <a:r>
                  <a:rPr lang="en-US" sz="1200" dirty="0"/>
                  <a:t>Backpropagation is a method of training Feed Forward Neural Networks through minimizing loss using gradient descent. </a:t>
                </a:r>
              </a:p>
              <a:p>
                <a:pPr marL="0" indent="0">
                  <a:buNone/>
                </a:pPr>
                <a:r>
                  <a:rPr lang="en-US" sz="1200" dirty="0"/>
                  <a:t>Backpropagation is implemented as a function. The learning rate and the learning rate of biases are imported into the function from the initialization step earlier. The error is defined as the difference between the predicted and actual or </a:t>
                </a:r>
                <a14:m>
                  <m:oMath xmlns:m="http://schemas.openxmlformats.org/officeDocument/2006/math">
                    <m:acc>
                      <m:accPr>
                        <m:chr m:val="̂"/>
                        <m:ctrlPr>
                          <a:rPr lang="en-US" sz="1200" i="1" smtClean="0"/>
                        </m:ctrlPr>
                      </m:accPr>
                      <m:e>
                        <m:r>
                          <a:rPr lang="en-US" sz="1200" b="0" i="1" smtClean="0"/>
                          <m:t>𝑦</m:t>
                        </m:r>
                      </m:e>
                    </m:acc>
                    <m:r>
                      <a:rPr lang="en-US" sz="1200" b="0" i="1" smtClean="0"/>
                      <m:t>−</m:t>
                    </m:r>
                    <m:r>
                      <a:rPr lang="en-US" sz="1200" b="0" i="1" smtClean="0"/>
                      <m:t>𝑦</m:t>
                    </m:r>
                  </m:oMath>
                </a14:m>
                <a:r>
                  <a:rPr lang="en-US" sz="1200" dirty="0"/>
                  <a:t>.</a:t>
                </a:r>
              </a:p>
            </p:txBody>
          </p:sp>
        </mc:Choice>
        <mc:Fallback>
          <p:sp>
            <p:nvSpPr>
              <p:cNvPr id="3" name="Content Placeholder 2">
                <a:extLst>
                  <a:ext uri="{FF2B5EF4-FFF2-40B4-BE49-F238E27FC236}">
                    <a16:creationId xmlns:a16="http://schemas.microsoft.com/office/drawing/2014/main" id="{EB9BD462-5D5F-BA09-FD6B-6834903B9A38}"/>
                  </a:ext>
                </a:extLst>
              </p:cNvPr>
              <p:cNvSpPr>
                <a:spLocks noGrp="1" noRot="1" noChangeAspect="1" noMove="1" noResize="1" noEditPoints="1" noAdjustHandles="1" noChangeArrowheads="1" noChangeShapeType="1" noTextEdit="1"/>
              </p:cNvSpPr>
              <p:nvPr>
                <p:ph idx="1"/>
              </p:nvPr>
            </p:nvSpPr>
            <p:spPr>
              <a:xfrm>
                <a:off x="2231136" y="4241800"/>
                <a:ext cx="7729728" cy="1498227"/>
              </a:xfr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60A1F83-9E33-1A5B-2E79-ECC6056460DE}"/>
              </a:ext>
            </a:extLst>
          </p:cNvPr>
          <p:cNvPicPr>
            <a:picLocks noChangeAspect="1"/>
          </p:cNvPicPr>
          <p:nvPr/>
        </p:nvPicPr>
        <p:blipFill>
          <a:blip r:embed="rId3"/>
          <a:stretch>
            <a:fillRect/>
          </a:stretch>
        </p:blipFill>
        <p:spPr>
          <a:xfrm>
            <a:off x="2231136" y="2616200"/>
            <a:ext cx="5926257" cy="1291249"/>
          </a:xfrm>
          <a:prstGeom prst="rect">
            <a:avLst/>
          </a:prstGeom>
        </p:spPr>
      </p:pic>
    </p:spTree>
    <p:extLst>
      <p:ext uri="{BB962C8B-B14F-4D97-AF65-F5344CB8AC3E}">
        <p14:creationId xmlns:p14="http://schemas.microsoft.com/office/powerpoint/2010/main" val="316804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5314-74F9-E7A4-2C9D-848BB24D23CD}"/>
              </a:ext>
            </a:extLst>
          </p:cNvPr>
          <p:cNvSpPr>
            <a:spLocks noGrp="1"/>
          </p:cNvSpPr>
          <p:nvPr>
            <p:ph type="title"/>
          </p:nvPr>
        </p:nvSpPr>
        <p:spPr/>
        <p:txBody>
          <a:bodyPr/>
          <a:lstStyle/>
          <a:p>
            <a:r>
              <a:rPr lang="en-US" dirty="0"/>
              <a:t>Backpropagation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5739D1-D1DC-8250-FC6D-DB46A8960EBD}"/>
                  </a:ext>
                </a:extLst>
              </p:cNvPr>
              <p:cNvSpPr>
                <a:spLocks noGrp="1"/>
              </p:cNvSpPr>
              <p:nvPr>
                <p:ph idx="1"/>
              </p:nvPr>
            </p:nvSpPr>
            <p:spPr>
              <a:xfrm>
                <a:off x="2231136" y="4140200"/>
                <a:ext cx="7729728" cy="1599827"/>
              </a:xfrm>
            </p:spPr>
            <p:txBody>
              <a:bodyPr>
                <a:noAutofit/>
              </a:bodyPr>
              <a:lstStyle/>
              <a:p>
                <a:pPr marL="0" indent="0">
                  <a:buNone/>
                </a:pPr>
                <a:r>
                  <a:rPr lang="en-US" sz="1200" dirty="0"/>
                  <a:t>The three lines of code above compute the error, which will be utilized when taking the partial derivatives. In slide 13, we computed the output error. In this case, the output error is named as self.output_delta. Then, self.D_Error_W2 takes in the self.output_delta and computes the dot product with the transposed </a:t>
                </a:r>
                <a14:m>
                  <m:oMath xmlns:m="http://schemas.openxmlformats.org/officeDocument/2006/math">
                    <m:sSub>
                      <m:sSubPr>
                        <m:ctrlPr>
                          <a:rPr lang="en-US" sz="1200" i="1" smtClean="0"/>
                        </m:ctrlPr>
                      </m:sSubPr>
                      <m:e>
                        <m:r>
                          <a:rPr lang="en-US" sz="1200" b="0" i="1" smtClean="0"/>
                          <m:t>𝑤</m:t>
                        </m:r>
                      </m:e>
                      <m:sub>
                        <m:r>
                          <a:rPr lang="en-US" sz="1200" b="0" i="1" smtClean="0"/>
                          <m:t>2 </m:t>
                        </m:r>
                      </m:sub>
                    </m:sSub>
                  </m:oMath>
                </a14:m>
                <a:r>
                  <a:rPr lang="en-US" sz="1200" dirty="0"/>
                  <a:t>matrix. The next line computes the self.H_D_Error_W2. It is important to note that during the Feed Forward simulation, the </a:t>
                </a:r>
                <a14:m>
                  <m:oMath xmlns:m="http://schemas.openxmlformats.org/officeDocument/2006/math">
                    <m:r>
                      <a:rPr lang="en-US" sz="1200" b="0" i="1" smtClean="0"/>
                      <m:t>h</m:t>
                    </m:r>
                  </m:oMath>
                </a14:m>
                <a:r>
                  <a:rPr lang="en-US" sz="1200" dirty="0"/>
                  <a:t> matrix represents the values after the sigmoidal function has been applied. In this case, the </a:t>
                </a:r>
                <a14:m>
                  <m:oMath xmlns:m="http://schemas.openxmlformats.org/officeDocument/2006/math">
                    <m:r>
                      <a:rPr lang="en-US" sz="1200" i="1"/>
                      <m:t>h</m:t>
                    </m:r>
                  </m:oMath>
                </a14:m>
                <a:r>
                  <a:rPr lang="en-US" sz="1200" dirty="0"/>
                  <a:t> matrix is computed using the derivative of the sigmoidal function. Then, it is multiplied by the weight error matrix calculated before. </a:t>
                </a:r>
              </a:p>
              <a:p>
                <a:pPr marL="0" indent="0">
                  <a:buNone/>
                </a:pPr>
                <a:r>
                  <a:rPr lang="en-US" sz="1200" dirty="0"/>
                  <a:t>This step is crucial during the Backpropagation process because the goal is to minimize the loss function. Computing the values using the derivative of the sigmoidal function further decreases the possible errors associated with prediction. In addition, the convergence of of the minimized loss function is much faster when using the derivative activation function. </a:t>
                </a:r>
              </a:p>
            </p:txBody>
          </p:sp>
        </mc:Choice>
        <mc:Fallback>
          <p:sp>
            <p:nvSpPr>
              <p:cNvPr id="3" name="Content Placeholder 2">
                <a:extLst>
                  <a:ext uri="{FF2B5EF4-FFF2-40B4-BE49-F238E27FC236}">
                    <a16:creationId xmlns:a16="http://schemas.microsoft.com/office/drawing/2014/main" id="{185739D1-D1DC-8250-FC6D-DB46A8960EBD}"/>
                  </a:ext>
                </a:extLst>
              </p:cNvPr>
              <p:cNvSpPr>
                <a:spLocks noGrp="1" noRot="1" noChangeAspect="1" noMove="1" noResize="1" noEditPoints="1" noAdjustHandles="1" noChangeArrowheads="1" noChangeShapeType="1" noTextEdit="1"/>
              </p:cNvSpPr>
              <p:nvPr>
                <p:ph idx="1"/>
              </p:nvPr>
            </p:nvSpPr>
            <p:spPr>
              <a:xfrm>
                <a:off x="2231136" y="4140200"/>
                <a:ext cx="7729728" cy="1599827"/>
              </a:xfrm>
              <a:blipFill>
                <a:blip r:embed="rId2"/>
                <a:stretch>
                  <a:fillRect b="-1875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5410289-F22A-73E5-8961-5517F8ED516E}"/>
              </a:ext>
            </a:extLst>
          </p:cNvPr>
          <p:cNvPicPr>
            <a:picLocks noChangeAspect="1"/>
          </p:cNvPicPr>
          <p:nvPr/>
        </p:nvPicPr>
        <p:blipFill rotWithShape="1">
          <a:blip r:embed="rId3"/>
          <a:srcRect t="10759"/>
          <a:stretch/>
        </p:blipFill>
        <p:spPr>
          <a:xfrm>
            <a:off x="2231136" y="2540000"/>
            <a:ext cx="6007100" cy="1064222"/>
          </a:xfrm>
          <a:prstGeom prst="rect">
            <a:avLst/>
          </a:prstGeom>
        </p:spPr>
      </p:pic>
    </p:spTree>
    <p:extLst>
      <p:ext uri="{BB962C8B-B14F-4D97-AF65-F5344CB8AC3E}">
        <p14:creationId xmlns:p14="http://schemas.microsoft.com/office/powerpoint/2010/main" val="198514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E5E3-ECD3-0EE8-F52B-770B93E5004F}"/>
              </a:ext>
            </a:extLst>
          </p:cNvPr>
          <p:cNvSpPr>
            <a:spLocks noGrp="1"/>
          </p:cNvSpPr>
          <p:nvPr>
            <p:ph type="title"/>
          </p:nvPr>
        </p:nvSpPr>
        <p:spPr/>
        <p:txBody>
          <a:bodyPr/>
          <a:lstStyle/>
          <a:p>
            <a:r>
              <a:rPr lang="en-US" dirty="0"/>
              <a:t>Backpropagation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5C1A6E-D2ED-9691-FB56-826A666EAC82}"/>
                  </a:ext>
                </a:extLst>
              </p:cNvPr>
              <p:cNvSpPr>
                <a:spLocks noGrp="1"/>
              </p:cNvSpPr>
              <p:nvPr>
                <p:ph idx="1"/>
              </p:nvPr>
            </p:nvSpPr>
            <p:spPr>
              <a:xfrm>
                <a:off x="2231136" y="4191000"/>
                <a:ext cx="7729728" cy="1549027"/>
              </a:xfrm>
            </p:spPr>
            <p:txBody>
              <a:bodyPr>
                <a:normAutofit/>
              </a:bodyPr>
              <a:lstStyle/>
              <a:p>
                <a:pPr marL="0" indent="0">
                  <a:buNone/>
                </a:pPr>
                <a:r>
                  <a:rPr lang="en-US" sz="1200" dirty="0"/>
                  <a:t>The two lines of code above will compute the partial derivatives of the loss function with respect to </a:t>
                </a:r>
                <a14:m>
                  <m:oMath xmlns:m="http://schemas.openxmlformats.org/officeDocument/2006/math">
                    <m:sSub>
                      <m:sSubPr>
                        <m:ctrlPr>
                          <a:rPr lang="en-US" sz="1200" i="1" smtClean="0"/>
                        </m:ctrlPr>
                      </m:sSubPr>
                      <m:e>
                        <m:r>
                          <a:rPr lang="en-US" sz="1200" b="0" i="1" smtClean="0"/>
                          <m:t>𝑤</m:t>
                        </m:r>
                      </m:e>
                      <m:sub>
                        <m:r>
                          <a:rPr lang="en-US" sz="1200" b="0" i="1" smtClean="0"/>
                          <m:t>1</m:t>
                        </m:r>
                      </m:sub>
                    </m:sSub>
                    <m:r>
                      <a:rPr lang="en-US" sz="1200" b="0" i="0" smtClean="0"/>
                      <m:t> </m:t>
                    </m:r>
                    <m:r>
                      <m:rPr>
                        <m:sty m:val="p"/>
                      </m:rPr>
                      <a:rPr lang="en-US" sz="1200" b="0" i="0" smtClean="0"/>
                      <m:t>and</m:t>
                    </m:r>
                    <m:r>
                      <a:rPr lang="en-US" sz="1200" b="0" i="0" smtClean="0"/>
                      <m:t> </m:t>
                    </m:r>
                    <m:sSub>
                      <m:sSubPr>
                        <m:ctrlPr>
                          <a:rPr lang="en-US" sz="1200" i="1"/>
                        </m:ctrlPr>
                      </m:sSubPr>
                      <m:e>
                        <m:r>
                          <a:rPr lang="en-US" sz="1200" i="1"/>
                          <m:t>𝑤</m:t>
                        </m:r>
                      </m:e>
                      <m:sub>
                        <m:r>
                          <a:rPr lang="en-US" sz="1200" b="0" i="1" smtClean="0"/>
                          <m:t>2</m:t>
                        </m:r>
                      </m:sub>
                    </m:sSub>
                    <m:r>
                      <a:rPr lang="en-US" sz="1200" b="0" i="0" smtClean="0"/>
                      <m:t>.</m:t>
                    </m:r>
                  </m:oMath>
                </a14:m>
                <a:r>
                  <a:rPr lang="en-US" sz="1200" dirty="0"/>
                  <a:t> For the partial derivative with respect to </a:t>
                </a:r>
                <a14:m>
                  <m:oMath xmlns:m="http://schemas.openxmlformats.org/officeDocument/2006/math">
                    <m:sSub>
                      <m:sSubPr>
                        <m:ctrlPr>
                          <a:rPr lang="en-US" sz="1200" i="1"/>
                        </m:ctrlPr>
                      </m:sSubPr>
                      <m:e>
                        <m:r>
                          <a:rPr lang="en-US" sz="1200" i="1"/>
                          <m:t>𝑤</m:t>
                        </m:r>
                      </m:e>
                      <m:sub>
                        <m:r>
                          <a:rPr lang="en-US" sz="1200" i="1"/>
                          <m:t>1</m:t>
                        </m:r>
                      </m:sub>
                    </m:sSub>
                    <m:r>
                      <a:rPr lang="en-US" sz="1200"/>
                      <m:t> </m:t>
                    </m:r>
                  </m:oMath>
                </a14:m>
                <a:r>
                  <a:rPr lang="en-US" sz="1200" dirty="0"/>
                  <a:t>, the </a:t>
                </a:r>
                <a14:m>
                  <m:oMath xmlns:m="http://schemas.openxmlformats.org/officeDocument/2006/math">
                    <m:r>
                      <a:rPr lang="en-US" sz="1200" b="0" i="1" smtClean="0"/>
                      <m:t>𝑥</m:t>
                    </m:r>
                  </m:oMath>
                </a14:m>
                <a:r>
                  <a:rPr lang="en-US" sz="1200" dirty="0"/>
                  <a:t> matrix is transposed and the dot product is taken with the self.H_D_Error_W2 matrix.  Note that </a:t>
                </a:r>
                <a14:m>
                  <m:oMath xmlns:m="http://schemas.openxmlformats.org/officeDocument/2006/math">
                    <m:r>
                      <a:rPr lang="en-US" sz="1200" b="0" i="1" smtClean="0"/>
                      <m:t>𝑋</m:t>
                    </m:r>
                    <m:r>
                      <a:rPr lang="en-US" sz="1200" b="0" i="1" smtClean="0"/>
                      <m:t>.</m:t>
                    </m:r>
                    <m:r>
                      <a:rPr lang="en-US" sz="1200" b="0" i="1" smtClean="0"/>
                      <m:t>𝑇</m:t>
                    </m:r>
                  </m:oMath>
                </a14:m>
                <a:r>
                  <a:rPr lang="en-US" sz="1200" dirty="0"/>
                  <a:t> indicates computation of the transpose. The partial derivative with respect to </a:t>
                </a:r>
                <a14:m>
                  <m:oMath xmlns:m="http://schemas.openxmlformats.org/officeDocument/2006/math">
                    <m:sSub>
                      <m:sSubPr>
                        <m:ctrlPr>
                          <a:rPr lang="en-US" sz="1200" i="1"/>
                        </m:ctrlPr>
                      </m:sSubPr>
                      <m:e>
                        <m:r>
                          <a:rPr lang="en-US" sz="1200" i="1"/>
                          <m:t>𝑤</m:t>
                        </m:r>
                      </m:e>
                      <m:sub>
                        <m:r>
                          <a:rPr lang="en-US" sz="1200" i="1"/>
                          <m:t>2</m:t>
                        </m:r>
                      </m:sub>
                    </m:sSub>
                  </m:oMath>
                </a14:m>
                <a:r>
                  <a:rPr lang="en-US" sz="1200" dirty="0"/>
                  <a:t> is computed by taking the transpose of the </a:t>
                </a:r>
                <a14:m>
                  <m:oMath xmlns:m="http://schemas.openxmlformats.org/officeDocument/2006/math">
                    <m:r>
                      <a:rPr lang="en-US" sz="1200" b="0" i="1" smtClean="0"/>
                      <m:t>h</m:t>
                    </m:r>
                  </m:oMath>
                </a14:m>
                <a:r>
                  <a:rPr lang="en-US" sz="1200" dirty="0"/>
                  <a:t> matrix. Note that the </a:t>
                </a:r>
                <a14:m>
                  <m:oMath xmlns:m="http://schemas.openxmlformats.org/officeDocument/2006/math">
                    <m:r>
                      <a:rPr lang="en-US" sz="1200" b="0" i="1" smtClean="0"/>
                      <m:t>h</m:t>
                    </m:r>
                    <m:r>
                      <a:rPr lang="en-US" sz="1200" b="0" i="1" smtClean="0"/>
                      <m:t> </m:t>
                    </m:r>
                  </m:oMath>
                </a14:m>
                <a:r>
                  <a:rPr lang="en-US" sz="1200" dirty="0"/>
                  <a:t>values are the values computed after running it through the sigmoidal activation function. </a:t>
                </a:r>
              </a:p>
            </p:txBody>
          </p:sp>
        </mc:Choice>
        <mc:Fallback>
          <p:sp>
            <p:nvSpPr>
              <p:cNvPr id="3" name="Content Placeholder 2">
                <a:extLst>
                  <a:ext uri="{FF2B5EF4-FFF2-40B4-BE49-F238E27FC236}">
                    <a16:creationId xmlns:a16="http://schemas.microsoft.com/office/drawing/2014/main" id="{0E5C1A6E-D2ED-9691-FB56-826A666EAC82}"/>
                  </a:ext>
                </a:extLst>
              </p:cNvPr>
              <p:cNvSpPr>
                <a:spLocks noGrp="1" noRot="1" noChangeAspect="1" noMove="1" noResize="1" noEditPoints="1" noAdjustHandles="1" noChangeArrowheads="1" noChangeShapeType="1" noTextEdit="1"/>
              </p:cNvSpPr>
              <p:nvPr>
                <p:ph idx="1"/>
              </p:nvPr>
            </p:nvSpPr>
            <p:spPr>
              <a:xfrm>
                <a:off x="2231136" y="4191000"/>
                <a:ext cx="7729728" cy="1549027"/>
              </a:xfrm>
              <a:blipFill>
                <a:blip r:embed="rId2"/>
                <a:stretch>
                  <a:fillRect t="-813" r="-49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AD975F84-3FC3-1D98-B6A7-B1CA9989B60D}"/>
              </a:ext>
            </a:extLst>
          </p:cNvPr>
          <p:cNvPicPr>
            <a:picLocks noChangeAspect="1"/>
          </p:cNvPicPr>
          <p:nvPr/>
        </p:nvPicPr>
        <p:blipFill>
          <a:blip r:embed="rId3"/>
          <a:stretch>
            <a:fillRect/>
          </a:stretch>
        </p:blipFill>
        <p:spPr>
          <a:xfrm>
            <a:off x="2231136" y="2693670"/>
            <a:ext cx="7200900" cy="1282700"/>
          </a:xfrm>
          <a:prstGeom prst="rect">
            <a:avLst/>
          </a:prstGeom>
        </p:spPr>
      </p:pic>
    </p:spTree>
    <p:extLst>
      <p:ext uri="{BB962C8B-B14F-4D97-AF65-F5344CB8AC3E}">
        <p14:creationId xmlns:p14="http://schemas.microsoft.com/office/powerpoint/2010/main" val="326167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859A-2C58-218D-3D2D-F3C617548121}"/>
              </a:ext>
            </a:extLst>
          </p:cNvPr>
          <p:cNvSpPr>
            <a:spLocks noGrp="1"/>
          </p:cNvSpPr>
          <p:nvPr>
            <p:ph type="title"/>
          </p:nvPr>
        </p:nvSpPr>
        <p:spPr/>
        <p:txBody>
          <a:bodyPr/>
          <a:lstStyle/>
          <a:p>
            <a:r>
              <a:rPr lang="en-US" dirty="0"/>
              <a:t>Backpropagation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D33657A-204F-3112-0C96-FE02103718C3}"/>
                  </a:ext>
                </a:extLst>
              </p:cNvPr>
              <p:cNvSpPr>
                <a:spLocks noGrp="1"/>
              </p:cNvSpPr>
              <p:nvPr>
                <p:ph idx="1"/>
              </p:nvPr>
            </p:nvSpPr>
            <p:spPr>
              <a:xfrm>
                <a:off x="2231136" y="4419600"/>
                <a:ext cx="7729728" cy="1320427"/>
              </a:xfrm>
            </p:spPr>
            <p:txBody>
              <a:bodyPr>
                <a:normAutofit/>
              </a:bodyPr>
              <a:lstStyle/>
              <a:p>
                <a:pPr marL="0" indent="0">
                  <a:buNone/>
                </a:pPr>
                <a:r>
                  <a:rPr lang="en-US" sz="1200" dirty="0"/>
                  <a:t>As mentioned in slide 12, the partial derivatives are utilized to calculate the updated </a:t>
                </a:r>
                <a14:m>
                  <m:oMath xmlns:m="http://schemas.openxmlformats.org/officeDocument/2006/math">
                    <m:sSub>
                      <m:sSubPr>
                        <m:ctrlPr>
                          <a:rPr lang="en-US" sz="1200" i="1" smtClean="0"/>
                        </m:ctrlPr>
                      </m:sSubPr>
                      <m:e>
                        <m:r>
                          <a:rPr lang="en-US" sz="1200" b="0" i="1" smtClean="0"/>
                          <m:t>𝑤</m:t>
                        </m:r>
                      </m:e>
                      <m:sub>
                        <m:r>
                          <a:rPr lang="en-US" sz="1200" b="0" i="1" smtClean="0"/>
                          <m:t>1</m:t>
                        </m:r>
                      </m:sub>
                    </m:sSub>
                  </m:oMath>
                </a14:m>
                <a:r>
                  <a:rPr lang="en-US" sz="1200" dirty="0"/>
                  <a:t>, </a:t>
                </a:r>
                <a14:m>
                  <m:oMath xmlns:m="http://schemas.openxmlformats.org/officeDocument/2006/math">
                    <m:sSub>
                      <m:sSubPr>
                        <m:ctrlPr>
                          <a:rPr lang="en-US" sz="1200" i="1"/>
                        </m:ctrlPr>
                      </m:sSubPr>
                      <m:e>
                        <m:r>
                          <a:rPr lang="en-US" sz="1200" i="1"/>
                          <m:t>𝑤</m:t>
                        </m:r>
                      </m:e>
                      <m:sub>
                        <m:r>
                          <a:rPr lang="en-US" sz="1200" b="0" i="1" smtClean="0"/>
                          <m:t>2</m:t>
                        </m:r>
                      </m:sub>
                    </m:sSub>
                  </m:oMath>
                </a14:m>
                <a:r>
                  <a:rPr lang="en-US" sz="1200" dirty="0"/>
                  <a:t>, </a:t>
                </a:r>
                <a14:m>
                  <m:oMath xmlns:m="http://schemas.openxmlformats.org/officeDocument/2006/math">
                    <m:r>
                      <a:rPr lang="en-US" sz="1200" b="0" i="1" smtClean="0"/>
                      <m:t>𝑏</m:t>
                    </m:r>
                  </m:oMath>
                </a14:m>
                <a:r>
                  <a:rPr lang="en-US" sz="1200" dirty="0"/>
                  <a:t>, and </a:t>
                </a:r>
                <a14:m>
                  <m:oMath xmlns:m="http://schemas.openxmlformats.org/officeDocument/2006/math">
                    <m:r>
                      <a:rPr lang="en-US" sz="1200" b="0" i="1" smtClean="0"/>
                      <m:t>𝑐</m:t>
                    </m:r>
                  </m:oMath>
                </a14:m>
                <a:r>
                  <a:rPr lang="en-US" sz="1200" dirty="0"/>
                  <a:t>. The first code will update the </a:t>
                </a:r>
                <a14:m>
                  <m:oMath xmlns:m="http://schemas.openxmlformats.org/officeDocument/2006/math">
                    <m:sSub>
                      <m:sSubPr>
                        <m:ctrlPr>
                          <a:rPr lang="en-US" sz="1200" i="1"/>
                        </m:ctrlPr>
                      </m:sSubPr>
                      <m:e>
                        <m:r>
                          <a:rPr lang="en-US" sz="1200" i="1"/>
                          <m:t>𝑤</m:t>
                        </m:r>
                      </m:e>
                      <m:sub>
                        <m:r>
                          <a:rPr lang="en-US" sz="1200" i="1"/>
                          <m:t>1</m:t>
                        </m:r>
                      </m:sub>
                    </m:sSub>
                  </m:oMath>
                </a14:m>
                <a:r>
                  <a:rPr lang="en-US" sz="1200" dirty="0"/>
                  <a:t> value. We take in the past </a:t>
                </a:r>
                <a14:m>
                  <m:oMath xmlns:m="http://schemas.openxmlformats.org/officeDocument/2006/math">
                    <m:sSub>
                      <m:sSubPr>
                        <m:ctrlPr>
                          <a:rPr lang="en-US" sz="1200" i="1"/>
                        </m:ctrlPr>
                      </m:sSubPr>
                      <m:e>
                        <m:r>
                          <a:rPr lang="en-US" sz="1200" i="1"/>
                          <m:t>𝑤</m:t>
                        </m:r>
                      </m:e>
                      <m:sub>
                        <m:r>
                          <a:rPr lang="en-US" sz="1200" i="1"/>
                          <m:t>1</m:t>
                        </m:r>
                      </m:sub>
                    </m:sSub>
                  </m:oMath>
                </a14:m>
                <a:r>
                  <a:rPr lang="en-US" sz="1200" dirty="0"/>
                  <a:t> value, the learning rate, and the self.X_H_D_Error_W2 which is the partial derivative. The second code will update the </a:t>
                </a:r>
                <a14:m>
                  <m:oMath xmlns:m="http://schemas.openxmlformats.org/officeDocument/2006/math">
                    <m:sSub>
                      <m:sSubPr>
                        <m:ctrlPr>
                          <a:rPr lang="en-US" sz="1200" i="1"/>
                        </m:ctrlPr>
                      </m:sSubPr>
                      <m:e>
                        <m:r>
                          <a:rPr lang="en-US" sz="1200" i="1"/>
                          <m:t>𝑤</m:t>
                        </m:r>
                      </m:e>
                      <m:sub>
                        <m:r>
                          <a:rPr lang="en-US" sz="1200" i="1"/>
                          <m:t>2</m:t>
                        </m:r>
                      </m:sub>
                    </m:sSub>
                  </m:oMath>
                </a14:m>
                <a:r>
                  <a:rPr lang="en-US" sz="1200" dirty="0"/>
                  <a:t> value. We take in the past </a:t>
                </a:r>
                <a14:m>
                  <m:oMath xmlns:m="http://schemas.openxmlformats.org/officeDocument/2006/math">
                    <m:sSub>
                      <m:sSubPr>
                        <m:ctrlPr>
                          <a:rPr lang="en-US" sz="1200" i="1"/>
                        </m:ctrlPr>
                      </m:sSubPr>
                      <m:e>
                        <m:r>
                          <a:rPr lang="en-US" sz="1200" i="1"/>
                          <m:t>𝑤</m:t>
                        </m:r>
                      </m:e>
                      <m:sub>
                        <m:r>
                          <a:rPr lang="en-US" sz="1200" i="1"/>
                          <m:t>2</m:t>
                        </m:r>
                      </m:sub>
                    </m:sSub>
                  </m:oMath>
                </a14:m>
                <a:r>
                  <a:rPr lang="en-US" sz="1200" dirty="0"/>
                  <a:t>, learning rate, and self.h_output_delta which is the partial derivative with respect to </a:t>
                </a:r>
                <a14:m>
                  <m:oMath xmlns:m="http://schemas.openxmlformats.org/officeDocument/2006/math">
                    <m:sSub>
                      <m:sSubPr>
                        <m:ctrlPr>
                          <a:rPr lang="en-US" sz="1200" i="1"/>
                        </m:ctrlPr>
                      </m:sSubPr>
                      <m:e>
                        <m:r>
                          <a:rPr lang="en-US" sz="1200" i="1"/>
                          <m:t>𝑤</m:t>
                        </m:r>
                      </m:e>
                      <m:sub>
                        <m:r>
                          <a:rPr lang="en-US" sz="1200" i="1"/>
                          <m:t>2</m:t>
                        </m:r>
                      </m:sub>
                    </m:sSub>
                  </m:oMath>
                </a14:m>
                <a:r>
                  <a:rPr lang="en-US" sz="1200" dirty="0"/>
                  <a:t>. The third and fourth lines of code will update the biases. Since the </a:t>
                </a:r>
                <a14:m>
                  <m:oMath xmlns:m="http://schemas.openxmlformats.org/officeDocument/2006/math">
                    <m:r>
                      <a:rPr lang="en-US" sz="1200" i="1"/>
                      <m:t>𝑏</m:t>
                    </m:r>
                  </m:oMath>
                </a14:m>
                <a:r>
                  <a:rPr lang="en-US" sz="1200" dirty="0"/>
                  <a:t> matrix only contains a row of values,  </a:t>
                </a:r>
                <a14:m>
                  <m:oMath xmlns:m="http://schemas.openxmlformats.org/officeDocument/2006/math">
                    <m:r>
                      <a:rPr lang="en-US" sz="1200" b="0" i="1" smtClean="0"/>
                      <m:t>𝑎𝑥𝑖𝑠</m:t>
                    </m:r>
                    <m:r>
                      <a:rPr lang="en-US" sz="1200" b="0" i="1" smtClean="0"/>
                      <m:t>=0</m:t>
                    </m:r>
                  </m:oMath>
                </a14:m>
                <a:r>
                  <a:rPr lang="en-US" sz="1200" dirty="0"/>
                  <a:t> indicates to calculate the row mean of the partials. This is the same case for the bias </a:t>
                </a:r>
                <a14:m>
                  <m:oMath xmlns:m="http://schemas.openxmlformats.org/officeDocument/2006/math">
                    <m:r>
                      <a:rPr lang="en-US" sz="1200" b="0" i="1" smtClean="0"/>
                      <m:t>𝑐</m:t>
                    </m:r>
                  </m:oMath>
                </a14:m>
                <a:r>
                  <a:rPr lang="en-US" sz="1200" dirty="0"/>
                  <a:t>. </a:t>
                </a:r>
              </a:p>
            </p:txBody>
          </p:sp>
        </mc:Choice>
        <mc:Fallback>
          <p:sp>
            <p:nvSpPr>
              <p:cNvPr id="3" name="Content Placeholder 2">
                <a:extLst>
                  <a:ext uri="{FF2B5EF4-FFF2-40B4-BE49-F238E27FC236}">
                    <a16:creationId xmlns:a16="http://schemas.microsoft.com/office/drawing/2014/main" id="{FD33657A-204F-3112-0C96-FE02103718C3}"/>
                  </a:ext>
                </a:extLst>
              </p:cNvPr>
              <p:cNvSpPr>
                <a:spLocks noGrp="1" noRot="1" noChangeAspect="1" noMove="1" noResize="1" noEditPoints="1" noAdjustHandles="1" noChangeArrowheads="1" noChangeShapeType="1" noTextEdit="1"/>
              </p:cNvSpPr>
              <p:nvPr>
                <p:ph idx="1"/>
              </p:nvPr>
            </p:nvSpPr>
            <p:spPr>
              <a:xfrm>
                <a:off x="2231136" y="4419600"/>
                <a:ext cx="7729728" cy="1320427"/>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487DA0A-7E4E-CA33-B4CE-8C516A93A718}"/>
              </a:ext>
            </a:extLst>
          </p:cNvPr>
          <p:cNvPicPr>
            <a:picLocks noChangeAspect="1"/>
          </p:cNvPicPr>
          <p:nvPr/>
        </p:nvPicPr>
        <p:blipFill>
          <a:blip r:embed="rId3"/>
          <a:stretch>
            <a:fillRect/>
          </a:stretch>
        </p:blipFill>
        <p:spPr>
          <a:xfrm>
            <a:off x="2231136" y="2318659"/>
            <a:ext cx="7772400" cy="1935693"/>
          </a:xfrm>
          <a:prstGeom prst="rect">
            <a:avLst/>
          </a:prstGeom>
        </p:spPr>
      </p:pic>
    </p:spTree>
    <p:extLst>
      <p:ext uri="{BB962C8B-B14F-4D97-AF65-F5344CB8AC3E}">
        <p14:creationId xmlns:p14="http://schemas.microsoft.com/office/powerpoint/2010/main" val="496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7EF7-EAA6-8E5D-50B6-5B2C8CE19792}"/>
              </a:ext>
            </a:extLst>
          </p:cNvPr>
          <p:cNvSpPr>
            <a:spLocks noGrp="1"/>
          </p:cNvSpPr>
          <p:nvPr>
            <p:ph type="title"/>
          </p:nvPr>
        </p:nvSpPr>
        <p:spPr/>
        <p:txBody>
          <a:bodyPr/>
          <a:lstStyle/>
          <a:p>
            <a:r>
              <a:rPr lang="en-US" dirty="0"/>
              <a:t>Train Neural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CE5367-B193-F0C7-2616-EBCAD76BC0B2}"/>
                  </a:ext>
                </a:extLst>
              </p:cNvPr>
              <p:cNvSpPr>
                <a:spLocks noGrp="1"/>
              </p:cNvSpPr>
              <p:nvPr>
                <p:ph idx="1"/>
              </p:nvPr>
            </p:nvSpPr>
            <p:spPr>
              <a:xfrm>
                <a:off x="2231136" y="4864100"/>
                <a:ext cx="7729728" cy="875927"/>
              </a:xfrm>
            </p:spPr>
            <p:txBody>
              <a:bodyPr>
                <a:normAutofit/>
              </a:bodyPr>
              <a:lstStyle/>
              <a:p>
                <a:pPr marL="0" indent="0">
                  <a:buNone/>
                </a:pPr>
                <a:r>
                  <a:rPr lang="en-US" sz="1200" dirty="0"/>
                  <a:t>The Feed Forward and Backpropagation steps are summarized into the TrainNetwork function above. The function TrainNetwork takes in constant values declared as self, the </a:t>
                </a:r>
                <a14:m>
                  <m:oMath xmlns:m="http://schemas.openxmlformats.org/officeDocument/2006/math">
                    <m:r>
                      <a:rPr lang="en-US" sz="1200" b="0" i="1" smtClean="0"/>
                      <m:t>𝑥</m:t>
                    </m:r>
                  </m:oMath>
                </a14:m>
                <a:r>
                  <a:rPr lang="en-US" sz="1200" dirty="0"/>
                  <a:t> predictors matrix, and actual label </a:t>
                </a:r>
                <a14:m>
                  <m:oMath xmlns:m="http://schemas.openxmlformats.org/officeDocument/2006/math">
                    <m:r>
                      <a:rPr lang="en-US" sz="1200" b="0" i="1" smtClean="0"/>
                      <m:t>𝑦</m:t>
                    </m:r>
                  </m:oMath>
                </a14:m>
                <a:r>
                  <a:rPr lang="en-US" sz="1200" dirty="0"/>
                  <a:t>. Given these values, the code will compute the output provided by the Feed Forward algorithm. Then, the output is utilized in the self.BackProp to further optimize the network. </a:t>
                </a:r>
              </a:p>
            </p:txBody>
          </p:sp>
        </mc:Choice>
        <mc:Fallback>
          <p:sp>
            <p:nvSpPr>
              <p:cNvPr id="3" name="Content Placeholder 2">
                <a:extLst>
                  <a:ext uri="{FF2B5EF4-FFF2-40B4-BE49-F238E27FC236}">
                    <a16:creationId xmlns:a16="http://schemas.microsoft.com/office/drawing/2014/main" id="{F1CE5367-B193-F0C7-2616-EBCAD76BC0B2}"/>
                  </a:ext>
                </a:extLst>
              </p:cNvPr>
              <p:cNvSpPr>
                <a:spLocks noGrp="1" noRot="1" noChangeAspect="1" noMove="1" noResize="1" noEditPoints="1" noAdjustHandles="1" noChangeArrowheads="1" noChangeShapeType="1" noTextEdit="1"/>
              </p:cNvSpPr>
              <p:nvPr>
                <p:ph idx="1"/>
              </p:nvPr>
            </p:nvSpPr>
            <p:spPr>
              <a:xfrm>
                <a:off x="2231136" y="4864100"/>
                <a:ext cx="7729728" cy="875927"/>
              </a:xfrm>
              <a:blipFill>
                <a:blip r:embed="rId2"/>
                <a:stretch>
                  <a:fillRect r="-1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582E5EE-09E2-4872-BBDF-B03430869E6E}"/>
              </a:ext>
            </a:extLst>
          </p:cNvPr>
          <p:cNvPicPr>
            <a:picLocks noChangeAspect="1"/>
          </p:cNvPicPr>
          <p:nvPr/>
        </p:nvPicPr>
        <p:blipFill>
          <a:blip r:embed="rId3"/>
          <a:stretch>
            <a:fillRect/>
          </a:stretch>
        </p:blipFill>
        <p:spPr>
          <a:xfrm>
            <a:off x="2231136" y="2776593"/>
            <a:ext cx="6642100" cy="1257300"/>
          </a:xfrm>
          <a:prstGeom prst="rect">
            <a:avLst/>
          </a:prstGeom>
        </p:spPr>
      </p:pic>
    </p:spTree>
    <p:extLst>
      <p:ext uri="{BB962C8B-B14F-4D97-AF65-F5344CB8AC3E}">
        <p14:creationId xmlns:p14="http://schemas.microsoft.com/office/powerpoint/2010/main" val="47169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2714-9598-50A6-8B8E-D5617D0EDA60}"/>
              </a:ext>
            </a:extLst>
          </p:cNvPr>
          <p:cNvSpPr>
            <a:spLocks noGrp="1"/>
          </p:cNvSpPr>
          <p:nvPr>
            <p:ph type="title"/>
          </p:nvPr>
        </p:nvSpPr>
        <p:spPr/>
        <p:txBody>
          <a:bodyPr/>
          <a:lstStyle/>
          <a:p>
            <a:r>
              <a:rPr lang="en-US" dirty="0"/>
              <a:t>Evaluation through Epochs </a:t>
            </a:r>
          </a:p>
        </p:txBody>
      </p:sp>
      <p:sp>
        <p:nvSpPr>
          <p:cNvPr id="3" name="Content Placeholder 2">
            <a:extLst>
              <a:ext uri="{FF2B5EF4-FFF2-40B4-BE49-F238E27FC236}">
                <a16:creationId xmlns:a16="http://schemas.microsoft.com/office/drawing/2014/main" id="{A13A9FB6-D4B8-34C2-F2CE-AAC9D5E0D72E}"/>
              </a:ext>
            </a:extLst>
          </p:cNvPr>
          <p:cNvSpPr>
            <a:spLocks noGrp="1"/>
          </p:cNvSpPr>
          <p:nvPr>
            <p:ph idx="1"/>
          </p:nvPr>
        </p:nvSpPr>
        <p:spPr>
          <a:xfrm>
            <a:off x="2231136" y="4704589"/>
            <a:ext cx="7729728" cy="1035438"/>
          </a:xfrm>
        </p:spPr>
        <p:txBody>
          <a:bodyPr>
            <a:normAutofit/>
          </a:bodyPr>
          <a:lstStyle/>
          <a:p>
            <a:pPr marL="0" indent="0">
              <a:buNone/>
            </a:pPr>
            <a:r>
              <a:rPr lang="en-US" sz="1200" dirty="0"/>
              <a:t>During the iteration step, it is important to utilize the Neural Network computation provided in the past slides.  The Neural Network object is named as </a:t>
            </a:r>
            <a:r>
              <a:rPr lang="en-US" sz="1200" dirty="0" err="1"/>
              <a:t>MyNN</a:t>
            </a:r>
            <a:r>
              <a:rPr lang="en-US" sz="1200" dirty="0"/>
              <a:t>, which will be attached to the lines of code that requires calling in the object.  Since we are calculating the total loss and appending each total loss value, we must generate an empty matrix, which is represented as the brackets. The same process is applied to the average loss. In this simulation, the epochs is set to 500. Essentially, the epochs indicate the number of iterative runs. </a:t>
            </a:r>
          </a:p>
        </p:txBody>
      </p:sp>
      <p:pic>
        <p:nvPicPr>
          <p:cNvPr id="4" name="Picture 3">
            <a:extLst>
              <a:ext uri="{FF2B5EF4-FFF2-40B4-BE49-F238E27FC236}">
                <a16:creationId xmlns:a16="http://schemas.microsoft.com/office/drawing/2014/main" id="{537A02BE-1B5B-8E3A-F9F4-2099E780F697}"/>
              </a:ext>
            </a:extLst>
          </p:cNvPr>
          <p:cNvPicPr>
            <a:picLocks noChangeAspect="1"/>
          </p:cNvPicPr>
          <p:nvPr/>
        </p:nvPicPr>
        <p:blipFill>
          <a:blip r:embed="rId2"/>
          <a:stretch>
            <a:fillRect/>
          </a:stretch>
        </p:blipFill>
        <p:spPr>
          <a:xfrm>
            <a:off x="2231136" y="2884170"/>
            <a:ext cx="6642100" cy="1155700"/>
          </a:xfrm>
          <a:prstGeom prst="rect">
            <a:avLst/>
          </a:prstGeom>
        </p:spPr>
      </p:pic>
    </p:spTree>
    <p:extLst>
      <p:ext uri="{BB962C8B-B14F-4D97-AF65-F5344CB8AC3E}">
        <p14:creationId xmlns:p14="http://schemas.microsoft.com/office/powerpoint/2010/main" val="335850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9BB5-10E9-C1CF-AADE-368746AB21F9}"/>
              </a:ext>
            </a:extLst>
          </p:cNvPr>
          <p:cNvSpPr>
            <a:spLocks noGrp="1"/>
          </p:cNvSpPr>
          <p:nvPr>
            <p:ph type="title"/>
          </p:nvPr>
        </p:nvSpPr>
        <p:spPr/>
        <p:txBody>
          <a:bodyPr/>
          <a:lstStyle/>
          <a:p>
            <a:r>
              <a:rPr lang="en-US" dirty="0"/>
              <a:t>Iteration through Epochs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4D93F7-C368-815E-F99D-2840ABFCBD3A}"/>
                  </a:ext>
                </a:extLst>
              </p:cNvPr>
              <p:cNvSpPr>
                <a:spLocks noGrp="1"/>
              </p:cNvSpPr>
              <p:nvPr>
                <p:ph idx="1"/>
              </p:nvPr>
            </p:nvSpPr>
            <p:spPr>
              <a:xfrm>
                <a:off x="2231136" y="4704588"/>
                <a:ext cx="7878064" cy="1797812"/>
              </a:xfrm>
            </p:spPr>
            <p:txBody>
              <a:bodyPr>
                <a:noAutofit/>
              </a:bodyPr>
              <a:lstStyle/>
              <a:p>
                <a:pPr marL="0" indent="0">
                  <a:buNone/>
                </a:pPr>
                <a:r>
                  <a:rPr lang="en-US" sz="1200" dirty="0"/>
                  <a:t>The gradient decent method is employed by running the simulation through a range of epoch values. Slide 18 indicates that the epoch value is set to 500.  In this for loop, the output is gained through the MyNN.TrainNetwork object which will perform the Feed Forward and Backpropagation steps. This will generate an array of predicted </a:t>
                </a:r>
                <a14:m>
                  <m:oMath xmlns:m="http://schemas.openxmlformats.org/officeDocument/2006/math">
                    <m:acc>
                      <m:accPr>
                        <m:chr m:val="̂"/>
                        <m:ctrlPr>
                          <a:rPr lang="en-US" sz="1200" i="1" smtClean="0"/>
                        </m:ctrlPr>
                      </m:accPr>
                      <m:e>
                        <m:r>
                          <a:rPr lang="en-US" sz="1200" b="0" i="1" smtClean="0"/>
                          <m:t>𝑦</m:t>
                        </m:r>
                      </m:e>
                    </m:acc>
                  </m:oMath>
                </a14:m>
                <a:r>
                  <a:rPr lang="en-US" sz="1200" dirty="0"/>
                  <a:t> values. If the </a:t>
                </a:r>
                <a14:m>
                  <m:oMath xmlns:m="http://schemas.openxmlformats.org/officeDocument/2006/math">
                    <m:acc>
                      <m:accPr>
                        <m:chr m:val="̂"/>
                        <m:ctrlPr>
                          <a:rPr lang="en-US" sz="1200" i="1"/>
                        </m:ctrlPr>
                      </m:accPr>
                      <m:e>
                        <m:r>
                          <a:rPr lang="en-US" sz="1200" i="1"/>
                          <m:t>𝑦</m:t>
                        </m:r>
                      </m:e>
                    </m:acc>
                  </m:oMath>
                </a14:m>
                <a:r>
                  <a:rPr lang="en-US" sz="1200" dirty="0"/>
                  <a:t> value is greater than 0.5, it is classified as 1. If not, the value is classified as 0. Since the actual labeled data is discretized, it is important that we transform out final data to discretized data </a:t>
                </a:r>
              </a:p>
              <a:p>
                <a:pPr marL="0" indent="0">
                  <a:buNone/>
                </a:pPr>
                <a:r>
                  <a:rPr lang="en-US" sz="1200" dirty="0"/>
                  <a:t>The error of the prediction is calculated by using the equation </a:t>
                </a:r>
                <a14:m>
                  <m:oMath xmlns:m="http://schemas.openxmlformats.org/officeDocument/2006/math">
                    <m:nary>
                      <m:naryPr>
                        <m:chr m:val="∑"/>
                        <m:subHide m:val="on"/>
                        <m:supHide m:val="on"/>
                        <m:ctrlPr>
                          <a:rPr lang="en-US" sz="1200" i="1" smtClean="0"/>
                        </m:ctrlPr>
                      </m:naryPr>
                      <m:sub/>
                      <m:sup/>
                      <m:e>
                        <m:sSup>
                          <m:sSupPr>
                            <m:ctrlPr>
                              <a:rPr lang="en-US" sz="1200" b="0" i="1" smtClean="0"/>
                            </m:ctrlPr>
                          </m:sSupPr>
                          <m:e>
                            <m:d>
                              <m:dPr>
                                <m:ctrlPr>
                                  <a:rPr lang="en-US" sz="1200" b="0" i="1" smtClean="0"/>
                                </m:ctrlPr>
                              </m:dPr>
                              <m:e>
                                <m:acc>
                                  <m:accPr>
                                    <m:chr m:val="̂"/>
                                    <m:ctrlPr>
                                      <a:rPr lang="en-US" sz="1200" b="0" i="1" smtClean="0"/>
                                    </m:ctrlPr>
                                  </m:accPr>
                                  <m:e>
                                    <m:r>
                                      <a:rPr lang="en-US" sz="1200" b="0" i="1" smtClean="0"/>
                                      <m:t>𝑦</m:t>
                                    </m:r>
                                  </m:e>
                                </m:acc>
                                <m:r>
                                  <a:rPr lang="en-US" sz="1200" b="0" i="1" smtClean="0"/>
                                  <m:t>−</m:t>
                                </m:r>
                                <m:r>
                                  <a:rPr lang="en-US" sz="1200" b="0" i="1" smtClean="0"/>
                                  <m:t>𝑦</m:t>
                                </m:r>
                              </m:e>
                            </m:d>
                          </m:e>
                          <m:sup>
                            <m:r>
                              <a:rPr lang="en-US" sz="1200" b="0" i="1" smtClean="0"/>
                              <m:t>2</m:t>
                            </m:r>
                          </m:sup>
                        </m:sSup>
                      </m:e>
                    </m:nary>
                    <m:r>
                      <a:rPr lang="en-US" sz="1200" b="0" i="1" smtClean="0"/>
                      <m:t> </m:t>
                    </m:r>
                  </m:oMath>
                </a14:m>
                <a:r>
                  <a:rPr lang="en-US" sz="1200" b="0" i="1" dirty="0"/>
                  <a:t>. The average loss values when running through the epoch values is calculated using </a:t>
                </a:r>
                <a14:m>
                  <m:oMath xmlns:m="http://schemas.openxmlformats.org/officeDocument/2006/math">
                    <m:f>
                      <m:fPr>
                        <m:ctrlPr>
                          <a:rPr lang="en-US" sz="1200" b="0" i="1" smtClean="0"/>
                        </m:ctrlPr>
                      </m:fPr>
                      <m:num>
                        <m:r>
                          <a:rPr lang="en-US" sz="1200" b="0" i="1" smtClean="0"/>
                          <m:t>1</m:t>
                        </m:r>
                      </m:num>
                      <m:den>
                        <m:r>
                          <a:rPr lang="en-US" sz="1200" b="0" i="1" smtClean="0"/>
                          <m:t>𝑛</m:t>
                        </m:r>
                      </m:den>
                    </m:f>
                    <m:nary>
                      <m:naryPr>
                        <m:chr m:val="∑"/>
                        <m:ctrlPr>
                          <a:rPr lang="en-US" sz="1200" b="0" i="1" smtClean="0"/>
                        </m:ctrlPr>
                      </m:naryPr>
                      <m:sub>
                        <m:r>
                          <m:rPr>
                            <m:brk m:alnAt="23"/>
                          </m:rPr>
                          <a:rPr lang="en-US" sz="1200" b="0" i="1" smtClean="0"/>
                          <m:t>𝑖</m:t>
                        </m:r>
                        <m:r>
                          <a:rPr lang="en-US" sz="1200" b="0" i="1" smtClean="0"/>
                          <m:t>=1</m:t>
                        </m:r>
                      </m:sub>
                      <m:sup>
                        <m:r>
                          <a:rPr lang="en-US" sz="1200" b="0" i="1" smtClean="0"/>
                          <m:t>𝑛</m:t>
                        </m:r>
                      </m:sup>
                      <m:e>
                        <m:sSup>
                          <m:sSupPr>
                            <m:ctrlPr>
                              <a:rPr lang="en-US" sz="1200" b="0" i="1" smtClean="0"/>
                            </m:ctrlPr>
                          </m:sSupPr>
                          <m:e>
                            <m:d>
                              <m:dPr>
                                <m:ctrlPr>
                                  <a:rPr lang="en-US" sz="1200" b="0" i="1" smtClean="0"/>
                                </m:ctrlPr>
                              </m:dPr>
                              <m:e>
                                <m:acc>
                                  <m:accPr>
                                    <m:chr m:val="̂"/>
                                    <m:ctrlPr>
                                      <a:rPr lang="en-US" sz="1200" b="0" i="1" smtClean="0"/>
                                    </m:ctrlPr>
                                  </m:accPr>
                                  <m:e>
                                    <m:r>
                                      <a:rPr lang="en-US" sz="1200" b="0" i="1" smtClean="0"/>
                                      <m:t>𝑦</m:t>
                                    </m:r>
                                  </m:e>
                                </m:acc>
                                <m:r>
                                  <a:rPr lang="en-US" sz="1200" b="0" i="1" smtClean="0"/>
                                  <m:t>𝑖</m:t>
                                </m:r>
                                <m:r>
                                  <a:rPr lang="en-US" sz="1200" b="0" i="1" smtClean="0"/>
                                  <m:t>−</m:t>
                                </m:r>
                                <m:r>
                                  <a:rPr lang="en-US" sz="1200" b="0" i="1" smtClean="0"/>
                                  <m:t>𝑦</m:t>
                                </m:r>
                              </m:e>
                            </m:d>
                          </m:e>
                          <m:sup>
                            <m:r>
                              <a:rPr lang="en-US" sz="1200" b="0" i="1" smtClean="0"/>
                              <m:t>2</m:t>
                            </m:r>
                          </m:sup>
                        </m:sSup>
                      </m:e>
                    </m:nary>
                  </m:oMath>
                </a14:m>
                <a:r>
                  <a:rPr lang="en-US" sz="1200" b="0" i="1" dirty="0"/>
                  <a:t>.  The final lines of code will append the calculated loss and average loss. In other words, after each iteration step</a:t>
                </a:r>
                <a:r>
                  <a:rPr lang="en-US" sz="1200" i="1" dirty="0"/>
                  <a:t>, the values are connected into a single set. </a:t>
                </a:r>
                <a:endParaRPr lang="en-US" sz="1200" b="0" i="1" dirty="0"/>
              </a:p>
              <a:p>
                <a:pPr marL="0" indent="0">
                  <a:buNone/>
                </a:pPr>
                <a14:m>
                  <m:oMathPara xmlns:m="http://schemas.openxmlformats.org/officeDocument/2006/math">
                    <m:oMathParaPr>
                      <m:jc m:val="centerGroup"/>
                    </m:oMathParaPr>
                    <m:oMath xmlns:m="http://schemas.openxmlformats.org/officeDocument/2006/math">
                      <m:r>
                        <a:rPr lang="en-US" sz="1200" b="0" i="1" smtClean="0"/>
                        <m:t> </m:t>
                      </m:r>
                    </m:oMath>
                  </m:oMathPara>
                </a14:m>
                <a:endParaRPr lang="en-US" sz="1200" b="0" dirty="0"/>
              </a:p>
              <a:p>
                <a:pPr marL="0" indent="0">
                  <a:buNone/>
                </a:pPr>
                <a:endParaRPr lang="en-US" sz="1200" dirty="0"/>
              </a:p>
            </p:txBody>
          </p:sp>
        </mc:Choice>
        <mc:Fallback>
          <p:sp>
            <p:nvSpPr>
              <p:cNvPr id="3" name="Content Placeholder 2">
                <a:extLst>
                  <a:ext uri="{FF2B5EF4-FFF2-40B4-BE49-F238E27FC236}">
                    <a16:creationId xmlns:a16="http://schemas.microsoft.com/office/drawing/2014/main" id="{1D4D93F7-C368-815E-F99D-2840ABFCBD3A}"/>
                  </a:ext>
                </a:extLst>
              </p:cNvPr>
              <p:cNvSpPr>
                <a:spLocks noGrp="1" noRot="1" noChangeAspect="1" noMove="1" noResize="1" noEditPoints="1" noAdjustHandles="1" noChangeArrowheads="1" noChangeShapeType="1" noTextEdit="1"/>
              </p:cNvSpPr>
              <p:nvPr>
                <p:ph idx="1"/>
              </p:nvPr>
            </p:nvSpPr>
            <p:spPr>
              <a:xfrm>
                <a:off x="2231136" y="4704588"/>
                <a:ext cx="7878064" cy="1797812"/>
              </a:xfrm>
              <a:blipFill>
                <a:blip r:embed="rId2"/>
                <a:stretch>
                  <a:fillRect b="-979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FA4560D-1837-66D3-ECB5-029FDA0F198D}"/>
              </a:ext>
            </a:extLst>
          </p:cNvPr>
          <p:cNvPicPr>
            <a:picLocks noChangeAspect="1"/>
          </p:cNvPicPr>
          <p:nvPr/>
        </p:nvPicPr>
        <p:blipFill>
          <a:blip r:embed="rId3"/>
          <a:stretch>
            <a:fillRect/>
          </a:stretch>
        </p:blipFill>
        <p:spPr>
          <a:xfrm>
            <a:off x="2231136" y="2368277"/>
            <a:ext cx="4845050" cy="2121446"/>
          </a:xfrm>
          <a:prstGeom prst="rect">
            <a:avLst/>
          </a:prstGeom>
        </p:spPr>
      </p:pic>
    </p:spTree>
    <p:extLst>
      <p:ext uri="{BB962C8B-B14F-4D97-AF65-F5344CB8AC3E}">
        <p14:creationId xmlns:p14="http://schemas.microsoft.com/office/powerpoint/2010/main" val="134405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D8D2-E33D-6CC3-702B-99183B3CD6F7}"/>
              </a:ext>
            </a:extLst>
          </p:cNvPr>
          <p:cNvSpPr>
            <a:spLocks noGrp="1"/>
          </p:cNvSpPr>
          <p:nvPr>
            <p:ph type="title"/>
          </p:nvPr>
        </p:nvSpPr>
        <p:spPr/>
        <p:txBody>
          <a:bodyPr/>
          <a:lstStyle/>
          <a:p>
            <a:r>
              <a:rPr lang="en-US" dirty="0"/>
              <a:t>Initial Data Exploration </a:t>
            </a:r>
          </a:p>
        </p:txBody>
      </p:sp>
      <p:sp>
        <p:nvSpPr>
          <p:cNvPr id="6" name="Content Placeholder 5">
            <a:extLst>
              <a:ext uri="{FF2B5EF4-FFF2-40B4-BE49-F238E27FC236}">
                <a16:creationId xmlns:a16="http://schemas.microsoft.com/office/drawing/2014/main" id="{97406AC5-7174-458A-0143-AF659367F8DC}"/>
              </a:ext>
            </a:extLst>
          </p:cNvPr>
          <p:cNvSpPr>
            <a:spLocks noGrp="1"/>
          </p:cNvSpPr>
          <p:nvPr>
            <p:ph idx="1"/>
          </p:nvPr>
        </p:nvSpPr>
        <p:spPr>
          <a:xfrm>
            <a:off x="2231136" y="4551307"/>
            <a:ext cx="7729728" cy="1188720"/>
          </a:xfrm>
        </p:spPr>
        <p:txBody>
          <a:bodyPr>
            <a:noAutofit/>
          </a:bodyPr>
          <a:lstStyle/>
          <a:p>
            <a:pPr marL="0" indent="0">
              <a:buNone/>
            </a:pPr>
            <a:r>
              <a:rPr lang="en-US" sz="1200" dirty="0">
                <a:cs typeface="Times New Roman" panose="02020603050405020304" pitchFamily="18" charset="0"/>
              </a:rPr>
              <a:t>A feed forward neural network using backpropagation will be implemented to predict the decision (admit or decline) of a summer program. </a:t>
            </a:r>
          </a:p>
          <a:p>
            <a:pPr marL="0" indent="0">
              <a:buNone/>
            </a:pPr>
            <a:r>
              <a:rPr lang="en-US" sz="1200" dirty="0">
                <a:cs typeface="Times New Roman" panose="02020603050405020304" pitchFamily="18" charset="0"/>
              </a:rPr>
              <a:t>- The pandas library is utilized to read in the Student Summer dataset. The dataset is explored by printing statistical parameters and the first few rows of the dataset. The decision label column is a discretized column where 1 represents admitted and 0 represented denied. A linear regression is performed with GPA, WorkExperince, and TestScore as predictors. </a:t>
            </a:r>
          </a:p>
        </p:txBody>
      </p:sp>
      <p:pic>
        <p:nvPicPr>
          <p:cNvPr id="7" name="Content Placeholder 3">
            <a:extLst>
              <a:ext uri="{FF2B5EF4-FFF2-40B4-BE49-F238E27FC236}">
                <a16:creationId xmlns:a16="http://schemas.microsoft.com/office/drawing/2014/main" id="{CA1C87C3-554C-7002-BBBE-C8E63981EBF5}"/>
              </a:ext>
            </a:extLst>
          </p:cNvPr>
          <p:cNvPicPr>
            <a:picLocks noChangeAspect="1"/>
          </p:cNvPicPr>
          <p:nvPr/>
        </p:nvPicPr>
        <p:blipFill>
          <a:blip r:embed="rId2"/>
          <a:stretch>
            <a:fillRect/>
          </a:stretch>
        </p:blipFill>
        <p:spPr>
          <a:xfrm>
            <a:off x="2231136" y="2516413"/>
            <a:ext cx="5276850" cy="1454105"/>
          </a:xfrm>
          <a:prstGeom prst="rect">
            <a:avLst/>
          </a:prstGeom>
        </p:spPr>
      </p:pic>
      <p:pic>
        <p:nvPicPr>
          <p:cNvPr id="8" name="Picture 7">
            <a:extLst>
              <a:ext uri="{FF2B5EF4-FFF2-40B4-BE49-F238E27FC236}">
                <a16:creationId xmlns:a16="http://schemas.microsoft.com/office/drawing/2014/main" id="{321E8123-339F-4584-944F-367ECBB7F709}"/>
              </a:ext>
            </a:extLst>
          </p:cNvPr>
          <p:cNvPicPr>
            <a:picLocks noChangeAspect="1"/>
          </p:cNvPicPr>
          <p:nvPr/>
        </p:nvPicPr>
        <p:blipFill>
          <a:blip r:embed="rId3"/>
          <a:stretch>
            <a:fillRect/>
          </a:stretch>
        </p:blipFill>
        <p:spPr>
          <a:xfrm>
            <a:off x="7507985" y="2516413"/>
            <a:ext cx="4187823" cy="1454105"/>
          </a:xfrm>
          <a:prstGeom prst="rect">
            <a:avLst/>
          </a:prstGeom>
        </p:spPr>
      </p:pic>
    </p:spTree>
    <p:extLst>
      <p:ext uri="{BB962C8B-B14F-4D97-AF65-F5344CB8AC3E}">
        <p14:creationId xmlns:p14="http://schemas.microsoft.com/office/powerpoint/2010/main" val="134543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64E8-F2C8-1480-5CC8-A2C2C2265D5A}"/>
              </a:ext>
            </a:extLst>
          </p:cNvPr>
          <p:cNvSpPr>
            <a:spLocks noGrp="1"/>
          </p:cNvSpPr>
          <p:nvPr>
            <p:ph type="title"/>
          </p:nvPr>
        </p:nvSpPr>
        <p:spPr/>
        <p:txBody>
          <a:bodyPr/>
          <a:lstStyle/>
          <a:p>
            <a:r>
              <a:rPr lang="en-US" dirty="0"/>
              <a:t>Neural Network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A6CCAF-6AD5-2B48-28BE-6C98670B506B}"/>
                  </a:ext>
                </a:extLst>
              </p:cNvPr>
              <p:cNvSpPr>
                <a:spLocks noGrp="1"/>
              </p:cNvSpPr>
              <p:nvPr>
                <p:ph idx="1"/>
              </p:nvPr>
            </p:nvSpPr>
            <p:spPr>
              <a:xfrm>
                <a:off x="2231136" y="4551307"/>
                <a:ext cx="7729728" cy="1188720"/>
              </a:xfrm>
            </p:spPr>
            <p:txBody>
              <a:bodyPr>
                <a:noAutofit/>
              </a:bodyPr>
              <a:lstStyle/>
              <a:p>
                <a:pPr marL="0" indent="0">
                  <a:buNone/>
                </a:pPr>
                <a:r>
                  <a:rPr lang="en-US" sz="1200" dirty="0"/>
                  <a:t>The above code generates a plot of total loss and epochs. Slide 19 contains the equation of total loss which is the sum of the error squared. The epochs ranges from 0 to 10. Slide 21 will present the plot of total loss and epochs. The goal of this computation is to reduce the total loss.  As the epochs value increases, the total loss decreases meaning the simulation should run on a higher epoch value. </a:t>
                </a:r>
              </a:p>
              <a:p>
                <a:pPr marL="0" indent="0">
                  <a:buNone/>
                </a:pPr>
                <a:r>
                  <a:rPr lang="en-US" sz="1200" dirty="0"/>
                  <a:t>The picture to the right represents the 499</a:t>
                </a:r>
                <a:r>
                  <a:rPr lang="en-US" sz="1200" baseline="30000" dirty="0"/>
                  <a:t>th</a:t>
                </a:r>
                <a:r>
                  <a:rPr lang="en-US" sz="1200" dirty="0"/>
                  <a:t> run of the simulation. Comparing the predicted </a:t>
                </a:r>
                <a14:m>
                  <m:oMath xmlns:m="http://schemas.openxmlformats.org/officeDocument/2006/math">
                    <m:r>
                      <a:rPr lang="en-US" sz="1200" b="0" i="1" smtClean="0"/>
                      <m:t>𝑦</m:t>
                    </m:r>
                  </m:oMath>
                </a14:m>
                <a:r>
                  <a:rPr lang="en-US" sz="1200" dirty="0"/>
                  <a:t> to the actual </a:t>
                </a:r>
                <a14:m>
                  <m:oMath xmlns:m="http://schemas.openxmlformats.org/officeDocument/2006/math">
                    <m:r>
                      <a:rPr lang="en-US" sz="1200" b="0" i="1" smtClean="0"/>
                      <m:t>𝑦</m:t>
                    </m:r>
                  </m:oMath>
                </a14:m>
                <a:r>
                  <a:rPr lang="en-US" sz="1200" dirty="0"/>
                  <a:t>, we can see that the neural network accurately predicts the label. The error is also significantly reduced.  </a:t>
                </a:r>
              </a:p>
            </p:txBody>
          </p:sp>
        </mc:Choice>
        <mc:Fallback>
          <p:sp>
            <p:nvSpPr>
              <p:cNvPr id="3" name="Content Placeholder 2">
                <a:extLst>
                  <a:ext uri="{FF2B5EF4-FFF2-40B4-BE49-F238E27FC236}">
                    <a16:creationId xmlns:a16="http://schemas.microsoft.com/office/drawing/2014/main" id="{E5A6CCAF-6AD5-2B48-28BE-6C98670B506B}"/>
                  </a:ext>
                </a:extLst>
              </p:cNvPr>
              <p:cNvSpPr>
                <a:spLocks noGrp="1" noRot="1" noChangeAspect="1" noMove="1" noResize="1" noEditPoints="1" noAdjustHandles="1" noChangeArrowheads="1" noChangeShapeType="1" noTextEdit="1"/>
              </p:cNvSpPr>
              <p:nvPr>
                <p:ph idx="1"/>
              </p:nvPr>
            </p:nvSpPr>
            <p:spPr>
              <a:xfrm>
                <a:off x="2231136" y="4551307"/>
                <a:ext cx="7729728" cy="1188720"/>
              </a:xfrm>
              <a:blipFill>
                <a:blip r:embed="rId2"/>
                <a:stretch>
                  <a:fillRect r="-328" b="-14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2C5931-0D35-20E6-5229-6900328FFD73}"/>
              </a:ext>
            </a:extLst>
          </p:cNvPr>
          <p:cNvPicPr>
            <a:picLocks noChangeAspect="1"/>
          </p:cNvPicPr>
          <p:nvPr/>
        </p:nvPicPr>
        <p:blipFill rotWithShape="1">
          <a:blip r:embed="rId3"/>
          <a:srcRect r="35336"/>
          <a:stretch/>
        </p:blipFill>
        <p:spPr>
          <a:xfrm>
            <a:off x="2231136" y="2362200"/>
            <a:ext cx="3509264" cy="1760096"/>
          </a:xfrm>
          <a:prstGeom prst="rect">
            <a:avLst/>
          </a:prstGeom>
        </p:spPr>
      </p:pic>
      <p:pic>
        <p:nvPicPr>
          <p:cNvPr id="6" name="Picture 5">
            <a:extLst>
              <a:ext uri="{FF2B5EF4-FFF2-40B4-BE49-F238E27FC236}">
                <a16:creationId xmlns:a16="http://schemas.microsoft.com/office/drawing/2014/main" id="{79BE6AD5-FBAF-D92A-2B50-3CF64A7F0789}"/>
              </a:ext>
            </a:extLst>
          </p:cNvPr>
          <p:cNvPicPr>
            <a:picLocks noChangeAspect="1"/>
          </p:cNvPicPr>
          <p:nvPr/>
        </p:nvPicPr>
        <p:blipFill>
          <a:blip r:embed="rId4"/>
          <a:stretch>
            <a:fillRect/>
          </a:stretch>
        </p:blipFill>
        <p:spPr>
          <a:xfrm>
            <a:off x="6229350" y="2604229"/>
            <a:ext cx="5010150" cy="1263741"/>
          </a:xfrm>
          <a:prstGeom prst="rect">
            <a:avLst/>
          </a:prstGeom>
        </p:spPr>
      </p:pic>
    </p:spTree>
    <p:extLst>
      <p:ext uri="{BB962C8B-B14F-4D97-AF65-F5344CB8AC3E}">
        <p14:creationId xmlns:p14="http://schemas.microsoft.com/office/powerpoint/2010/main" val="189276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F400-7DC4-799B-2275-92329F0A56C4}"/>
              </a:ext>
            </a:extLst>
          </p:cNvPr>
          <p:cNvSpPr>
            <a:spLocks noGrp="1"/>
          </p:cNvSpPr>
          <p:nvPr>
            <p:ph type="title"/>
          </p:nvPr>
        </p:nvSpPr>
        <p:spPr/>
        <p:txBody>
          <a:bodyPr/>
          <a:lstStyle/>
          <a:p>
            <a:r>
              <a:rPr lang="en-US" dirty="0"/>
              <a:t>Total Loss and Epochs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2CAEE8-5BA7-0CB6-EED6-28EE63EAE553}"/>
                  </a:ext>
                </a:extLst>
              </p:cNvPr>
              <p:cNvSpPr>
                <a:spLocks noGrp="1"/>
              </p:cNvSpPr>
              <p:nvPr>
                <p:ph idx="1"/>
              </p:nvPr>
            </p:nvSpPr>
            <p:spPr>
              <a:xfrm>
                <a:off x="2231136" y="4704589"/>
                <a:ext cx="7729728" cy="1035438"/>
              </a:xfrm>
            </p:spPr>
            <p:txBody>
              <a:bodyPr>
                <a:normAutofit/>
              </a:bodyPr>
              <a:lstStyle/>
              <a:p>
                <a:pPr marL="0" indent="0">
                  <a:buNone/>
                </a:pPr>
                <a:r>
                  <a:rPr lang="en-US" sz="1200" dirty="0"/>
                  <a:t>The plot to the left represents the total loss and epoch. The figure to the right represents the 497</a:t>
                </a:r>
                <a:r>
                  <a:rPr lang="en-US" sz="1200" baseline="30000" dirty="0"/>
                  <a:t>th</a:t>
                </a:r>
                <a:r>
                  <a:rPr lang="en-US" sz="1200" dirty="0"/>
                  <a:t> and 498</a:t>
                </a:r>
                <a:r>
                  <a:rPr lang="en-US" sz="1200" baseline="30000" dirty="0"/>
                  <a:t>th</a:t>
                </a:r>
                <a:r>
                  <a:rPr lang="en-US" sz="1200" dirty="0"/>
                  <a:t> run of the simulation. The predicted </a:t>
                </a:r>
                <a14:m>
                  <m:oMath xmlns:m="http://schemas.openxmlformats.org/officeDocument/2006/math">
                    <m:r>
                      <a:rPr lang="en-US" sz="1200" b="0" i="1" smtClean="0"/>
                      <m:t>𝑦</m:t>
                    </m:r>
                  </m:oMath>
                </a14:m>
                <a:r>
                  <a:rPr lang="en-US" sz="1200" dirty="0"/>
                  <a:t> in both runs are the same indicating that the epoch value can be decreased to optimize computing time.  </a:t>
                </a:r>
              </a:p>
            </p:txBody>
          </p:sp>
        </mc:Choice>
        <mc:Fallback>
          <p:sp>
            <p:nvSpPr>
              <p:cNvPr id="3" name="Content Placeholder 2">
                <a:extLst>
                  <a:ext uri="{FF2B5EF4-FFF2-40B4-BE49-F238E27FC236}">
                    <a16:creationId xmlns:a16="http://schemas.microsoft.com/office/drawing/2014/main" id="{1A2CAEE8-5BA7-0CB6-EED6-28EE63EAE553}"/>
                  </a:ext>
                </a:extLst>
              </p:cNvPr>
              <p:cNvSpPr>
                <a:spLocks noGrp="1" noRot="1" noChangeAspect="1" noMove="1" noResize="1" noEditPoints="1" noAdjustHandles="1" noChangeArrowheads="1" noChangeShapeType="1" noTextEdit="1"/>
              </p:cNvSpPr>
              <p:nvPr>
                <p:ph idx="1"/>
              </p:nvPr>
            </p:nvSpPr>
            <p:spPr>
              <a:xfrm>
                <a:off x="2231136" y="4704589"/>
                <a:ext cx="7729728" cy="1035438"/>
              </a:xfr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697D26C-D2A6-FB99-96F6-DE9F7B31EF2D}"/>
              </a:ext>
            </a:extLst>
          </p:cNvPr>
          <p:cNvPicPr>
            <a:picLocks noChangeAspect="1"/>
          </p:cNvPicPr>
          <p:nvPr/>
        </p:nvPicPr>
        <p:blipFill>
          <a:blip r:embed="rId3"/>
          <a:stretch>
            <a:fillRect/>
          </a:stretch>
        </p:blipFill>
        <p:spPr>
          <a:xfrm>
            <a:off x="2231136" y="2399030"/>
            <a:ext cx="2944170" cy="2019300"/>
          </a:xfrm>
          <a:prstGeom prst="rect">
            <a:avLst/>
          </a:prstGeom>
        </p:spPr>
      </p:pic>
      <p:pic>
        <p:nvPicPr>
          <p:cNvPr id="8" name="Picture 7">
            <a:extLst>
              <a:ext uri="{FF2B5EF4-FFF2-40B4-BE49-F238E27FC236}">
                <a16:creationId xmlns:a16="http://schemas.microsoft.com/office/drawing/2014/main" id="{65CA8935-AF06-4457-38BD-3D62E162CC3D}"/>
              </a:ext>
            </a:extLst>
          </p:cNvPr>
          <p:cNvPicPr>
            <a:picLocks noChangeAspect="1"/>
          </p:cNvPicPr>
          <p:nvPr/>
        </p:nvPicPr>
        <p:blipFill>
          <a:blip r:embed="rId4"/>
          <a:stretch>
            <a:fillRect/>
          </a:stretch>
        </p:blipFill>
        <p:spPr>
          <a:xfrm>
            <a:off x="6096000" y="2190672"/>
            <a:ext cx="4559300" cy="2436016"/>
          </a:xfrm>
          <a:prstGeom prst="rect">
            <a:avLst/>
          </a:prstGeom>
        </p:spPr>
      </p:pic>
    </p:spTree>
    <p:extLst>
      <p:ext uri="{BB962C8B-B14F-4D97-AF65-F5344CB8AC3E}">
        <p14:creationId xmlns:p14="http://schemas.microsoft.com/office/powerpoint/2010/main" val="110831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159D-6E7F-9AA5-2827-9E6DD80E0610}"/>
              </a:ext>
            </a:extLst>
          </p:cNvPr>
          <p:cNvSpPr>
            <a:spLocks noGrp="1"/>
          </p:cNvSpPr>
          <p:nvPr>
            <p:ph type="title"/>
          </p:nvPr>
        </p:nvSpPr>
        <p:spPr/>
        <p:txBody>
          <a:bodyPr/>
          <a:lstStyle/>
          <a:p>
            <a:r>
              <a:rPr lang="en-US" dirty="0"/>
              <a:t>Confusion matrix and accuracy</a:t>
            </a:r>
          </a:p>
        </p:txBody>
      </p:sp>
      <p:sp>
        <p:nvSpPr>
          <p:cNvPr id="3" name="Content Placeholder 2">
            <a:extLst>
              <a:ext uri="{FF2B5EF4-FFF2-40B4-BE49-F238E27FC236}">
                <a16:creationId xmlns:a16="http://schemas.microsoft.com/office/drawing/2014/main" id="{ADBC1831-36E4-F77B-F4D0-B1456CD6295E}"/>
              </a:ext>
            </a:extLst>
          </p:cNvPr>
          <p:cNvSpPr>
            <a:spLocks noGrp="1"/>
          </p:cNvSpPr>
          <p:nvPr>
            <p:ph idx="1"/>
          </p:nvPr>
        </p:nvSpPr>
        <p:spPr>
          <a:xfrm>
            <a:off x="2231136" y="4381500"/>
            <a:ext cx="7729728" cy="1358527"/>
          </a:xfrm>
        </p:spPr>
        <p:txBody>
          <a:bodyPr>
            <a:normAutofit/>
          </a:bodyPr>
          <a:lstStyle/>
          <a:p>
            <a:pPr marL="0" indent="0">
              <a:buNone/>
            </a:pPr>
            <a:r>
              <a:rPr lang="en-US" sz="1200" dirty="0"/>
              <a:t>To evaluate the accuracy and similarity of the neural network with the actual values, we are going to create a confusion matrix. Confusion matrix is a library under sklearn.metrics. The accuracy based on the confusion matrix is calculated by taking the ratio of the sum of the correct positive and negatives over the total sum of the matrix. The confusion matrix and accuracy is presented to the right. The accuracy of this process is around 95.23%. </a:t>
            </a:r>
          </a:p>
        </p:txBody>
      </p:sp>
      <p:pic>
        <p:nvPicPr>
          <p:cNvPr id="4" name="Picture 3">
            <a:extLst>
              <a:ext uri="{FF2B5EF4-FFF2-40B4-BE49-F238E27FC236}">
                <a16:creationId xmlns:a16="http://schemas.microsoft.com/office/drawing/2014/main" id="{9F994759-F33F-7F36-C394-1B7C5AA1A2C6}"/>
              </a:ext>
            </a:extLst>
          </p:cNvPr>
          <p:cNvPicPr>
            <a:picLocks noChangeAspect="1"/>
          </p:cNvPicPr>
          <p:nvPr/>
        </p:nvPicPr>
        <p:blipFill>
          <a:blip r:embed="rId2"/>
          <a:stretch>
            <a:fillRect/>
          </a:stretch>
        </p:blipFill>
        <p:spPr>
          <a:xfrm>
            <a:off x="2231136" y="2901950"/>
            <a:ext cx="6578600" cy="1054100"/>
          </a:xfrm>
          <a:prstGeom prst="rect">
            <a:avLst/>
          </a:prstGeom>
        </p:spPr>
      </p:pic>
      <p:pic>
        <p:nvPicPr>
          <p:cNvPr id="5" name="Picture 4">
            <a:extLst>
              <a:ext uri="{FF2B5EF4-FFF2-40B4-BE49-F238E27FC236}">
                <a16:creationId xmlns:a16="http://schemas.microsoft.com/office/drawing/2014/main" id="{BD4DA1BC-9CE4-29CB-BD8C-EAF2B919ADF4}"/>
              </a:ext>
            </a:extLst>
          </p:cNvPr>
          <p:cNvPicPr>
            <a:picLocks noChangeAspect="1"/>
          </p:cNvPicPr>
          <p:nvPr/>
        </p:nvPicPr>
        <p:blipFill>
          <a:blip r:embed="rId3"/>
          <a:stretch>
            <a:fillRect/>
          </a:stretch>
        </p:blipFill>
        <p:spPr>
          <a:xfrm>
            <a:off x="8906764" y="3073400"/>
            <a:ext cx="2108200" cy="711200"/>
          </a:xfrm>
          <a:prstGeom prst="rect">
            <a:avLst/>
          </a:prstGeom>
        </p:spPr>
      </p:pic>
    </p:spTree>
    <p:extLst>
      <p:ext uri="{BB962C8B-B14F-4D97-AF65-F5344CB8AC3E}">
        <p14:creationId xmlns:p14="http://schemas.microsoft.com/office/powerpoint/2010/main" val="145378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F243-9BDE-36F8-8962-B63D02BA46C4}"/>
              </a:ext>
            </a:extLst>
          </p:cNvPr>
          <p:cNvSpPr>
            <a:spLocks noGrp="1"/>
          </p:cNvSpPr>
          <p:nvPr>
            <p:ph type="title"/>
          </p:nvPr>
        </p:nvSpPr>
        <p:spPr/>
        <p:txBody>
          <a:bodyPr/>
          <a:lstStyle/>
          <a:p>
            <a:r>
              <a:rPr lang="en-US" dirty="0"/>
              <a:t>Data manipulation and Normalization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C7FA62-81C0-4375-1FCB-7B6C927E636E}"/>
                  </a:ext>
                </a:extLst>
              </p:cNvPr>
              <p:cNvSpPr>
                <a:spLocks noGrp="1"/>
              </p:cNvSpPr>
              <p:nvPr>
                <p:ph idx="1"/>
              </p:nvPr>
            </p:nvSpPr>
            <p:spPr>
              <a:xfrm>
                <a:off x="2231136" y="4419600"/>
                <a:ext cx="7729728" cy="1320427"/>
              </a:xfrm>
            </p:spPr>
            <p:txBody>
              <a:bodyPr>
                <a:noAutofit/>
              </a:bodyPr>
              <a:lstStyle/>
              <a:p>
                <a:pPr marL="0" indent="0">
                  <a:buNone/>
                </a:pPr>
                <a:r>
                  <a:rPr lang="en-US" sz="1200" dirty="0"/>
                  <a:t>In this simulation,  </a:t>
                </a:r>
                <a14:m>
                  <m:oMath xmlns:m="http://schemas.openxmlformats.org/officeDocument/2006/math">
                    <m:r>
                      <a:rPr lang="en-US" sz="1200" b="0" i="1" smtClean="0"/>
                      <m:t>𝑦</m:t>
                    </m:r>
                  </m:oMath>
                </a14:m>
                <a:r>
                  <a:rPr lang="en-US" sz="1200" dirty="0"/>
                  <a:t> represent the response variable (Decision) and </a:t>
                </a:r>
                <a14:m>
                  <m:oMath xmlns:m="http://schemas.openxmlformats.org/officeDocument/2006/math">
                    <m:r>
                      <a:rPr lang="en-US" sz="1200" b="0" i="1" smtClean="0"/>
                      <m:t>𝑥</m:t>
                    </m:r>
                  </m:oMath>
                </a14:m>
                <a:r>
                  <a:rPr lang="en-US" sz="1200" dirty="0"/>
                  <a:t> represents the predictor matrix. Since we have more than one predictor, a predictor matrix was created. </a:t>
                </a:r>
              </a:p>
              <a:p>
                <a:pPr marL="0" indent="0">
                  <a:buNone/>
                </a:pPr>
                <a:r>
                  <a:rPr lang="en-US" sz="1200" dirty="0"/>
                  <a:t>It is important to note that </a:t>
                </a:r>
                <a14:m>
                  <m:oMath xmlns:m="http://schemas.openxmlformats.org/officeDocument/2006/math">
                    <m:r>
                      <a:rPr lang="en-US" sz="1200" b="0" i="1" smtClean="0"/>
                      <m:t>𝑦</m:t>
                    </m:r>
                  </m:oMath>
                </a14:m>
                <a:r>
                  <a:rPr lang="en-US" sz="1200" dirty="0"/>
                  <a:t> is already discretized.  As a result, </a:t>
                </a:r>
                <a14:m>
                  <m:oMath xmlns:m="http://schemas.openxmlformats.org/officeDocument/2006/math">
                    <m:r>
                      <a:rPr lang="en-US" sz="1200" i="1"/>
                      <m:t>𝑥</m:t>
                    </m:r>
                  </m:oMath>
                </a14:m>
                <a:r>
                  <a:rPr lang="en-US" sz="1200" dirty="0"/>
                  <a:t> is the only dataset that should be normalized. Normalization of this dataset is performed using the following equation: </a:t>
                </a:r>
                <a14:m>
                  <m:oMath xmlns:m="http://schemas.openxmlformats.org/officeDocument/2006/math">
                    <m:f>
                      <m:fPr>
                        <m:ctrlPr>
                          <a:rPr lang="en-US" sz="1200" i="1" smtClean="0"/>
                        </m:ctrlPr>
                      </m:fPr>
                      <m:num>
                        <m:r>
                          <a:rPr lang="en-US" sz="1200" b="0" i="1" smtClean="0"/>
                          <m:t>𝑥</m:t>
                        </m:r>
                        <m:r>
                          <a:rPr lang="en-US" sz="1200" b="0" i="1" smtClean="0"/>
                          <m:t>−</m:t>
                        </m:r>
                        <m:r>
                          <a:rPr lang="en-US" sz="1200" b="0" i="1" smtClean="0"/>
                          <m:t>𝑚𝑒𝑎𝑛</m:t>
                        </m:r>
                        <m:r>
                          <a:rPr lang="en-US" sz="1200" b="0" i="1" smtClean="0"/>
                          <m:t>(</m:t>
                        </m:r>
                        <m:r>
                          <a:rPr lang="en-US" sz="1200" b="0" i="1" smtClean="0"/>
                          <m:t>𝑥</m:t>
                        </m:r>
                        <m:r>
                          <a:rPr lang="en-US" sz="1200" b="0" i="1" smtClean="0"/>
                          <m:t>)</m:t>
                        </m:r>
                      </m:num>
                      <m:den>
                        <m:r>
                          <a:rPr lang="en-US" sz="1200" b="0" i="1" smtClean="0"/>
                          <m:t>𝑠𝑡𝑑</m:t>
                        </m:r>
                        <m:r>
                          <a:rPr lang="en-US" sz="1200" b="0" i="1" smtClean="0"/>
                          <m:t>(</m:t>
                        </m:r>
                        <m:r>
                          <a:rPr lang="en-US" sz="1200" b="0" i="1" smtClean="0"/>
                          <m:t>𝑥</m:t>
                        </m:r>
                        <m:r>
                          <a:rPr lang="en-US" sz="1200" b="0" i="1" smtClean="0"/>
                          <m:t>)</m:t>
                        </m:r>
                      </m:den>
                    </m:f>
                    <m:r>
                      <a:rPr lang="en-US" sz="1200" b="0" i="1" smtClean="0"/>
                      <m:t> </m:t>
                    </m:r>
                  </m:oMath>
                </a14:m>
                <a:r>
                  <a:rPr lang="en-US" sz="1200" b="0" dirty="0"/>
                  <a:t>. </a:t>
                </a:r>
                <a:r>
                  <a:rPr lang="en-US" sz="1200" dirty="0"/>
                  <a:t>Note that </a:t>
                </a:r>
                <a14:m>
                  <m:oMath xmlns:m="http://schemas.openxmlformats.org/officeDocument/2006/math">
                    <m:r>
                      <a:rPr lang="en-US" sz="1200" b="0" i="1" smtClean="0"/>
                      <m:t>𝑚𝑒𝑎𝑛</m:t>
                    </m:r>
                    <m:d>
                      <m:dPr>
                        <m:ctrlPr>
                          <a:rPr lang="en-US" sz="1200" b="0" i="1" smtClean="0"/>
                        </m:ctrlPr>
                      </m:dPr>
                      <m:e>
                        <m:r>
                          <a:rPr lang="en-US" sz="1200" b="0" i="1" smtClean="0"/>
                          <m:t>𝑥</m:t>
                        </m:r>
                      </m:e>
                    </m:d>
                    <m:r>
                      <a:rPr lang="en-US" sz="1200" b="0" i="0" smtClean="0"/>
                      <m:t> </m:t>
                    </m:r>
                  </m:oMath>
                </a14:m>
                <a:r>
                  <a:rPr lang="en-US" sz="1200" b="0" dirty="0"/>
                  <a:t> represents the mean of the </a:t>
                </a:r>
                <a14:m>
                  <m:oMath xmlns:m="http://schemas.openxmlformats.org/officeDocument/2006/math">
                    <m:r>
                      <a:rPr lang="en-US" sz="1200" i="1"/>
                      <m:t>𝑥</m:t>
                    </m:r>
                  </m:oMath>
                </a14:m>
                <a:r>
                  <a:rPr lang="en-US" sz="1200" b="0" dirty="0"/>
                  <a:t> matrix and </a:t>
                </a:r>
                <a14:m>
                  <m:oMath xmlns:m="http://schemas.openxmlformats.org/officeDocument/2006/math">
                    <m:r>
                      <a:rPr lang="en-US" sz="1200" b="0" i="1" smtClean="0"/>
                      <m:t>𝑠𝑡𝑑</m:t>
                    </m:r>
                    <m:r>
                      <a:rPr lang="en-US" sz="1200" b="0" i="1" smtClean="0"/>
                      <m:t>(</m:t>
                    </m:r>
                    <m:r>
                      <a:rPr lang="en-US" sz="1200" b="0" i="1" smtClean="0"/>
                      <m:t>𝑥</m:t>
                    </m:r>
                    <m:r>
                      <a:rPr lang="en-US" sz="1200" b="0" i="1" smtClean="0"/>
                      <m:t>)</m:t>
                    </m:r>
                  </m:oMath>
                </a14:m>
                <a:r>
                  <a:rPr lang="en-US" sz="1200" b="0" dirty="0"/>
                  <a:t> is the standar</a:t>
                </a:r>
                <a:r>
                  <a:rPr lang="en-US" sz="1200" dirty="0"/>
                  <a:t>d deviation of the matrix. </a:t>
                </a:r>
              </a:p>
              <a:p>
                <a:pPr marL="0" indent="0">
                  <a:buNone/>
                </a:pPr>
                <a:r>
                  <a:rPr lang="en-US" sz="1200" b="0" dirty="0"/>
                  <a:t>The </a:t>
                </a:r>
                <a14:m>
                  <m:oMath xmlns:m="http://schemas.openxmlformats.org/officeDocument/2006/math">
                    <m:r>
                      <a:rPr lang="en-US" sz="1200" b="0" i="1" smtClean="0"/>
                      <m:t>𝑦</m:t>
                    </m:r>
                  </m:oMath>
                </a14:m>
                <a:r>
                  <a:rPr lang="en-US" sz="1200" b="0" dirty="0"/>
                  <a:t> and </a:t>
                </a:r>
                <a14:m>
                  <m:oMath xmlns:m="http://schemas.openxmlformats.org/officeDocument/2006/math">
                    <m:r>
                      <a:rPr lang="en-US" sz="1200" i="1"/>
                      <m:t>𝑥</m:t>
                    </m:r>
                  </m:oMath>
                </a14:m>
                <a:r>
                  <a:rPr lang="en-US" sz="1200" b="0" dirty="0"/>
                  <a:t> </a:t>
                </a:r>
                <a:r>
                  <a:rPr lang="en-US" sz="1200" dirty="0"/>
                  <a:t>components are converted to arrays for future mathematical operations.  Note that the </a:t>
                </a:r>
                <a14:m>
                  <m:oMath xmlns:m="http://schemas.openxmlformats.org/officeDocument/2006/math">
                    <m:r>
                      <a:rPr lang="en-US" sz="1200" i="1"/>
                      <m:t>𝑦</m:t>
                    </m:r>
                  </m:oMath>
                </a14:m>
                <a:r>
                  <a:rPr lang="en-US" sz="1200" dirty="0"/>
                  <a:t>  component is transposed which is done using </a:t>
                </a:r>
                <a14:m>
                  <m:oMath xmlns:m="http://schemas.openxmlformats.org/officeDocument/2006/math">
                    <m:r>
                      <a:rPr lang="en-US" sz="1200" i="1"/>
                      <m:t>𝑦</m:t>
                    </m:r>
                    <m:r>
                      <a:rPr lang="en-US" sz="1200" b="0" i="0" smtClean="0"/>
                      <m:t>.</m:t>
                    </m:r>
                    <m:r>
                      <m:rPr>
                        <m:sty m:val="p"/>
                      </m:rPr>
                      <a:rPr lang="en-US" sz="1200" b="0" i="0" smtClean="0"/>
                      <m:t>T</m:t>
                    </m:r>
                    <m:r>
                      <a:rPr lang="en-US" sz="1200" b="0" i="0" smtClean="0"/>
                      <m:t> </m:t>
                    </m:r>
                    <m:r>
                      <m:rPr>
                        <m:sty m:val="p"/>
                      </m:rPr>
                      <a:rPr lang="en-US" sz="1200" b="0" i="0" smtClean="0"/>
                      <m:t>or</m:t>
                    </m:r>
                    <m:r>
                      <a:rPr lang="en-US" sz="1200" b="0" i="0" smtClean="0"/>
                      <m:t> </m:t>
                    </m:r>
                    <m:r>
                      <m:rPr>
                        <m:sty m:val="p"/>
                      </m:rPr>
                      <a:rPr lang="en-US" sz="1200" b="0" i="0" smtClean="0"/>
                      <m:t>np</m:t>
                    </m:r>
                    <m:r>
                      <a:rPr lang="en-US" sz="1200" b="0" i="0" smtClean="0"/>
                      <m:t>.</m:t>
                    </m:r>
                    <m:r>
                      <m:rPr>
                        <m:sty m:val="p"/>
                      </m:rPr>
                      <a:rPr lang="en-US" sz="1200" b="0" i="0" smtClean="0"/>
                      <m:t>array</m:t>
                    </m:r>
                    <m:d>
                      <m:dPr>
                        <m:ctrlPr>
                          <a:rPr lang="en-US" sz="1200" b="0" i="0" smtClean="0"/>
                        </m:ctrlPr>
                      </m:dPr>
                      <m:e>
                        <m:d>
                          <m:dPr>
                            <m:begChr m:val="["/>
                            <m:endChr m:val="]"/>
                            <m:ctrlPr>
                              <a:rPr lang="en-US" sz="1200" b="0" i="0" smtClean="0"/>
                            </m:ctrlPr>
                          </m:dPr>
                          <m:e>
                            <m:r>
                              <m:rPr>
                                <m:sty m:val="p"/>
                              </m:rPr>
                              <a:rPr lang="en-US" sz="1200" b="0" i="0" smtClean="0"/>
                              <m:t>y</m:t>
                            </m:r>
                          </m:e>
                        </m:d>
                      </m:e>
                    </m:d>
                    <m:r>
                      <a:rPr lang="en-US" sz="1200" b="0" i="0" smtClean="0"/>
                      <m:t>.</m:t>
                    </m:r>
                    <m:r>
                      <m:rPr>
                        <m:sty m:val="p"/>
                      </m:rPr>
                      <a:rPr lang="en-US" sz="1200" b="0" i="0" smtClean="0"/>
                      <m:t>T</m:t>
                    </m:r>
                  </m:oMath>
                </a14:m>
                <a:r>
                  <a:rPr lang="en-US" sz="1200" b="0" dirty="0"/>
                  <a:t>. </a:t>
                </a:r>
              </a:p>
            </p:txBody>
          </p:sp>
        </mc:Choice>
        <mc:Fallback>
          <p:sp>
            <p:nvSpPr>
              <p:cNvPr id="3" name="Content Placeholder 2">
                <a:extLst>
                  <a:ext uri="{FF2B5EF4-FFF2-40B4-BE49-F238E27FC236}">
                    <a16:creationId xmlns:a16="http://schemas.microsoft.com/office/drawing/2014/main" id="{65C7FA62-81C0-4375-1FCB-7B6C927E636E}"/>
                  </a:ext>
                </a:extLst>
              </p:cNvPr>
              <p:cNvSpPr>
                <a:spLocks noGrp="1" noRot="1" noChangeAspect="1" noMove="1" noResize="1" noEditPoints="1" noAdjustHandles="1" noChangeArrowheads="1" noChangeShapeType="1" noTextEdit="1"/>
              </p:cNvSpPr>
              <p:nvPr>
                <p:ph idx="1"/>
              </p:nvPr>
            </p:nvSpPr>
            <p:spPr>
              <a:xfrm>
                <a:off x="2231136" y="4419600"/>
                <a:ext cx="7729728" cy="1320427"/>
              </a:xfrm>
              <a:blipFill>
                <a:blip r:embed="rId2"/>
                <a:stretch>
                  <a:fillRect b="-33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56D5930-8091-4496-F7F3-3F06CFA49488}"/>
              </a:ext>
            </a:extLst>
          </p:cNvPr>
          <p:cNvPicPr>
            <a:picLocks noChangeAspect="1"/>
          </p:cNvPicPr>
          <p:nvPr/>
        </p:nvPicPr>
        <p:blipFill>
          <a:blip r:embed="rId3"/>
          <a:stretch>
            <a:fillRect/>
          </a:stretch>
        </p:blipFill>
        <p:spPr>
          <a:xfrm>
            <a:off x="2231136" y="2426769"/>
            <a:ext cx="4210050" cy="1719473"/>
          </a:xfrm>
          <a:prstGeom prst="rect">
            <a:avLst/>
          </a:prstGeom>
        </p:spPr>
      </p:pic>
    </p:spTree>
    <p:extLst>
      <p:ext uri="{BB962C8B-B14F-4D97-AF65-F5344CB8AC3E}">
        <p14:creationId xmlns:p14="http://schemas.microsoft.com/office/powerpoint/2010/main" val="341845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DA32-F4A7-4FC9-A1D7-A2D6C860DC38}"/>
              </a:ext>
            </a:extLst>
          </p:cNvPr>
          <p:cNvSpPr>
            <a:spLocks noGrp="1"/>
          </p:cNvSpPr>
          <p:nvPr>
            <p:ph type="title"/>
          </p:nvPr>
        </p:nvSpPr>
        <p:spPr/>
        <p:txBody>
          <a:bodyPr/>
          <a:lstStyle/>
          <a:p>
            <a:r>
              <a:rPr lang="en-US" dirty="0"/>
              <a:t>Neural Network Structure</a:t>
            </a:r>
          </a:p>
        </p:txBody>
      </p:sp>
      <p:pic>
        <p:nvPicPr>
          <p:cNvPr id="3" name="Picture 2">
            <a:extLst>
              <a:ext uri="{FF2B5EF4-FFF2-40B4-BE49-F238E27FC236}">
                <a16:creationId xmlns:a16="http://schemas.microsoft.com/office/drawing/2014/main" id="{1AD560DF-416C-724C-A4C9-F23427803855}"/>
              </a:ext>
            </a:extLst>
          </p:cNvPr>
          <p:cNvPicPr>
            <a:picLocks noChangeAspect="1"/>
          </p:cNvPicPr>
          <p:nvPr/>
        </p:nvPicPr>
        <p:blipFill>
          <a:blip r:embed="rId2"/>
          <a:stretch>
            <a:fillRect/>
          </a:stretch>
        </p:blipFill>
        <p:spPr>
          <a:xfrm>
            <a:off x="2209800" y="2673442"/>
            <a:ext cx="7772400" cy="3466915"/>
          </a:xfrm>
          <a:prstGeom prst="rect">
            <a:avLst/>
          </a:prstGeom>
        </p:spPr>
      </p:pic>
    </p:spTree>
    <p:extLst>
      <p:ext uri="{BB962C8B-B14F-4D97-AF65-F5344CB8AC3E}">
        <p14:creationId xmlns:p14="http://schemas.microsoft.com/office/powerpoint/2010/main" val="86519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1C73-93FE-FCA5-1A30-C8777E04FFEA}"/>
              </a:ext>
            </a:extLst>
          </p:cNvPr>
          <p:cNvSpPr>
            <a:spLocks noGrp="1"/>
          </p:cNvSpPr>
          <p:nvPr>
            <p:ph type="title"/>
          </p:nvPr>
        </p:nvSpPr>
        <p:spPr/>
        <p:txBody>
          <a:bodyPr/>
          <a:lstStyle/>
          <a:p>
            <a:r>
              <a:rPr lang="en-US" dirty="0"/>
              <a:t>Neural Network Specifications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D1734E-1F5B-41D2-94FE-0F0E35D3ED1D}"/>
                  </a:ext>
                </a:extLst>
              </p:cNvPr>
              <p:cNvSpPr>
                <a:spLocks noGrp="1"/>
              </p:cNvSpPr>
              <p:nvPr>
                <p:ph idx="1"/>
              </p:nvPr>
            </p:nvSpPr>
            <p:spPr>
              <a:xfrm>
                <a:off x="2231136" y="4292600"/>
                <a:ext cx="7729728" cy="1447427"/>
              </a:xfrm>
            </p:spPr>
            <p:txBody>
              <a:bodyPr>
                <a:normAutofit/>
              </a:bodyPr>
              <a:lstStyle/>
              <a:p>
                <a:pPr marL="0" indent="0">
                  <a:buNone/>
                </a:pPr>
                <a:r>
                  <a:rPr lang="en-US" sz="1200" dirty="0">
                    <a:cs typeface="Times New Roman" panose="02020603050405020304" pitchFamily="18" charset="0"/>
                  </a:rPr>
                  <a:t>We are going to create a single layer neural network with four hidden components. Furthermore, the neural network will have three input columns since we have three predictors. There will be one label which is the </a:t>
                </a:r>
                <a14:m>
                  <m:oMath xmlns:m="http://schemas.openxmlformats.org/officeDocument/2006/math">
                    <m:r>
                      <a:rPr lang="en-US" sz="1200" b="0" i="1" smtClean="0">
                        <a:cs typeface="Times New Roman" panose="02020603050405020304" pitchFamily="18" charset="0"/>
                      </a:rPr>
                      <m:t>𝑦</m:t>
                    </m:r>
                  </m:oMath>
                </a14:m>
                <a:r>
                  <a:rPr lang="en-US" sz="1200" dirty="0">
                    <a:cs typeface="Times New Roman" panose="02020603050405020304" pitchFamily="18" charset="0"/>
                  </a:rPr>
                  <a:t> vector. </a:t>
                </a:r>
              </a:p>
              <a:p>
                <a:pPr marL="0" indent="0">
                  <a:buNone/>
                </a:pPr>
                <a:r>
                  <a:rPr lang="en-US" sz="1200" dirty="0">
                    <a:cs typeface="Times New Roman" panose="02020603050405020304" pitchFamily="18" charset="0"/>
                  </a:rPr>
                  <a:t>The learning rate (LR) of the neural network is set as 0.01 and the learning rate of the biases is set as 0.01.  We want to create a  matrix of data; therefore, it is important to know the length of the data frame which is done using </a:t>
                </a:r>
                <a:r>
                  <a:rPr lang="en-US" sz="1200" dirty="0" err="1">
                    <a:cs typeface="Times New Roman" panose="02020603050405020304" pitchFamily="18" charset="0"/>
                  </a:rPr>
                  <a:t>len</a:t>
                </a:r>
                <a:r>
                  <a:rPr lang="en-US" sz="1200" dirty="0">
                    <a:cs typeface="Times New Roman" panose="02020603050405020304" pitchFamily="18" charset="0"/>
                  </a:rPr>
                  <a:t>(DF). </a:t>
                </a:r>
              </a:p>
            </p:txBody>
          </p:sp>
        </mc:Choice>
        <mc:Fallback>
          <p:sp>
            <p:nvSpPr>
              <p:cNvPr id="3" name="Content Placeholder 2">
                <a:extLst>
                  <a:ext uri="{FF2B5EF4-FFF2-40B4-BE49-F238E27FC236}">
                    <a16:creationId xmlns:a16="http://schemas.microsoft.com/office/drawing/2014/main" id="{A7D1734E-1F5B-41D2-94FE-0F0E35D3ED1D}"/>
                  </a:ext>
                </a:extLst>
              </p:cNvPr>
              <p:cNvSpPr>
                <a:spLocks noGrp="1" noRot="1" noChangeAspect="1" noMove="1" noResize="1" noEditPoints="1" noAdjustHandles="1" noChangeArrowheads="1" noChangeShapeType="1" noTextEdit="1"/>
              </p:cNvSpPr>
              <p:nvPr>
                <p:ph idx="1"/>
              </p:nvPr>
            </p:nvSpPr>
            <p:spPr>
              <a:xfrm>
                <a:off x="2231136" y="4292600"/>
                <a:ext cx="7729728" cy="1447427"/>
              </a:xfr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8E87982-46B5-0B96-95E3-1757984A362E}"/>
              </a:ext>
            </a:extLst>
          </p:cNvPr>
          <p:cNvPicPr>
            <a:picLocks noChangeAspect="1"/>
          </p:cNvPicPr>
          <p:nvPr/>
        </p:nvPicPr>
        <p:blipFill>
          <a:blip r:embed="rId3"/>
          <a:stretch>
            <a:fillRect/>
          </a:stretch>
        </p:blipFill>
        <p:spPr>
          <a:xfrm>
            <a:off x="2231136" y="2463800"/>
            <a:ext cx="5452364" cy="1354482"/>
          </a:xfrm>
          <a:prstGeom prst="rect">
            <a:avLst/>
          </a:prstGeom>
        </p:spPr>
      </p:pic>
    </p:spTree>
    <p:extLst>
      <p:ext uri="{BB962C8B-B14F-4D97-AF65-F5344CB8AC3E}">
        <p14:creationId xmlns:p14="http://schemas.microsoft.com/office/powerpoint/2010/main" val="6017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CB63-8824-D0AA-1FDE-B91AFE5E8613}"/>
              </a:ext>
            </a:extLst>
          </p:cNvPr>
          <p:cNvSpPr>
            <a:spLocks noGrp="1"/>
          </p:cNvSpPr>
          <p:nvPr>
            <p:ph type="title"/>
          </p:nvPr>
        </p:nvSpPr>
        <p:spPr/>
        <p:txBody>
          <a:bodyPr/>
          <a:lstStyle/>
          <a:p>
            <a:r>
              <a:rPr lang="en-US" dirty="0"/>
              <a:t>Neural Network Object and Initialization </a:t>
            </a:r>
          </a:p>
        </p:txBody>
      </p:sp>
      <p:sp>
        <p:nvSpPr>
          <p:cNvPr id="3" name="Content Placeholder 2">
            <a:extLst>
              <a:ext uri="{FF2B5EF4-FFF2-40B4-BE49-F238E27FC236}">
                <a16:creationId xmlns:a16="http://schemas.microsoft.com/office/drawing/2014/main" id="{F48A8B2F-6FF0-00D6-7FFA-8F32AF81D83B}"/>
              </a:ext>
            </a:extLst>
          </p:cNvPr>
          <p:cNvSpPr>
            <a:spLocks noGrp="1"/>
          </p:cNvSpPr>
          <p:nvPr>
            <p:ph idx="1"/>
          </p:nvPr>
        </p:nvSpPr>
        <p:spPr>
          <a:xfrm>
            <a:off x="2231136" y="4178300"/>
            <a:ext cx="7729728" cy="1561727"/>
          </a:xfrm>
        </p:spPr>
        <p:txBody>
          <a:bodyPr>
            <a:normAutofit/>
          </a:bodyPr>
          <a:lstStyle/>
          <a:p>
            <a:pPr marL="0" indent="0">
              <a:buNone/>
            </a:pPr>
            <a:r>
              <a:rPr lang="en-US" sz="1200" dirty="0">
                <a:cs typeface="Times New Roman" panose="02020603050405020304" pitchFamily="18" charset="0"/>
              </a:rPr>
              <a:t>To implement the feed forward and backpropagation neural network, we are going to create an object called neural network. In this class, the first step is to define values that will initialize the process. Self.InputNumColumns represents the number of columns of the dataset which was declared earlier during the specification process.  Self.OutputSize represents the output of the neural network. In this case, we are going to output the predicted decision values. Self.HiddenUnits represents the number of units in the first hidden later. In slide four, we have a diagram of the neural network. In this, we can see four circles in the hidden layer. </a:t>
            </a:r>
            <a:r>
              <a:rPr lang="en-US" sz="1200" dirty="0" err="1">
                <a:cs typeface="Times New Roman" panose="02020603050405020304" pitchFamily="18" charset="0"/>
              </a:rPr>
              <a:t>Self.n</a:t>
            </a:r>
            <a:r>
              <a:rPr lang="en-US" sz="1200" dirty="0">
                <a:cs typeface="Times New Roman" panose="02020603050405020304" pitchFamily="18" charset="0"/>
              </a:rPr>
              <a:t> represents the length of the data frame or the number of rows where we can test the network. </a:t>
            </a:r>
          </a:p>
          <a:p>
            <a:pPr marL="0" indent="0">
              <a:buNone/>
            </a:pPr>
            <a:endParaRPr lang="en-US" sz="1200" dirty="0">
              <a:cs typeface="Times New Roman" panose="02020603050405020304" pitchFamily="18" charset="0"/>
            </a:endParaRPr>
          </a:p>
        </p:txBody>
      </p:sp>
      <p:pic>
        <p:nvPicPr>
          <p:cNvPr id="4" name="Picture 3">
            <a:extLst>
              <a:ext uri="{FF2B5EF4-FFF2-40B4-BE49-F238E27FC236}">
                <a16:creationId xmlns:a16="http://schemas.microsoft.com/office/drawing/2014/main" id="{5FA3BCC7-E4D4-8E10-8290-57D093C6146F}"/>
              </a:ext>
            </a:extLst>
          </p:cNvPr>
          <p:cNvPicPr>
            <a:picLocks noChangeAspect="1"/>
          </p:cNvPicPr>
          <p:nvPr/>
        </p:nvPicPr>
        <p:blipFill>
          <a:blip r:embed="rId2"/>
          <a:stretch>
            <a:fillRect/>
          </a:stretch>
        </p:blipFill>
        <p:spPr>
          <a:xfrm>
            <a:off x="2231136" y="2491703"/>
            <a:ext cx="6100064" cy="1394861"/>
          </a:xfrm>
          <a:prstGeom prst="rect">
            <a:avLst/>
          </a:prstGeom>
        </p:spPr>
      </p:pic>
    </p:spTree>
    <p:extLst>
      <p:ext uri="{BB962C8B-B14F-4D97-AF65-F5344CB8AC3E}">
        <p14:creationId xmlns:p14="http://schemas.microsoft.com/office/powerpoint/2010/main" val="3745484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1329-124E-5410-F0E7-9DB891B5F673}"/>
              </a:ext>
            </a:extLst>
          </p:cNvPr>
          <p:cNvSpPr>
            <a:spLocks noGrp="1"/>
          </p:cNvSpPr>
          <p:nvPr>
            <p:ph type="title"/>
          </p:nvPr>
        </p:nvSpPr>
        <p:spPr/>
        <p:txBody>
          <a:bodyPr/>
          <a:lstStyle/>
          <a:p>
            <a:r>
              <a:rPr lang="en-US" dirty="0"/>
              <a:t>Weight matrix and Bias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B2F1A5-32BF-0578-EF29-6BDFA5C46192}"/>
                  </a:ext>
                </a:extLst>
              </p:cNvPr>
              <p:cNvSpPr>
                <a:spLocks noGrp="1"/>
              </p:cNvSpPr>
              <p:nvPr>
                <p:ph idx="1"/>
              </p:nvPr>
            </p:nvSpPr>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m:ctrlPr>
                        </m:sSubPr>
                        <m:e>
                          <m:r>
                            <a:rPr lang="en-US" b="0" i="1" smtClean="0"/>
                            <m:t>𝑤</m:t>
                          </m:r>
                        </m:e>
                        <m:sub>
                          <m:r>
                            <a:rPr lang="en-US" b="0" i="1" smtClean="0"/>
                            <m:t>1</m:t>
                          </m:r>
                        </m:sub>
                      </m:sSub>
                      <m:r>
                        <a:rPr lang="en-US" b="0" i="1" smtClean="0"/>
                        <m:t>=</m:t>
                      </m:r>
                      <m:d>
                        <m:dPr>
                          <m:begChr m:val="["/>
                          <m:endChr m:val="]"/>
                          <m:ctrlPr>
                            <a:rPr lang="en-US" b="0" i="1" smtClean="0"/>
                          </m:ctrlPr>
                        </m:dPr>
                        <m:e>
                          <m:m>
                            <m:mPr>
                              <m:mcs>
                                <m:mc>
                                  <m:mcPr>
                                    <m:count m:val="4"/>
                                    <m:mcJc m:val="center"/>
                                  </m:mcPr>
                                </m:mc>
                              </m:mcs>
                              <m:ctrlPr>
                                <a:rPr lang="en-US" b="0" i="1" smtClean="0"/>
                              </m:ctrlPr>
                            </m:mPr>
                            <m:mr>
                              <m:e>
                                <m:sSub>
                                  <m:sSubPr>
                                    <m:ctrlPr>
                                      <a:rPr lang="en-US" b="0" i="1" smtClean="0"/>
                                    </m:ctrlPr>
                                  </m:sSubPr>
                                  <m:e>
                                    <m:r>
                                      <a:rPr lang="en-US" b="0" i="1" smtClean="0"/>
                                      <m:t>𝑤</m:t>
                                    </m:r>
                                  </m:e>
                                  <m:sub>
                                    <m:r>
                                      <a:rPr lang="en-US" b="0" i="1" smtClean="0"/>
                                      <m:t>11</m:t>
                                    </m:r>
                                  </m:sub>
                                </m:sSub>
                              </m:e>
                              <m:e>
                                <m:sSub>
                                  <m:sSubPr>
                                    <m:ctrlPr>
                                      <a:rPr lang="en-US" i="1"/>
                                    </m:ctrlPr>
                                  </m:sSubPr>
                                  <m:e>
                                    <m:r>
                                      <a:rPr lang="en-US" i="1"/>
                                      <m:t>𝑤</m:t>
                                    </m:r>
                                  </m:e>
                                  <m:sub>
                                    <m:r>
                                      <a:rPr lang="en-US" i="1"/>
                                      <m:t>1</m:t>
                                    </m:r>
                                    <m:r>
                                      <a:rPr lang="en-US" b="0" i="1" smtClean="0"/>
                                      <m:t>2</m:t>
                                    </m:r>
                                  </m:sub>
                                </m:sSub>
                              </m:e>
                              <m:e>
                                <m:sSub>
                                  <m:sSubPr>
                                    <m:ctrlPr>
                                      <a:rPr lang="en-US" i="1"/>
                                    </m:ctrlPr>
                                  </m:sSubPr>
                                  <m:e>
                                    <m:r>
                                      <a:rPr lang="en-US" i="1"/>
                                      <m:t>𝑤</m:t>
                                    </m:r>
                                  </m:e>
                                  <m:sub>
                                    <m:r>
                                      <a:rPr lang="en-US" i="1"/>
                                      <m:t>1</m:t>
                                    </m:r>
                                    <m:r>
                                      <a:rPr lang="en-US" b="0" i="1" smtClean="0"/>
                                      <m:t>3</m:t>
                                    </m:r>
                                  </m:sub>
                                </m:sSub>
                              </m:e>
                              <m:e>
                                <m:sSub>
                                  <m:sSubPr>
                                    <m:ctrlPr>
                                      <a:rPr lang="en-US" i="1"/>
                                    </m:ctrlPr>
                                  </m:sSubPr>
                                  <m:e>
                                    <m:r>
                                      <a:rPr lang="en-US" i="1"/>
                                      <m:t>𝑤</m:t>
                                    </m:r>
                                  </m:e>
                                  <m:sub>
                                    <m:r>
                                      <a:rPr lang="en-US" i="1"/>
                                      <m:t>1</m:t>
                                    </m:r>
                                    <m:r>
                                      <a:rPr lang="en-US" b="0" i="1" smtClean="0"/>
                                      <m:t>4</m:t>
                                    </m:r>
                                  </m:sub>
                                </m:sSub>
                              </m:e>
                            </m:mr>
                            <m:mr>
                              <m:e>
                                <m:sSub>
                                  <m:sSubPr>
                                    <m:ctrlPr>
                                      <a:rPr lang="en-US" i="1"/>
                                    </m:ctrlPr>
                                  </m:sSubPr>
                                  <m:e>
                                    <m:r>
                                      <a:rPr lang="en-US" i="1"/>
                                      <m:t>𝑤</m:t>
                                    </m:r>
                                  </m:e>
                                  <m:sub>
                                    <m:r>
                                      <a:rPr lang="en-US" b="0" i="1" smtClean="0"/>
                                      <m:t>2</m:t>
                                    </m:r>
                                    <m:r>
                                      <a:rPr lang="en-US" i="1"/>
                                      <m:t>1</m:t>
                                    </m:r>
                                  </m:sub>
                                </m:sSub>
                              </m:e>
                              <m:e>
                                <m:sSub>
                                  <m:sSubPr>
                                    <m:ctrlPr>
                                      <a:rPr lang="en-US" i="1"/>
                                    </m:ctrlPr>
                                  </m:sSubPr>
                                  <m:e>
                                    <m:r>
                                      <a:rPr lang="en-US" i="1"/>
                                      <m:t>𝑤</m:t>
                                    </m:r>
                                  </m:e>
                                  <m:sub>
                                    <m:r>
                                      <a:rPr lang="en-US" b="0" i="1" smtClean="0"/>
                                      <m:t>22</m:t>
                                    </m:r>
                                  </m:sub>
                                </m:sSub>
                              </m:e>
                              <m:e>
                                <m:sSub>
                                  <m:sSubPr>
                                    <m:ctrlPr>
                                      <a:rPr lang="en-US" i="1"/>
                                    </m:ctrlPr>
                                  </m:sSubPr>
                                  <m:e>
                                    <m:r>
                                      <a:rPr lang="en-US" i="1"/>
                                      <m:t>𝑤</m:t>
                                    </m:r>
                                  </m:e>
                                  <m:sub>
                                    <m:r>
                                      <a:rPr lang="en-US" b="0" i="1" smtClean="0"/>
                                      <m:t>23</m:t>
                                    </m:r>
                                  </m:sub>
                                </m:sSub>
                              </m:e>
                              <m:e>
                                <m:sSub>
                                  <m:sSubPr>
                                    <m:ctrlPr>
                                      <a:rPr lang="en-US" i="1"/>
                                    </m:ctrlPr>
                                  </m:sSubPr>
                                  <m:e>
                                    <m:r>
                                      <a:rPr lang="en-US" i="1"/>
                                      <m:t>𝑤</m:t>
                                    </m:r>
                                  </m:e>
                                  <m:sub>
                                    <m:r>
                                      <a:rPr lang="en-US" b="0" i="1" smtClean="0"/>
                                      <m:t>24</m:t>
                                    </m:r>
                                  </m:sub>
                                </m:sSub>
                              </m:e>
                            </m:mr>
                            <m:mr>
                              <m:e>
                                <m:sSub>
                                  <m:sSubPr>
                                    <m:ctrlPr>
                                      <a:rPr lang="en-US" i="1"/>
                                    </m:ctrlPr>
                                  </m:sSubPr>
                                  <m:e>
                                    <m:r>
                                      <a:rPr lang="en-US" i="1"/>
                                      <m:t>𝑤</m:t>
                                    </m:r>
                                  </m:e>
                                  <m:sub>
                                    <m:r>
                                      <a:rPr lang="en-US" b="0" i="1" smtClean="0"/>
                                      <m:t>31</m:t>
                                    </m:r>
                                  </m:sub>
                                </m:sSub>
                              </m:e>
                              <m:e>
                                <m:sSub>
                                  <m:sSubPr>
                                    <m:ctrlPr>
                                      <a:rPr lang="en-US" i="1"/>
                                    </m:ctrlPr>
                                  </m:sSubPr>
                                  <m:e>
                                    <m:r>
                                      <a:rPr lang="en-US" i="1"/>
                                      <m:t>𝑤</m:t>
                                    </m:r>
                                  </m:e>
                                  <m:sub>
                                    <m:r>
                                      <a:rPr lang="en-US" b="0" i="1" smtClean="0"/>
                                      <m:t>32</m:t>
                                    </m:r>
                                  </m:sub>
                                </m:sSub>
                              </m:e>
                              <m:e>
                                <m:sSub>
                                  <m:sSubPr>
                                    <m:ctrlPr>
                                      <a:rPr lang="en-US" i="1"/>
                                    </m:ctrlPr>
                                  </m:sSubPr>
                                  <m:e>
                                    <m:r>
                                      <a:rPr lang="en-US" i="1"/>
                                      <m:t>𝑤</m:t>
                                    </m:r>
                                  </m:e>
                                  <m:sub>
                                    <m:r>
                                      <a:rPr lang="en-US" b="0" i="1" smtClean="0"/>
                                      <m:t>33</m:t>
                                    </m:r>
                                  </m:sub>
                                </m:sSub>
                              </m:e>
                              <m:e>
                                <m:sSub>
                                  <m:sSubPr>
                                    <m:ctrlPr>
                                      <a:rPr lang="en-US" i="1"/>
                                    </m:ctrlPr>
                                  </m:sSubPr>
                                  <m:e>
                                    <m:r>
                                      <a:rPr lang="en-US" i="1"/>
                                      <m:t>𝑤</m:t>
                                    </m:r>
                                  </m:e>
                                  <m:sub>
                                    <m:r>
                                      <a:rPr lang="en-US" b="0" i="1" smtClean="0"/>
                                      <m:t>34</m:t>
                                    </m:r>
                                  </m:sub>
                                </m:sSub>
                              </m:e>
                            </m:mr>
                          </m:m>
                        </m:e>
                      </m:d>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𝑤</m:t>
                          </m:r>
                        </m:e>
                        <m:sub>
                          <m:r>
                            <a:rPr lang="en-US" b="0" i="1" smtClean="0"/>
                            <m:t>2</m:t>
                          </m:r>
                        </m:sub>
                      </m:sSub>
                      <m:r>
                        <a:rPr lang="en-US" b="0" i="1" smtClean="0"/>
                        <m:t>=</m:t>
                      </m:r>
                      <m:d>
                        <m:dPr>
                          <m:begChr m:val="["/>
                          <m:endChr m:val="]"/>
                          <m:ctrlPr>
                            <a:rPr lang="en-US" b="0" i="1" smtClean="0"/>
                          </m:ctrlPr>
                        </m:dPr>
                        <m:e>
                          <m:m>
                            <m:mPr>
                              <m:mcs>
                                <m:mc>
                                  <m:mcPr>
                                    <m:count m:val="1"/>
                                    <m:mcJc m:val="center"/>
                                  </m:mcPr>
                                </m:mc>
                              </m:mcs>
                              <m:ctrlPr>
                                <a:rPr lang="en-US" b="0" i="1" smtClean="0"/>
                              </m:ctrlPr>
                            </m:mPr>
                            <m:mr>
                              <m:e>
                                <m:sSub>
                                  <m:sSubPr>
                                    <m:ctrlPr>
                                      <a:rPr lang="en-US" i="1"/>
                                    </m:ctrlPr>
                                  </m:sSubPr>
                                  <m:e>
                                    <m:r>
                                      <a:rPr lang="en-US" i="1"/>
                                      <m:t>𝑤</m:t>
                                    </m:r>
                                  </m:e>
                                  <m:sub>
                                    <m:r>
                                      <a:rPr lang="en-US" i="1"/>
                                      <m:t>1</m:t>
                                    </m:r>
                                  </m:sub>
                                </m:sSub>
                              </m:e>
                            </m:mr>
                            <m:mr>
                              <m:e>
                                <m:eqArr>
                                  <m:eqArrPr>
                                    <m:ctrlPr>
                                      <a:rPr lang="en-US" b="0" i="1" smtClean="0"/>
                                    </m:ctrlPr>
                                  </m:eqArrPr>
                                  <m:e>
                                    <m:sSub>
                                      <m:sSubPr>
                                        <m:ctrlPr>
                                          <a:rPr lang="en-US" i="1"/>
                                        </m:ctrlPr>
                                      </m:sSubPr>
                                      <m:e>
                                        <m:r>
                                          <a:rPr lang="en-US" i="1"/>
                                          <m:t>𝑤</m:t>
                                        </m:r>
                                      </m:e>
                                      <m:sub>
                                        <m:r>
                                          <a:rPr lang="en-US" b="0" i="1" smtClean="0"/>
                                          <m:t>2</m:t>
                                        </m:r>
                                      </m:sub>
                                    </m:sSub>
                                  </m:e>
                                  <m:e>
                                    <m:sSub>
                                      <m:sSubPr>
                                        <m:ctrlPr>
                                          <a:rPr lang="en-US" i="1"/>
                                        </m:ctrlPr>
                                      </m:sSubPr>
                                      <m:e>
                                        <m:r>
                                          <a:rPr lang="en-US" i="1"/>
                                          <m:t>𝑤</m:t>
                                        </m:r>
                                      </m:e>
                                      <m:sub>
                                        <m:r>
                                          <a:rPr lang="en-US" b="0" i="1" smtClean="0"/>
                                          <m:t>3</m:t>
                                        </m:r>
                                      </m:sub>
                                    </m:sSub>
                                  </m:e>
                                  <m:e>
                                    <m:sSub>
                                      <m:sSubPr>
                                        <m:ctrlPr>
                                          <a:rPr lang="en-US" i="1"/>
                                        </m:ctrlPr>
                                      </m:sSubPr>
                                      <m:e>
                                        <m:r>
                                          <a:rPr lang="en-US" i="1"/>
                                          <m:t>𝑤</m:t>
                                        </m:r>
                                      </m:e>
                                      <m:sub>
                                        <m:r>
                                          <a:rPr lang="en-US" b="0" i="1" smtClean="0"/>
                                          <m:t>4</m:t>
                                        </m:r>
                                      </m:sub>
                                    </m:sSub>
                                  </m:e>
                                </m:eqArr>
                              </m:e>
                            </m:mr>
                          </m:m>
                        </m:e>
                      </m:d>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m:t>𝑏</m:t>
                      </m:r>
                      <m:r>
                        <a:rPr lang="en-US" b="0" i="1" smtClean="0"/>
                        <m:t>=</m:t>
                      </m:r>
                      <m:d>
                        <m:dPr>
                          <m:begChr m:val="["/>
                          <m:endChr m:val="]"/>
                          <m:ctrlPr>
                            <a:rPr lang="en-US" b="0" i="1" smtClean="0"/>
                          </m:ctrlPr>
                        </m:dPr>
                        <m:e>
                          <m:m>
                            <m:mPr>
                              <m:mcs>
                                <m:mc>
                                  <m:mcPr>
                                    <m:count m:val="4"/>
                                    <m:mcJc m:val="center"/>
                                  </m:mcPr>
                                </m:mc>
                              </m:mcs>
                              <m:ctrlPr>
                                <a:rPr lang="en-US" b="0" i="1" smtClean="0"/>
                              </m:ctrlPr>
                            </m:mPr>
                            <m:mr>
                              <m:e>
                                <m:sSub>
                                  <m:sSubPr>
                                    <m:ctrlPr>
                                      <a:rPr lang="en-US" i="1"/>
                                    </m:ctrlPr>
                                  </m:sSubPr>
                                  <m:e>
                                    <m:r>
                                      <a:rPr lang="en-US" b="0" i="1" smtClean="0"/>
                                      <m:t>𝑏</m:t>
                                    </m:r>
                                  </m:e>
                                  <m:sub>
                                    <m:r>
                                      <a:rPr lang="en-US" i="1"/>
                                      <m:t>1</m:t>
                                    </m:r>
                                  </m:sub>
                                </m:sSub>
                              </m:e>
                              <m:e>
                                <m:sSub>
                                  <m:sSubPr>
                                    <m:ctrlPr>
                                      <a:rPr lang="en-US" i="1"/>
                                    </m:ctrlPr>
                                  </m:sSubPr>
                                  <m:e>
                                    <m:r>
                                      <a:rPr lang="en-US" i="1"/>
                                      <m:t>𝑏</m:t>
                                    </m:r>
                                  </m:e>
                                  <m:sub>
                                    <m:r>
                                      <a:rPr lang="en-US" b="0" i="1" smtClean="0"/>
                                      <m:t>2</m:t>
                                    </m:r>
                                  </m:sub>
                                </m:sSub>
                              </m:e>
                              <m:e>
                                <m:sSub>
                                  <m:sSubPr>
                                    <m:ctrlPr>
                                      <a:rPr lang="en-US" i="1"/>
                                    </m:ctrlPr>
                                  </m:sSubPr>
                                  <m:e>
                                    <m:r>
                                      <a:rPr lang="en-US" i="1"/>
                                      <m:t>𝑏</m:t>
                                    </m:r>
                                  </m:e>
                                  <m:sub>
                                    <m:r>
                                      <a:rPr lang="en-US" b="0" i="1" smtClean="0"/>
                                      <m:t>3</m:t>
                                    </m:r>
                                  </m:sub>
                                </m:sSub>
                              </m:e>
                              <m:e>
                                <m:sSub>
                                  <m:sSubPr>
                                    <m:ctrlPr>
                                      <a:rPr lang="en-US" i="1"/>
                                    </m:ctrlPr>
                                  </m:sSubPr>
                                  <m:e>
                                    <m:r>
                                      <a:rPr lang="en-US" i="1"/>
                                      <m:t>𝑏</m:t>
                                    </m:r>
                                  </m:e>
                                  <m:sub>
                                    <m:r>
                                      <a:rPr lang="en-US" b="0" i="1" smtClean="0"/>
                                      <m:t>4</m:t>
                                    </m:r>
                                  </m:sub>
                                </m:sSub>
                              </m:e>
                            </m:mr>
                          </m:m>
                        </m:e>
                      </m:d>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m:ctrlPr>
                        </m:mPr>
                        <m:mr>
                          <m:e>
                            <m:r>
                              <m:rPr>
                                <m:brk m:alnAt="7"/>
                              </m:rPr>
                              <a:rPr lang="en-US" b="0" i="1" smtClean="0"/>
                              <m:t>𝑐</m:t>
                            </m:r>
                            <m:r>
                              <a:rPr lang="en-US" b="0" i="1" smtClean="0"/>
                              <m:t>=[</m:t>
                            </m:r>
                            <m:m>
                              <m:mPr>
                                <m:mcs>
                                  <m:mc>
                                    <m:mcPr>
                                      <m:count m:val="1"/>
                                      <m:mcJc m:val="center"/>
                                    </m:mcPr>
                                  </m:mc>
                                </m:mcs>
                                <m:ctrlPr>
                                  <a:rPr lang="en-US" b="0" i="1" smtClean="0"/>
                                </m:ctrlPr>
                              </m:mPr>
                              <m:mr>
                                <m:e>
                                  <m:r>
                                    <m:rPr>
                                      <m:brk m:alnAt="7"/>
                                    </m:rPr>
                                    <a:rPr lang="en-US" b="0" i="1" smtClean="0"/>
                                    <m:t>𝑐</m:t>
                                  </m:r>
                                </m:e>
                              </m:mr>
                            </m:m>
                            <m:r>
                              <m:rPr>
                                <m:brk m:alnAt="7"/>
                              </m:rPr>
                              <a:rPr lang="en-US" b="0" i="1" smtClean="0"/>
                              <m:t>]</m:t>
                            </m:r>
                          </m:e>
                        </m:mr>
                      </m:m>
                    </m:oMath>
                  </m:oMathPara>
                </a14:m>
                <a:endParaRPr lang="en-US" b="0" dirty="0"/>
              </a:p>
            </p:txBody>
          </p:sp>
        </mc:Choice>
        <mc:Fallback>
          <p:sp>
            <p:nvSpPr>
              <p:cNvPr id="3" name="Content Placeholder 2">
                <a:extLst>
                  <a:ext uri="{FF2B5EF4-FFF2-40B4-BE49-F238E27FC236}">
                    <a16:creationId xmlns:a16="http://schemas.microsoft.com/office/drawing/2014/main" id="{71B2F1A5-32BF-0578-EF29-6BDFA5C4619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21376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1939-258F-18F5-6304-CE32DE33272C}"/>
              </a:ext>
            </a:extLst>
          </p:cNvPr>
          <p:cNvSpPr>
            <a:spLocks noGrp="1"/>
          </p:cNvSpPr>
          <p:nvPr>
            <p:ph type="title"/>
          </p:nvPr>
        </p:nvSpPr>
        <p:spPr/>
        <p:txBody>
          <a:bodyPr/>
          <a:lstStyle/>
          <a:p>
            <a:r>
              <a:rPr lang="en-US" dirty="0"/>
              <a:t>Weight Matrix and Bias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50834B-D2EA-7AF9-DF66-8824930FDAEA}"/>
                  </a:ext>
                </a:extLst>
              </p:cNvPr>
              <p:cNvSpPr>
                <a:spLocks noGrp="1"/>
              </p:cNvSpPr>
              <p:nvPr>
                <p:ph idx="1"/>
              </p:nvPr>
            </p:nvSpPr>
            <p:spPr>
              <a:xfrm>
                <a:off x="2231136" y="4076700"/>
                <a:ext cx="7729728" cy="1663327"/>
              </a:xfrm>
            </p:spPr>
            <p:txBody>
              <a:bodyPr>
                <a:noAutofit/>
              </a:bodyPr>
              <a:lstStyle/>
              <a:p>
                <a:pPr marL="0" indent="0">
                  <a:buNone/>
                </a:pPr>
                <a:r>
                  <a:rPr lang="en-US" sz="1200" dirty="0">
                    <a:cs typeface="Times New Roman" panose="02020603050405020304" pitchFamily="18" charset="0"/>
                  </a:rPr>
                  <a:t>Slide 7 shows </a:t>
                </a:r>
                <a14:m>
                  <m:oMath xmlns:m="http://schemas.openxmlformats.org/officeDocument/2006/math">
                    <m:sSub>
                      <m:sSubPr>
                        <m:ctrlPr>
                          <a:rPr lang="en-US" sz="1200" i="1" smtClean="0"/>
                        </m:ctrlPr>
                      </m:sSubPr>
                      <m:e>
                        <m:r>
                          <a:rPr lang="en-US" sz="1200" b="0" i="1" smtClean="0"/>
                          <m:t>𝑤</m:t>
                        </m:r>
                      </m:e>
                      <m:sub>
                        <m:r>
                          <a:rPr lang="en-US" sz="1200" b="0" i="1" smtClean="0"/>
                          <m:t>1</m:t>
                        </m:r>
                      </m:sub>
                    </m:sSub>
                  </m:oMath>
                </a14:m>
                <a:r>
                  <a:rPr lang="en-US" sz="1200" dirty="0">
                    <a:cs typeface="Times New Roman" panose="02020603050405020304" pitchFamily="18" charset="0"/>
                  </a:rPr>
                  <a:t> and </a:t>
                </a:r>
                <a14:m>
                  <m:oMath xmlns:m="http://schemas.openxmlformats.org/officeDocument/2006/math">
                    <m:sSub>
                      <m:sSubPr>
                        <m:ctrlPr>
                          <a:rPr lang="en-US" sz="1200" i="1"/>
                        </m:ctrlPr>
                      </m:sSubPr>
                      <m:e>
                        <m:r>
                          <a:rPr lang="en-US" sz="1200" i="1"/>
                          <m:t>𝑤</m:t>
                        </m:r>
                      </m:e>
                      <m:sub>
                        <m:r>
                          <a:rPr lang="en-US" sz="1200" b="0" i="1" smtClean="0"/>
                          <m:t>2</m:t>
                        </m:r>
                      </m:sub>
                    </m:sSub>
                  </m:oMath>
                </a14:m>
                <a:r>
                  <a:rPr lang="en-US" sz="1200" dirty="0">
                    <a:cs typeface="Times New Roman" panose="02020603050405020304" pitchFamily="18" charset="0"/>
                  </a:rPr>
                  <a:t> which are two different weight matrices in the neural network. </a:t>
                </a:r>
                <a14:m>
                  <m:oMath xmlns:m="http://schemas.openxmlformats.org/officeDocument/2006/math">
                    <m:sSub>
                      <m:sSubPr>
                        <m:ctrlPr>
                          <a:rPr lang="en-US" sz="1200" i="1"/>
                        </m:ctrlPr>
                      </m:sSubPr>
                      <m:e>
                        <m:r>
                          <a:rPr lang="en-US" sz="1200" i="1"/>
                          <m:t>𝑤</m:t>
                        </m:r>
                      </m:e>
                      <m:sub>
                        <m:r>
                          <a:rPr lang="en-US" sz="1200" i="1"/>
                          <m:t>1</m:t>
                        </m:r>
                      </m:sub>
                    </m:sSub>
                  </m:oMath>
                </a14:m>
                <a:r>
                  <a:rPr lang="en-US" sz="1200" dirty="0">
                    <a:cs typeface="Times New Roman" panose="02020603050405020304" pitchFamily="18" charset="0"/>
                  </a:rPr>
                  <a:t> represents the weights between the input and the hidden units. Since we have four hidden units and three inputs, we will have a </a:t>
                </a:r>
                <a14:m>
                  <m:oMath xmlns:m="http://schemas.openxmlformats.org/officeDocument/2006/math">
                    <m:r>
                      <a:rPr lang="en-US" sz="1200" b="0" i="1" smtClean="0"/>
                      <m:t>3 </m:t>
                    </m:r>
                    <m:r>
                      <a:rPr lang="en-US" sz="1200" b="0" i="1" smtClean="0">
                        <a:ea typeface="Cambria Math" panose="02040503050406030204" pitchFamily="18" charset="0"/>
                      </a:rPr>
                      <m:t>× 4</m:t>
                    </m:r>
                  </m:oMath>
                </a14:m>
                <a:r>
                  <a:rPr lang="en-US" sz="1200" dirty="0">
                    <a:cs typeface="Times New Roman" panose="02020603050405020304" pitchFamily="18" charset="0"/>
                  </a:rPr>
                  <a:t> matrix because each input must connect to each unit. </a:t>
                </a:r>
                <a14:m>
                  <m:oMath xmlns:m="http://schemas.openxmlformats.org/officeDocument/2006/math">
                    <m:sSub>
                      <m:sSubPr>
                        <m:ctrlPr>
                          <a:rPr lang="en-US" sz="1200" i="1"/>
                        </m:ctrlPr>
                      </m:sSubPr>
                      <m:e>
                        <m:r>
                          <a:rPr lang="en-US" sz="1200" i="1"/>
                          <m:t>𝑤</m:t>
                        </m:r>
                      </m:e>
                      <m:sub>
                        <m:r>
                          <a:rPr lang="en-US" sz="1200" i="1"/>
                          <m:t>2</m:t>
                        </m:r>
                      </m:sub>
                    </m:sSub>
                  </m:oMath>
                </a14:m>
                <a:r>
                  <a:rPr lang="en-US" sz="1200" dirty="0">
                    <a:cs typeface="Times New Roman" panose="02020603050405020304" pitchFamily="18" charset="0"/>
                  </a:rPr>
                  <a:t> represents the weight vector connecting from the hidden units to the output. We have four hidden units and one output meaning the vector will be </a:t>
                </a:r>
                <a14:m>
                  <m:oMath xmlns:m="http://schemas.openxmlformats.org/officeDocument/2006/math">
                    <m:r>
                      <a:rPr lang="en-US" sz="1200" b="0" i="1" smtClean="0"/>
                      <m:t>4 </m:t>
                    </m:r>
                    <m:r>
                      <a:rPr lang="en-US" sz="1200" b="0" i="1" smtClean="0">
                        <a:ea typeface="Cambria Math" panose="02040503050406030204" pitchFamily="18" charset="0"/>
                      </a:rPr>
                      <m:t>× 1</m:t>
                    </m:r>
                  </m:oMath>
                </a14:m>
                <a:r>
                  <a:rPr lang="en-US" sz="1200" dirty="0">
                    <a:cs typeface="Times New Roman" panose="02020603050405020304" pitchFamily="18" charset="0"/>
                  </a:rPr>
                  <a:t>. </a:t>
                </a:r>
              </a:p>
              <a:p>
                <a:pPr marL="0" indent="0">
                  <a:buNone/>
                </a:pPr>
                <a:r>
                  <a:rPr lang="en-US" sz="1200" dirty="0">
                    <a:cs typeface="Times New Roman" panose="02020603050405020304" pitchFamily="18" charset="0"/>
                  </a:rPr>
                  <a:t>Two bias parameters are present. </a:t>
                </a:r>
                <a14:m>
                  <m:oMath xmlns:m="http://schemas.openxmlformats.org/officeDocument/2006/math">
                    <m:r>
                      <a:rPr lang="en-US" sz="1200" b="0" i="1" smtClean="0"/>
                      <m:t>𝑏</m:t>
                    </m:r>
                  </m:oMath>
                </a14:m>
                <a:r>
                  <a:rPr lang="en-US" sz="1200" dirty="0">
                    <a:cs typeface="Times New Roman" panose="02020603050405020304" pitchFamily="18" charset="0"/>
                  </a:rPr>
                  <a:t> is the bias value for the first layer and </a:t>
                </a:r>
                <a14:m>
                  <m:oMath xmlns:m="http://schemas.openxmlformats.org/officeDocument/2006/math">
                    <m:r>
                      <a:rPr lang="en-US" sz="1200" b="0" i="1" smtClean="0"/>
                      <m:t>𝑐</m:t>
                    </m:r>
                  </m:oMath>
                </a14:m>
                <a:r>
                  <a:rPr lang="en-US" sz="1200" dirty="0">
                    <a:cs typeface="Times New Roman" panose="02020603050405020304" pitchFamily="18" charset="0"/>
                  </a:rPr>
                  <a:t> is the bias value for the last layer. </a:t>
                </a:r>
              </a:p>
              <a:p>
                <a:pPr marL="0" indent="0">
                  <a:buNone/>
                </a:pPr>
                <a:r>
                  <a:rPr lang="en-US" sz="1200" dirty="0">
                    <a:cs typeface="Times New Roman" panose="02020603050405020304" pitchFamily="18" charset="0"/>
                  </a:rPr>
                  <a:t>The weight and bias values can be random values since the first step is just initializing the process. As a result, the command np.random.random will generate random values for the weight and biases. It is important to notice that the first bias </a:t>
                </a:r>
                <a14:m>
                  <m:oMath xmlns:m="http://schemas.openxmlformats.org/officeDocument/2006/math">
                    <m:r>
                      <a:rPr lang="en-US" sz="1200" b="0" i="1" smtClean="0"/>
                      <m:t>𝑏</m:t>
                    </m:r>
                  </m:oMath>
                </a14:m>
                <a:r>
                  <a:rPr lang="en-US" sz="1200" dirty="0">
                    <a:cs typeface="Times New Roman" panose="02020603050405020304" pitchFamily="18" charset="0"/>
                  </a:rPr>
                  <a:t> will be a </a:t>
                </a:r>
                <a14:m>
                  <m:oMath xmlns:m="http://schemas.openxmlformats.org/officeDocument/2006/math">
                    <m:r>
                      <a:rPr lang="en-US" sz="1200" b="0" i="1" smtClean="0"/>
                      <m:t>1 </m:t>
                    </m:r>
                    <m:r>
                      <a:rPr lang="en-US" sz="1200" b="0" i="1" smtClean="0">
                        <a:ea typeface="Cambria Math" panose="02040503050406030204" pitchFamily="18" charset="0"/>
                      </a:rPr>
                      <m:t>× 4</m:t>
                    </m:r>
                  </m:oMath>
                </a14:m>
                <a:r>
                  <a:rPr lang="en-US" sz="1200" dirty="0">
                    <a:cs typeface="Times New Roman" panose="02020603050405020304" pitchFamily="18" charset="0"/>
                  </a:rPr>
                  <a:t> matrix since we have four hidden units. The last bias will be a single element. </a:t>
                </a:r>
              </a:p>
            </p:txBody>
          </p:sp>
        </mc:Choice>
        <mc:Fallback>
          <p:sp>
            <p:nvSpPr>
              <p:cNvPr id="3" name="Content Placeholder 2">
                <a:extLst>
                  <a:ext uri="{FF2B5EF4-FFF2-40B4-BE49-F238E27FC236}">
                    <a16:creationId xmlns:a16="http://schemas.microsoft.com/office/drawing/2014/main" id="{8850834B-D2EA-7AF9-DF66-8824930FDAEA}"/>
                  </a:ext>
                </a:extLst>
              </p:cNvPr>
              <p:cNvSpPr>
                <a:spLocks noGrp="1" noRot="1" noChangeAspect="1" noMove="1" noResize="1" noEditPoints="1" noAdjustHandles="1" noChangeArrowheads="1" noChangeShapeType="1" noTextEdit="1"/>
              </p:cNvSpPr>
              <p:nvPr>
                <p:ph idx="1"/>
              </p:nvPr>
            </p:nvSpPr>
            <p:spPr>
              <a:xfrm>
                <a:off x="2231136" y="4076700"/>
                <a:ext cx="7729728" cy="1663327"/>
              </a:xfrm>
              <a:blipFill>
                <a:blip r:embed="rId2"/>
                <a:stretch>
                  <a:fillRect t="-758" r="-492" b="-1136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96BE83B-8C53-E733-8D59-EDCD80AA4051}"/>
              </a:ext>
            </a:extLst>
          </p:cNvPr>
          <p:cNvPicPr>
            <a:picLocks noChangeAspect="1"/>
          </p:cNvPicPr>
          <p:nvPr/>
        </p:nvPicPr>
        <p:blipFill>
          <a:blip r:embed="rId3"/>
          <a:stretch>
            <a:fillRect/>
          </a:stretch>
        </p:blipFill>
        <p:spPr>
          <a:xfrm>
            <a:off x="2231136" y="2230879"/>
            <a:ext cx="4320619" cy="1768354"/>
          </a:xfrm>
          <a:prstGeom prst="rect">
            <a:avLst/>
          </a:prstGeom>
        </p:spPr>
      </p:pic>
      <p:pic>
        <p:nvPicPr>
          <p:cNvPr id="5" name="Picture 4">
            <a:extLst>
              <a:ext uri="{FF2B5EF4-FFF2-40B4-BE49-F238E27FC236}">
                <a16:creationId xmlns:a16="http://schemas.microsoft.com/office/drawing/2014/main" id="{99781EEE-E34B-8415-0C66-DB448F6076F5}"/>
              </a:ext>
            </a:extLst>
          </p:cNvPr>
          <p:cNvPicPr>
            <a:picLocks noChangeAspect="1"/>
          </p:cNvPicPr>
          <p:nvPr/>
        </p:nvPicPr>
        <p:blipFill>
          <a:blip r:embed="rId4"/>
          <a:stretch>
            <a:fillRect/>
          </a:stretch>
        </p:blipFill>
        <p:spPr>
          <a:xfrm>
            <a:off x="6881955" y="2230879"/>
            <a:ext cx="3764629" cy="1768354"/>
          </a:xfrm>
          <a:prstGeom prst="rect">
            <a:avLst/>
          </a:prstGeom>
        </p:spPr>
      </p:pic>
    </p:spTree>
    <p:extLst>
      <p:ext uri="{BB962C8B-B14F-4D97-AF65-F5344CB8AC3E}">
        <p14:creationId xmlns:p14="http://schemas.microsoft.com/office/powerpoint/2010/main" val="318244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101-A72D-C911-1E0B-4FE3A2454EEA}"/>
              </a:ext>
            </a:extLst>
          </p:cNvPr>
          <p:cNvSpPr>
            <a:spLocks noGrp="1"/>
          </p:cNvSpPr>
          <p:nvPr>
            <p:ph type="title"/>
          </p:nvPr>
        </p:nvSpPr>
        <p:spPr/>
        <p:txBody>
          <a:bodyPr/>
          <a:lstStyle/>
          <a:p>
            <a:r>
              <a:rPr lang="en-US" dirty="0"/>
              <a:t>Activation Function </a:t>
            </a:r>
          </a:p>
        </p:txBody>
      </p:sp>
      <p:sp>
        <p:nvSpPr>
          <p:cNvPr id="3" name="Content Placeholder 2">
            <a:extLst>
              <a:ext uri="{FF2B5EF4-FFF2-40B4-BE49-F238E27FC236}">
                <a16:creationId xmlns:a16="http://schemas.microsoft.com/office/drawing/2014/main" id="{B10A75DB-43F3-AF18-01E9-D991A8DC6D1A}"/>
              </a:ext>
            </a:extLst>
          </p:cNvPr>
          <p:cNvSpPr>
            <a:spLocks noGrp="1"/>
          </p:cNvSpPr>
          <p:nvPr>
            <p:ph idx="1"/>
          </p:nvPr>
        </p:nvSpPr>
        <p:spPr>
          <a:xfrm>
            <a:off x="2231136" y="4038600"/>
            <a:ext cx="7729728" cy="1701427"/>
          </a:xfrm>
        </p:spPr>
        <p:txBody>
          <a:bodyPr>
            <a:normAutofit/>
          </a:bodyPr>
          <a:lstStyle/>
          <a:p>
            <a:pPr marL="0" indent="0">
              <a:buNone/>
            </a:pPr>
            <a:r>
              <a:rPr lang="en-US" sz="1200" dirty="0"/>
              <a:t>A sigmoidal activation will be applied to the values produced during Feed Forward and Backpropagation.  The sigmoidal activation function is declared as a function where it takes in elements from self, s, and a condition if the derivative is true. In the case where the derivate is true, the function will return the evaluated value using the derivative of the sigmoidal function. Otherwise, it will return the value using the regular sigmoidal function. </a:t>
            </a:r>
          </a:p>
        </p:txBody>
      </p:sp>
      <p:pic>
        <p:nvPicPr>
          <p:cNvPr id="5" name="Picture 4">
            <a:extLst>
              <a:ext uri="{FF2B5EF4-FFF2-40B4-BE49-F238E27FC236}">
                <a16:creationId xmlns:a16="http://schemas.microsoft.com/office/drawing/2014/main" id="{85814D09-2C75-FEB1-D4C9-C06C3D1BAAE3}"/>
              </a:ext>
            </a:extLst>
          </p:cNvPr>
          <p:cNvPicPr>
            <a:picLocks noChangeAspect="1"/>
          </p:cNvPicPr>
          <p:nvPr/>
        </p:nvPicPr>
        <p:blipFill>
          <a:blip r:embed="rId2"/>
          <a:stretch>
            <a:fillRect/>
          </a:stretch>
        </p:blipFill>
        <p:spPr>
          <a:xfrm>
            <a:off x="2231136" y="2451466"/>
            <a:ext cx="5893959" cy="977534"/>
          </a:xfrm>
          <a:prstGeom prst="rect">
            <a:avLst/>
          </a:prstGeom>
        </p:spPr>
      </p:pic>
    </p:spTree>
    <p:extLst>
      <p:ext uri="{BB962C8B-B14F-4D97-AF65-F5344CB8AC3E}">
        <p14:creationId xmlns:p14="http://schemas.microsoft.com/office/powerpoint/2010/main" val="333233292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{E235CA22-551F-FE4C-9931-B1A0FD09E015}tf10001120</Template>
  <TotalTime>2304</TotalTime>
  <Words>2280</Words>
  <Application>Microsoft Macintosh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Times New Roman</vt:lpstr>
      <vt:lpstr>Parcel</vt:lpstr>
      <vt:lpstr>Module 4 Part 1: Feed Forward and Backpropagation Neural Networks</vt:lpstr>
      <vt:lpstr>Initial Data Exploration </vt:lpstr>
      <vt:lpstr>Data manipulation and Normalization </vt:lpstr>
      <vt:lpstr>Neural Network Structure</vt:lpstr>
      <vt:lpstr>Neural Network Specifications </vt:lpstr>
      <vt:lpstr>Neural Network Object and Initialization </vt:lpstr>
      <vt:lpstr>Weight matrix and Bias </vt:lpstr>
      <vt:lpstr>Weight Matrix and Bias </vt:lpstr>
      <vt:lpstr>Activation Function </vt:lpstr>
      <vt:lpstr>Feed Forward</vt:lpstr>
      <vt:lpstr>Feed Forward</vt:lpstr>
      <vt:lpstr>Backpropagation</vt:lpstr>
      <vt:lpstr>Backpropagation</vt:lpstr>
      <vt:lpstr>Backpropagation</vt:lpstr>
      <vt:lpstr>Backpropagation</vt:lpstr>
      <vt:lpstr>Backpropagation</vt:lpstr>
      <vt:lpstr>Train Neural Network</vt:lpstr>
      <vt:lpstr>Evaluation through Epochs </vt:lpstr>
      <vt:lpstr>Iteration through Epochs</vt:lpstr>
      <vt:lpstr>Neural Network results</vt:lpstr>
      <vt:lpstr>Total Loss and Epochs</vt:lpstr>
      <vt:lpstr>Confusion matrix and accuracy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Part 1: Feed Forward and Backpropagation Neural Networks</dc:title>
  <dc:creator>Samuel Y Kwon</dc:creator>
  <cp:lastModifiedBy>Samuel Y Kwon</cp:lastModifiedBy>
  <cp:revision>3</cp:revision>
  <dcterms:created xsi:type="dcterms:W3CDTF">2022-11-14T04:42:04Z</dcterms:created>
  <dcterms:modified xsi:type="dcterms:W3CDTF">2022-11-15T19:06:09Z</dcterms:modified>
</cp:coreProperties>
</file>