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70" r:id="rId10"/>
    <p:sldId id="271" r:id="rId11"/>
    <p:sldId id="272" r:id="rId12"/>
    <p:sldId id="273" r:id="rId13"/>
    <p:sldId id="264" r:id="rId14"/>
    <p:sldId id="274" r:id="rId15"/>
    <p:sldId id="265" r:id="rId16"/>
    <p:sldId id="266" r:id="rId17"/>
    <p:sldId id="268" r:id="rId18"/>
    <p:sldId id="275" r:id="rId19"/>
    <p:sldId id="269"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35"/>
    <p:restoredTop sz="74299"/>
  </p:normalViewPr>
  <p:slideViewPr>
    <p:cSldViewPr snapToGrid="0">
      <p:cViewPr varScale="1">
        <p:scale>
          <a:sx n="95" d="100"/>
          <a:sy n="95" d="100"/>
        </p:scale>
        <p:origin x="1256" y="184"/>
      </p:cViewPr>
      <p:guideLst/>
    </p:cSldViewPr>
  </p:slideViewPr>
  <p:notesTextViewPr>
    <p:cViewPr>
      <p:scale>
        <a:sx n="1" d="1"/>
        <a:sy n="1" d="1"/>
      </p:scale>
      <p:origin x="0" y="0"/>
    </p:cViewPr>
  </p:notesTextViewPr>
  <p:notesViewPr>
    <p:cSldViewPr snapToGrid="0">
      <p:cViewPr varScale="1">
        <p:scale>
          <a:sx n="90" d="100"/>
          <a:sy n="90" d="100"/>
        </p:scale>
        <p:origin x="396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7713A-301A-FC4D-A53E-2A69F0280A14}" type="datetimeFigureOut">
              <a:rPr lang="en-US" smtClean="0"/>
              <a:t>12/2/22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F06BB-7A94-C344-8662-A4816110ED6F}" type="slidenum">
              <a:rPr lang="en-US" smtClean="0"/>
              <a:t>‹#›</a:t>
            </a:fld>
            <a:endParaRPr lang="en-US"/>
          </a:p>
        </p:txBody>
      </p:sp>
    </p:spTree>
    <p:extLst>
      <p:ext uri="{BB962C8B-B14F-4D97-AF65-F5344CB8AC3E}">
        <p14:creationId xmlns:p14="http://schemas.microsoft.com/office/powerpoint/2010/main" val="69862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wine brands are being produced every year, but how do we know the difference between good and bad wine? Sometimes consumers have a hard time choosing the right wine and the topic of wine might be hard for some people to approach. Besides the consumer standpoint, is there a way we can optimize the process of producing wine and chemical </a:t>
            </a:r>
            <a:r>
              <a:rPr lang="en-US" dirty="0" err="1"/>
              <a:t>parmeters</a:t>
            </a:r>
            <a:r>
              <a:rPr lang="en-US" dirty="0"/>
              <a:t> so we produce good wine every batch? In this presentation, I will introduce the applications of machine learning on wine datasets. A variety of unsupervised and supervised methods and neural networks will be utilized.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we dive deep into the discoveries, let review some background information regarding the wine production process and basics of wine. The first step in the wine production process is choosing a grape type. Examples of grape varietals include </a:t>
            </a:r>
            <a:r>
              <a:rPr lang="en-US" dirty="0">
                <a:sym typeface="Wingdings" pitchFamily="2" charset="2"/>
              </a:rPr>
              <a:t>Cabernet Sauvignon, Shiraz, Pinot Noir, Sauvignon Blanc, Merlot. According to a survey, the  two most popular grape varietal is merlot and pinot noir. The next step is preparing the grape and the process methods. During the production process, some producers might decide to add in an additional clarification process. Choosing to keep the skin of the grape on or removing it during the production process also plays a key role in the texture of the final product. Next is pressing and fermentation. Fermentation can be divided into yeast fermentation and malic acid fermentation. Without going into detail, fermentation is the process of breaking down sugars to produce alcohol. The last step if aging. Just like how we age whiskey and </a:t>
            </a:r>
            <a:r>
              <a:rPr lang="en-US" dirty="0" err="1">
                <a:sym typeface="Wingdings" pitchFamily="2" charset="2"/>
              </a:rPr>
              <a:t>tequilla</a:t>
            </a:r>
            <a:r>
              <a:rPr lang="en-US" dirty="0">
                <a:sym typeface="Wingdings" pitchFamily="2" charset="2"/>
              </a:rPr>
              <a:t>, wine is also aged in barrels. Some producers might even manipulate the </a:t>
            </a:r>
            <a:r>
              <a:rPr lang="en-US" dirty="0" err="1">
                <a:sym typeface="Wingdings" pitchFamily="2" charset="2"/>
              </a:rPr>
              <a:t>materal</a:t>
            </a:r>
            <a:r>
              <a:rPr lang="en-US" dirty="0">
                <a:sym typeface="Wingdings" pitchFamily="2" charset="2"/>
              </a:rPr>
              <a:t> of the barrel which can impact the final product quality. </a:t>
            </a:r>
            <a:endParaRPr lang="en-US" dirty="0"/>
          </a:p>
        </p:txBody>
      </p:sp>
      <p:sp>
        <p:nvSpPr>
          <p:cNvPr id="4" name="Slide Number Placeholder 3"/>
          <p:cNvSpPr>
            <a:spLocks noGrp="1"/>
          </p:cNvSpPr>
          <p:nvPr>
            <p:ph type="sldNum" sz="quarter" idx="5"/>
          </p:nvPr>
        </p:nvSpPr>
        <p:spPr/>
        <p:txBody>
          <a:bodyPr/>
          <a:lstStyle/>
          <a:p>
            <a:fld id="{0E6F06BB-7A94-C344-8662-A4816110ED6F}" type="slidenum">
              <a:rPr lang="en-US" smtClean="0"/>
              <a:t>2</a:t>
            </a:fld>
            <a:endParaRPr lang="en-US"/>
          </a:p>
        </p:txBody>
      </p:sp>
    </p:spTree>
    <p:extLst>
      <p:ext uri="{BB962C8B-B14F-4D97-AF65-F5344CB8AC3E}">
        <p14:creationId xmlns:p14="http://schemas.microsoft.com/office/powerpoint/2010/main" val="2265532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Portugal wine dataset, the chemical analysis dataset was compressed using principle component analysis. The plot to the left represent the pairs plot of the original dataset which was transformed into the left plot. The dataset scattering represents some type of concave pattern. K means and hierarchical clustering were performed under the same conditions as  the </a:t>
            </a:r>
            <a:r>
              <a:rPr lang="en-US" dirty="0" err="1"/>
              <a:t>portual</a:t>
            </a:r>
            <a:r>
              <a:rPr lang="en-US" dirty="0"/>
              <a:t> wine dataset. K means was explored with k ranges from 2-5. </a:t>
            </a:r>
            <a:r>
              <a:rPr lang="en-US" dirty="0" err="1"/>
              <a:t>Hiearchical</a:t>
            </a:r>
            <a:r>
              <a:rPr lang="en-US" dirty="0"/>
              <a:t> clustering was explored with Manhattan, Euclidean, and cosine distances. The clustering plot to the left represents the k means </a:t>
            </a:r>
            <a:r>
              <a:rPr lang="en-US" dirty="0" err="1"/>
              <a:t>cluister</a:t>
            </a:r>
            <a:r>
              <a:rPr lang="en-US" dirty="0"/>
              <a:t> plot. Based on the </a:t>
            </a:r>
            <a:r>
              <a:rPr lang="en-US" dirty="0" err="1"/>
              <a:t>elboe</a:t>
            </a:r>
            <a:r>
              <a:rPr lang="en-US" dirty="0"/>
              <a:t> method, the ideal number of clusters is three. In addition, the silhouette score also indicates that k=3 is the best number of clusters. </a:t>
            </a:r>
          </a:p>
        </p:txBody>
      </p:sp>
      <p:sp>
        <p:nvSpPr>
          <p:cNvPr id="4" name="Slide Number Placeholder 3"/>
          <p:cNvSpPr>
            <a:spLocks noGrp="1"/>
          </p:cNvSpPr>
          <p:nvPr>
            <p:ph type="sldNum" sz="quarter" idx="5"/>
          </p:nvPr>
        </p:nvSpPr>
        <p:spPr/>
        <p:txBody>
          <a:bodyPr/>
          <a:lstStyle/>
          <a:p>
            <a:fld id="{0E6F06BB-7A94-C344-8662-A4816110ED6F}" type="slidenum">
              <a:rPr lang="en-US" smtClean="0"/>
              <a:t>11</a:t>
            </a:fld>
            <a:endParaRPr lang="en-US"/>
          </a:p>
        </p:txBody>
      </p:sp>
    </p:spTree>
    <p:extLst>
      <p:ext uri="{BB962C8B-B14F-4D97-AF65-F5344CB8AC3E}">
        <p14:creationId xmlns:p14="http://schemas.microsoft.com/office/powerpoint/2010/main" val="231085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density clustering, the eps and </a:t>
            </a:r>
            <a:r>
              <a:rPr lang="en-US" dirty="0" err="1"/>
              <a:t>minpts</a:t>
            </a:r>
            <a:r>
              <a:rPr lang="en-US" dirty="0"/>
              <a:t> plot indicates that eps of 0.6 provides the best density plot. The density plot has three clusters, but the purple cluster is scattered. For hierarchical clustering, k=3 provides the best result. The dendrogram of the Manhattan method is slightly skewed to the left. The Euclidean and cosine distance seems to provide consistent results. In both the Portugal wine and chemical analysis datasets, the </a:t>
            </a:r>
            <a:r>
              <a:rPr lang="en-US" dirty="0" err="1"/>
              <a:t>manhattan</a:t>
            </a:r>
            <a:r>
              <a:rPr lang="en-US" dirty="0"/>
              <a:t> distance metric performs similarly. However, the Euclidean and cosine distance provide consistent results in both simulations. The results gained from the Portugal wine and chemical analysis datasets reveal that there could be an optimum chemical concentration combinations that produces ”good” wine. Furthermore, it </a:t>
            </a:r>
            <a:r>
              <a:rPr lang="en-US" dirty="0" err="1"/>
              <a:t>highlgits</a:t>
            </a:r>
            <a:r>
              <a:rPr lang="en-US" dirty="0"/>
              <a:t> the fact that wine quality depends on chemical combinations and concentrations. </a:t>
            </a:r>
          </a:p>
        </p:txBody>
      </p:sp>
      <p:sp>
        <p:nvSpPr>
          <p:cNvPr id="4" name="Slide Number Placeholder 3"/>
          <p:cNvSpPr>
            <a:spLocks noGrp="1"/>
          </p:cNvSpPr>
          <p:nvPr>
            <p:ph type="sldNum" sz="quarter" idx="5"/>
          </p:nvPr>
        </p:nvSpPr>
        <p:spPr/>
        <p:txBody>
          <a:bodyPr/>
          <a:lstStyle/>
          <a:p>
            <a:fld id="{0E6F06BB-7A94-C344-8662-A4816110ED6F}" type="slidenum">
              <a:rPr lang="en-US" smtClean="0"/>
              <a:t>12</a:t>
            </a:fld>
            <a:endParaRPr lang="en-US"/>
          </a:p>
        </p:txBody>
      </p:sp>
    </p:spTree>
    <p:extLst>
      <p:ext uri="{BB962C8B-B14F-4D97-AF65-F5344CB8AC3E}">
        <p14:creationId xmlns:p14="http://schemas.microsoft.com/office/powerpoint/2010/main" val="2125156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6F06BB-7A94-C344-8662-A4816110ED6F}" type="slidenum">
              <a:rPr lang="en-US" smtClean="0"/>
              <a:t>13</a:t>
            </a:fld>
            <a:endParaRPr lang="en-US"/>
          </a:p>
        </p:txBody>
      </p:sp>
    </p:spTree>
    <p:extLst>
      <p:ext uri="{BB962C8B-B14F-4D97-AF65-F5344CB8AC3E}">
        <p14:creationId xmlns:p14="http://schemas.microsoft.com/office/powerpoint/2010/main" val="651144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effectLst/>
                <a:latin typeface="Arial" panose="020B0604020202020204" pitchFamily="34" charset="0"/>
              </a:rPr>
              <a:t>Based on this support result, it would be safe to assume that New York was highly associated with wines from August through September. When exploring the confidence list, the greatest confidence is new with </a:t>
            </a:r>
            <a:r>
              <a:rPr lang="en-US" dirty="0" err="1">
                <a:effectLst/>
                <a:latin typeface="Arial" panose="020B0604020202020204" pitchFamily="34" charset="0"/>
              </a:rPr>
              <a:t>york</a:t>
            </a:r>
            <a:r>
              <a:rPr lang="en-US" dirty="0">
                <a:effectLst/>
                <a:latin typeface="Arial" panose="020B0604020202020204" pitchFamily="34" charset="0"/>
              </a:rPr>
              <a:t> and varietal with wines. Like the support list, New York is also high on the confidence list. The second highest association is varietals and wine. This is also expected since wine types can be divided into different varietals. The News API data gained from August through September show high associations between wine and travel, food, New York, cookbook, tasting, white wine, and red wine.</a:t>
            </a:r>
            <a:endParaRPr lang="en-US" dirty="0"/>
          </a:p>
        </p:txBody>
      </p:sp>
      <p:sp>
        <p:nvSpPr>
          <p:cNvPr id="4" name="Slide Number Placeholder 3"/>
          <p:cNvSpPr>
            <a:spLocks noGrp="1"/>
          </p:cNvSpPr>
          <p:nvPr>
            <p:ph type="sldNum" sz="quarter" idx="5"/>
          </p:nvPr>
        </p:nvSpPr>
        <p:spPr/>
        <p:txBody>
          <a:bodyPr/>
          <a:lstStyle/>
          <a:p>
            <a:fld id="{0E6F06BB-7A94-C344-8662-A4816110ED6F}" type="slidenum">
              <a:rPr lang="en-US" smtClean="0"/>
              <a:t>14</a:t>
            </a:fld>
            <a:endParaRPr lang="en-US"/>
          </a:p>
        </p:txBody>
      </p:sp>
    </p:spTree>
    <p:extLst>
      <p:ext uri="{BB962C8B-B14F-4D97-AF65-F5344CB8AC3E}">
        <p14:creationId xmlns:p14="http://schemas.microsoft.com/office/powerpoint/2010/main" val="2731241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decision tree of the Portugal wine dataset was generated. The quality label was discretized into good, average, and bad. In pruning the tree, the CP parameter, GINI, and Entropy was utilized; however, the GINI pruning method produced the highest accuracy. A GINI pruned tree with dept being 3 produced an accuracy of 73.2%. The tree mainly utilizes alcohol, sulphates, chlorides, and density to classify the quality label. </a:t>
            </a:r>
          </a:p>
        </p:txBody>
      </p:sp>
      <p:sp>
        <p:nvSpPr>
          <p:cNvPr id="4" name="Slide Number Placeholder 3"/>
          <p:cNvSpPr>
            <a:spLocks noGrp="1"/>
          </p:cNvSpPr>
          <p:nvPr>
            <p:ph type="sldNum" sz="quarter" idx="5"/>
          </p:nvPr>
        </p:nvSpPr>
        <p:spPr/>
        <p:txBody>
          <a:bodyPr/>
          <a:lstStyle/>
          <a:p>
            <a:fld id="{0E6F06BB-7A94-C344-8662-A4816110ED6F}" type="slidenum">
              <a:rPr lang="en-US" smtClean="0"/>
              <a:t>15</a:t>
            </a:fld>
            <a:endParaRPr lang="en-US"/>
          </a:p>
        </p:txBody>
      </p:sp>
    </p:spTree>
    <p:extLst>
      <p:ext uri="{BB962C8B-B14F-4D97-AF65-F5344CB8AC3E}">
        <p14:creationId xmlns:p14="http://schemas.microsoft.com/office/powerpoint/2010/main" val="2687276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Multinomial naïve bayes was performed on the wine enthusiast dataset with the description and points. The dataset was processed so that the </a:t>
            </a:r>
            <a:r>
              <a:rPr lang="en-US" dirty="0" err="1"/>
              <a:t>descritption</a:t>
            </a:r>
            <a:r>
              <a:rPr lang="en-US" dirty="0"/>
              <a:t> was tokenized and all stop words were removed. The accuracy of the Multinomial </a:t>
            </a:r>
            <a:r>
              <a:rPr lang="en-US" dirty="0" err="1"/>
              <a:t>Niave</a:t>
            </a:r>
            <a:r>
              <a:rPr lang="en-US" dirty="0"/>
              <a:t> Bayes is 43.77% which is super low and indicates that it is a poor model for </a:t>
            </a:r>
            <a:r>
              <a:rPr lang="en-US" dirty="0" err="1"/>
              <a:t>furutre</a:t>
            </a:r>
            <a:r>
              <a:rPr lang="en-US" dirty="0"/>
              <a:t> classification. </a:t>
            </a:r>
            <a:r>
              <a:rPr lang="en-US" dirty="0" err="1"/>
              <a:t>Ths</a:t>
            </a:r>
            <a:r>
              <a:rPr lang="en-US" dirty="0"/>
              <a:t> result highlights the fact that taste is biased. Description of taste is very biased and changes depending on the point. Therefore, it is hard to find a good relationship between description and points. </a:t>
            </a:r>
          </a:p>
        </p:txBody>
      </p:sp>
      <p:sp>
        <p:nvSpPr>
          <p:cNvPr id="4" name="Slide Number Placeholder 3"/>
          <p:cNvSpPr>
            <a:spLocks noGrp="1"/>
          </p:cNvSpPr>
          <p:nvPr>
            <p:ph type="sldNum" sz="quarter" idx="5"/>
          </p:nvPr>
        </p:nvSpPr>
        <p:spPr/>
        <p:txBody>
          <a:bodyPr/>
          <a:lstStyle/>
          <a:p>
            <a:fld id="{0E6F06BB-7A94-C344-8662-A4816110ED6F}" type="slidenum">
              <a:rPr lang="en-US" smtClean="0"/>
              <a:t>16</a:t>
            </a:fld>
            <a:endParaRPr lang="en-US"/>
          </a:p>
        </p:txBody>
      </p:sp>
    </p:spTree>
    <p:extLst>
      <p:ext uri="{BB962C8B-B14F-4D97-AF65-F5344CB8AC3E}">
        <p14:creationId xmlns:p14="http://schemas.microsoft.com/office/powerpoint/2010/main" val="2431747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chemical analysis dataset was utilized for the ANN. The label is going to be alcohol. The alcohol label was converted to high and low alcohol instead of numeric percentages. A single layer with 7 units were utilized. Backpropagation was implemented to further train the model. </a:t>
            </a:r>
          </a:p>
        </p:txBody>
      </p:sp>
      <p:sp>
        <p:nvSpPr>
          <p:cNvPr id="4" name="Slide Number Placeholder 3"/>
          <p:cNvSpPr>
            <a:spLocks noGrp="1"/>
          </p:cNvSpPr>
          <p:nvPr>
            <p:ph type="sldNum" sz="quarter" idx="5"/>
          </p:nvPr>
        </p:nvSpPr>
        <p:spPr/>
        <p:txBody>
          <a:bodyPr/>
          <a:lstStyle/>
          <a:p>
            <a:fld id="{0E6F06BB-7A94-C344-8662-A4816110ED6F}" type="slidenum">
              <a:rPr lang="en-US" smtClean="0"/>
              <a:t>17</a:t>
            </a:fld>
            <a:endParaRPr lang="en-US"/>
          </a:p>
        </p:txBody>
      </p:sp>
    </p:spTree>
    <p:extLst>
      <p:ext uri="{BB962C8B-B14F-4D97-AF65-F5344CB8AC3E}">
        <p14:creationId xmlns:p14="http://schemas.microsoft.com/office/powerpoint/2010/main" val="1460282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neural network code was implemented with epochs of 36. The figures above represent the predicted and actual values of the last two iteration runs. When compared, the predicted and actual values are nearly the same. The accuracy of the neural network is 83.14 % which is relatively high. The neural network does a good job at classifying the alcohol given the chemical concentrations. This result indicates that there are certain combinations of chemical compounds that indicate higher alcohol concentrations. This is an expected observation. </a:t>
            </a:r>
          </a:p>
        </p:txBody>
      </p:sp>
      <p:sp>
        <p:nvSpPr>
          <p:cNvPr id="4" name="Slide Number Placeholder 3"/>
          <p:cNvSpPr>
            <a:spLocks noGrp="1"/>
          </p:cNvSpPr>
          <p:nvPr>
            <p:ph type="sldNum" sz="quarter" idx="5"/>
          </p:nvPr>
        </p:nvSpPr>
        <p:spPr/>
        <p:txBody>
          <a:bodyPr/>
          <a:lstStyle/>
          <a:p>
            <a:fld id="{0E6F06BB-7A94-C344-8662-A4816110ED6F}" type="slidenum">
              <a:rPr lang="en-US" smtClean="0"/>
              <a:t>18</a:t>
            </a:fld>
            <a:endParaRPr lang="en-US"/>
          </a:p>
        </p:txBody>
      </p:sp>
    </p:spTree>
    <p:extLst>
      <p:ext uri="{BB962C8B-B14F-4D97-AF65-F5344CB8AC3E}">
        <p14:creationId xmlns:p14="http://schemas.microsoft.com/office/powerpoint/2010/main" val="4214447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6F06BB-7A94-C344-8662-A4816110ED6F}" type="slidenum">
              <a:rPr lang="en-US" smtClean="0"/>
              <a:t>19</a:t>
            </a:fld>
            <a:endParaRPr lang="en-US"/>
          </a:p>
        </p:txBody>
      </p:sp>
    </p:spTree>
    <p:extLst>
      <p:ext uri="{BB962C8B-B14F-4D97-AF65-F5344CB8AC3E}">
        <p14:creationId xmlns:p14="http://schemas.microsoft.com/office/powerpoint/2010/main" val="410742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project is to explore the applications of unsupervised and supervised learning methods on wine related datasets. A simple neural network will also be applied to the dataset. Numerical, mixed, and text data will be the main components of these models. </a:t>
            </a:r>
          </a:p>
          <a:p>
            <a:endParaRPr lang="en-US" dirty="0"/>
          </a:p>
          <a:p>
            <a:r>
              <a:rPr lang="en-US" dirty="0"/>
              <a:t>When examining prior research done in this field, there are many papers applying supervised learning methods to wine datasets. Neural networks, support vector machines, gradient boosting, ridge regression are some examples of techniques already </a:t>
            </a:r>
            <a:r>
              <a:rPr lang="en-US" dirty="0" err="1"/>
              <a:t>utllized</a:t>
            </a:r>
            <a:r>
              <a:rPr lang="en-US" dirty="0"/>
              <a:t>. Through this project, a wide variety of techniques in unsupervised and supervise learning and neural networks will be utilized. The main objective of this project is to explore the properties and satisfaction associated with some red wines, the relationship between chemical composition and consumer satisfaction, and wine information presented in media. </a:t>
            </a:r>
          </a:p>
          <a:p>
            <a:endParaRPr lang="en-US" dirty="0"/>
          </a:p>
          <a:p>
            <a:r>
              <a:rPr lang="en-US" dirty="0"/>
              <a:t>We hope to provide interesting information for consumers and wine experts. </a:t>
            </a:r>
          </a:p>
        </p:txBody>
      </p:sp>
      <p:sp>
        <p:nvSpPr>
          <p:cNvPr id="4" name="Slide Number Placeholder 3"/>
          <p:cNvSpPr>
            <a:spLocks noGrp="1"/>
          </p:cNvSpPr>
          <p:nvPr>
            <p:ph type="sldNum" sz="quarter" idx="5"/>
          </p:nvPr>
        </p:nvSpPr>
        <p:spPr/>
        <p:txBody>
          <a:bodyPr/>
          <a:lstStyle/>
          <a:p>
            <a:fld id="{0E6F06BB-7A94-C344-8662-A4816110ED6F}" type="slidenum">
              <a:rPr lang="en-US" smtClean="0"/>
              <a:t>3</a:t>
            </a:fld>
            <a:endParaRPr lang="en-US"/>
          </a:p>
        </p:txBody>
      </p:sp>
    </p:spTree>
    <p:extLst>
      <p:ext uri="{BB962C8B-B14F-4D97-AF65-F5344CB8AC3E}">
        <p14:creationId xmlns:p14="http://schemas.microsoft.com/office/powerpoint/2010/main" val="2471474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dataset I am going to introduce is the Wine Enthusiast dataset. This dataset was gained from Kaggle. The user supplying the dataset utilized API to gather information provided by the website wine enthusiast. </a:t>
            </a:r>
          </a:p>
          <a:p>
            <a:r>
              <a:rPr lang="en-US" dirty="0"/>
              <a:t>The dataset is </a:t>
            </a:r>
            <a:r>
              <a:rPr lang="en-US" dirty="0" err="1"/>
              <a:t>realtively</a:t>
            </a:r>
            <a:r>
              <a:rPr lang="en-US" dirty="0"/>
              <a:t> large with 129971 rows. The data was cleaned by removing rows with incomplete data and outliers present in the numerical values were removed using the interquartile range method. </a:t>
            </a:r>
          </a:p>
          <a:p>
            <a:endParaRPr lang="en-US" dirty="0"/>
          </a:p>
          <a:p>
            <a:r>
              <a:rPr lang="en-US" dirty="0"/>
              <a:t>The top is a snip of the uncleaned set and the bottom picture is the cleaned dataset. </a:t>
            </a:r>
          </a:p>
        </p:txBody>
      </p:sp>
      <p:sp>
        <p:nvSpPr>
          <p:cNvPr id="4" name="Slide Number Placeholder 3"/>
          <p:cNvSpPr>
            <a:spLocks noGrp="1"/>
          </p:cNvSpPr>
          <p:nvPr>
            <p:ph type="sldNum" sz="quarter" idx="5"/>
          </p:nvPr>
        </p:nvSpPr>
        <p:spPr/>
        <p:txBody>
          <a:bodyPr/>
          <a:lstStyle/>
          <a:p>
            <a:fld id="{0E6F06BB-7A94-C344-8662-A4816110ED6F}" type="slidenum">
              <a:rPr lang="en-US" smtClean="0"/>
              <a:t>4</a:t>
            </a:fld>
            <a:endParaRPr lang="en-US"/>
          </a:p>
        </p:txBody>
      </p:sp>
    </p:spTree>
    <p:extLst>
      <p:ext uri="{BB962C8B-B14F-4D97-AF65-F5344CB8AC3E}">
        <p14:creationId xmlns:p14="http://schemas.microsoft.com/office/powerpoint/2010/main" val="3022664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dataset is called the Chemical Analysis dataset. This dataset is from the UCI Machine Learning Repository. The dataset is the result from a chemical analysis of wines grown in Italy. The dataset has 178 rows and no values were missing from the set. As a result, the only thing done to the dataset was to remove outliers using the interquartile range method. The image above is a histogram, bar, and QQ plot of the uncleaned Ash </a:t>
            </a:r>
            <a:r>
              <a:rPr lang="en-US" dirty="0" err="1"/>
              <a:t>Alcanity</a:t>
            </a:r>
            <a:r>
              <a:rPr lang="en-US" dirty="0"/>
              <a:t>. The image below is the cleaned version after the IQR method. </a:t>
            </a:r>
          </a:p>
        </p:txBody>
      </p:sp>
      <p:sp>
        <p:nvSpPr>
          <p:cNvPr id="4" name="Slide Number Placeholder 3"/>
          <p:cNvSpPr>
            <a:spLocks noGrp="1"/>
          </p:cNvSpPr>
          <p:nvPr>
            <p:ph type="sldNum" sz="quarter" idx="5"/>
          </p:nvPr>
        </p:nvSpPr>
        <p:spPr/>
        <p:txBody>
          <a:bodyPr/>
          <a:lstStyle/>
          <a:p>
            <a:fld id="{0E6F06BB-7A94-C344-8662-A4816110ED6F}" type="slidenum">
              <a:rPr lang="en-US" smtClean="0"/>
              <a:t>5</a:t>
            </a:fld>
            <a:endParaRPr lang="en-US"/>
          </a:p>
        </p:txBody>
      </p:sp>
    </p:spTree>
    <p:extLst>
      <p:ext uri="{BB962C8B-B14F-4D97-AF65-F5344CB8AC3E}">
        <p14:creationId xmlns:p14="http://schemas.microsoft.com/office/powerpoint/2010/main" val="650540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Portugal Wine dataset is from the UCI Machine Learning Repository. The dataset is related tor ed and white variants of the Portuguese Vinho Verde Wine. The dataset is relatively large with 1143 rows and it is only numerical. Data cleaning was performed by removing the free sulfur dioxide variable since total sulfur dioxide is present. Then outliers were removed using the same methods presented before. Since it is a large dataset, rows with incomplete data were removed leaving 804 rows of data. </a:t>
            </a:r>
          </a:p>
        </p:txBody>
      </p:sp>
      <p:sp>
        <p:nvSpPr>
          <p:cNvPr id="4" name="Slide Number Placeholder 3"/>
          <p:cNvSpPr>
            <a:spLocks noGrp="1"/>
          </p:cNvSpPr>
          <p:nvPr>
            <p:ph type="sldNum" sz="quarter" idx="5"/>
          </p:nvPr>
        </p:nvSpPr>
        <p:spPr/>
        <p:txBody>
          <a:bodyPr/>
          <a:lstStyle/>
          <a:p>
            <a:fld id="{0E6F06BB-7A94-C344-8662-A4816110ED6F}" type="slidenum">
              <a:rPr lang="en-US" smtClean="0"/>
              <a:t>6</a:t>
            </a:fld>
            <a:endParaRPr lang="en-US"/>
          </a:p>
        </p:txBody>
      </p:sp>
    </p:spTree>
    <p:extLst>
      <p:ext uri="{BB962C8B-B14F-4D97-AF65-F5344CB8AC3E}">
        <p14:creationId xmlns:p14="http://schemas.microsoft.com/office/powerpoint/2010/main" val="911608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data was gained from NEWS API. The dataset is just text data. Insignificant variables of the dataset were removed and only title and description was kept in the set. The dataset contains around 300 rows of data and the text data was processed by converting all text to lowercase. The image above represented the uncleaned data. The image below represents the cleaned data. </a:t>
            </a:r>
          </a:p>
        </p:txBody>
      </p:sp>
      <p:sp>
        <p:nvSpPr>
          <p:cNvPr id="4" name="Slide Number Placeholder 3"/>
          <p:cNvSpPr>
            <a:spLocks noGrp="1"/>
          </p:cNvSpPr>
          <p:nvPr>
            <p:ph type="sldNum" sz="quarter" idx="5"/>
          </p:nvPr>
        </p:nvSpPr>
        <p:spPr/>
        <p:txBody>
          <a:bodyPr/>
          <a:lstStyle/>
          <a:p>
            <a:fld id="{0E6F06BB-7A94-C344-8662-A4816110ED6F}" type="slidenum">
              <a:rPr lang="en-US" smtClean="0"/>
              <a:t>7</a:t>
            </a:fld>
            <a:endParaRPr lang="en-US"/>
          </a:p>
        </p:txBody>
      </p:sp>
    </p:spTree>
    <p:extLst>
      <p:ext uri="{BB962C8B-B14F-4D97-AF65-F5344CB8AC3E}">
        <p14:creationId xmlns:p14="http://schemas.microsoft.com/office/powerpoint/2010/main" val="2723343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Means, Density Based Clustering, and </a:t>
            </a:r>
            <a:r>
              <a:rPr lang="en-US" dirty="0" err="1"/>
              <a:t>Hiearchical</a:t>
            </a:r>
            <a:r>
              <a:rPr lang="en-US" dirty="0"/>
              <a:t> Clustering was performed on the Portugal wine and chemical analysis dataset. I will first review the results gained from the Portugal wine dataset. The Portugal wine dataset is a labeled dataset; however, the quality label was discretized into average, good, and bad labels and removed from the dataset totally.  The Portugal wine dataset is  a high dimensional dataset; therefore, principal component analysis with dimension as 2 was performed to compress the dataset. The scatterplot to the right represents a pairs plot which was then transformed into the graph into the left. Based on initial observation of the </a:t>
            </a:r>
            <a:r>
              <a:rPr lang="en-US" dirty="0" err="1"/>
              <a:t>comparessed</a:t>
            </a:r>
            <a:r>
              <a:rPr lang="en-US" dirty="0"/>
              <a:t> dataset. it seems like the data points are heavily clustered near the center of the graph. There is no unique pattern. </a:t>
            </a:r>
          </a:p>
        </p:txBody>
      </p:sp>
      <p:sp>
        <p:nvSpPr>
          <p:cNvPr id="4" name="Slide Number Placeholder 3"/>
          <p:cNvSpPr>
            <a:spLocks noGrp="1"/>
          </p:cNvSpPr>
          <p:nvPr>
            <p:ph type="sldNum" sz="quarter" idx="5"/>
          </p:nvPr>
        </p:nvSpPr>
        <p:spPr/>
        <p:txBody>
          <a:bodyPr/>
          <a:lstStyle/>
          <a:p>
            <a:fld id="{0E6F06BB-7A94-C344-8662-A4816110ED6F}" type="slidenum">
              <a:rPr lang="en-US" smtClean="0"/>
              <a:t>8</a:t>
            </a:fld>
            <a:endParaRPr lang="en-US"/>
          </a:p>
        </p:txBody>
      </p:sp>
    </p:spTree>
    <p:extLst>
      <p:ext uri="{BB962C8B-B14F-4D97-AF65-F5344CB8AC3E}">
        <p14:creationId xmlns:p14="http://schemas.microsoft.com/office/powerpoint/2010/main" val="1986245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clustering plot above is the result produced using K Means clustering with K values from 2-5. To find the optimized K value, the elbow plot was utilized which indicated that K=3 is the best value. In addition, the silhouette score for k values from 2-5 indicates that k=3 produces the best clusters. As we see in K means clustering, there are three distinct clusters. </a:t>
            </a:r>
          </a:p>
          <a:p>
            <a:endParaRPr lang="en-US" dirty="0"/>
          </a:p>
          <a:p>
            <a:r>
              <a:rPr lang="en-US" dirty="0"/>
              <a:t>The density based clustering result is present below. Density based clustering produced very different results compared to K means and hierarchical clustering. As we see in the plot, there is a strong </a:t>
            </a:r>
            <a:r>
              <a:rPr lang="en-US" dirty="0" err="1"/>
              <a:t>presenceof</a:t>
            </a:r>
            <a:r>
              <a:rPr lang="en-US" dirty="0"/>
              <a:t> purple clusters; however, there are sprinkles of other colors within the purple cluster. To find the optimized density cluster, the eps value was chosen based on the </a:t>
            </a:r>
            <a:r>
              <a:rPr lang="en-US" dirty="0" err="1"/>
              <a:t>minpts</a:t>
            </a:r>
            <a:r>
              <a:rPr lang="en-US" dirty="0"/>
              <a:t> and eps plot. An eps </a:t>
            </a:r>
            <a:r>
              <a:rPr lang="en-US" dirty="0" err="1"/>
              <a:t>vaue</a:t>
            </a:r>
            <a:r>
              <a:rPr lang="en-US" dirty="0"/>
              <a:t> of 0.3 was the best value for density clustering. </a:t>
            </a:r>
          </a:p>
        </p:txBody>
      </p:sp>
      <p:sp>
        <p:nvSpPr>
          <p:cNvPr id="4" name="Slide Number Placeholder 3"/>
          <p:cNvSpPr>
            <a:spLocks noGrp="1"/>
          </p:cNvSpPr>
          <p:nvPr>
            <p:ph type="sldNum" sz="quarter" idx="5"/>
          </p:nvPr>
        </p:nvSpPr>
        <p:spPr/>
        <p:txBody>
          <a:bodyPr/>
          <a:lstStyle/>
          <a:p>
            <a:fld id="{0E6F06BB-7A94-C344-8662-A4816110ED6F}" type="slidenum">
              <a:rPr lang="en-US" smtClean="0"/>
              <a:t>9</a:t>
            </a:fld>
            <a:endParaRPr lang="en-US"/>
          </a:p>
        </p:txBody>
      </p:sp>
    </p:spTree>
    <p:extLst>
      <p:ext uri="{BB962C8B-B14F-4D97-AF65-F5344CB8AC3E}">
        <p14:creationId xmlns:p14="http://schemas.microsoft.com/office/powerpoint/2010/main" val="192317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optimized number of clusters is three; therefore, we see three clusters in all three cluster plots. However, for the Manhattan distance cluster, the clusters are less evenly distributed. Euclidean </a:t>
            </a:r>
            <a:r>
              <a:rPr lang="en-US" dirty="0" err="1"/>
              <a:t>disatance</a:t>
            </a:r>
            <a:r>
              <a:rPr lang="en-US" dirty="0"/>
              <a:t> and cosine distance shows equally distributed </a:t>
            </a:r>
            <a:r>
              <a:rPr lang="en-US" dirty="0" err="1"/>
              <a:t>clsuters</a:t>
            </a:r>
            <a:r>
              <a:rPr lang="en-US" dirty="0"/>
              <a:t>. However, Manhattan distance has a huge purple cluster in the bottom. When analyzing the dendrograms, the Manhattan distance has a left skewed plot while the other two distance seem to have a normal </a:t>
            </a:r>
            <a:r>
              <a:rPr lang="en-US" dirty="0" err="1"/>
              <a:t>dendogram</a:t>
            </a:r>
            <a:r>
              <a:rPr lang="en-US" dirty="0"/>
              <a:t>. </a:t>
            </a:r>
          </a:p>
        </p:txBody>
      </p:sp>
      <p:sp>
        <p:nvSpPr>
          <p:cNvPr id="4" name="Slide Number Placeholder 3"/>
          <p:cNvSpPr>
            <a:spLocks noGrp="1"/>
          </p:cNvSpPr>
          <p:nvPr>
            <p:ph type="sldNum" sz="quarter" idx="5"/>
          </p:nvPr>
        </p:nvSpPr>
        <p:spPr/>
        <p:txBody>
          <a:bodyPr/>
          <a:lstStyle/>
          <a:p>
            <a:fld id="{0E6F06BB-7A94-C344-8662-A4816110ED6F}" type="slidenum">
              <a:rPr lang="en-US" smtClean="0"/>
              <a:t>10</a:t>
            </a:fld>
            <a:endParaRPr lang="en-US"/>
          </a:p>
        </p:txBody>
      </p:sp>
    </p:spTree>
    <p:extLst>
      <p:ext uri="{BB962C8B-B14F-4D97-AF65-F5344CB8AC3E}">
        <p14:creationId xmlns:p14="http://schemas.microsoft.com/office/powerpoint/2010/main" val="4055369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B371F6D-76DF-FA4A-A8BF-51510EA3A4C9}" type="datetimeFigureOut">
              <a:rPr lang="en-US" smtClean="0"/>
              <a:t>12/2/22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2F024-FFAE-834C-BDD4-E1EA7193F62D}" type="slidenum">
              <a:rPr lang="en-US" smtClean="0"/>
              <a:t>‹#›</a:t>
            </a:fld>
            <a:endParaRPr lang="en-US"/>
          </a:p>
        </p:txBody>
      </p:sp>
    </p:spTree>
    <p:extLst>
      <p:ext uri="{BB962C8B-B14F-4D97-AF65-F5344CB8AC3E}">
        <p14:creationId xmlns:p14="http://schemas.microsoft.com/office/powerpoint/2010/main" val="42719089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371F6D-76DF-FA4A-A8BF-51510EA3A4C9}" type="datetimeFigureOut">
              <a:rPr lang="en-US" smtClean="0"/>
              <a:t>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2F024-FFAE-834C-BDD4-E1EA7193F62D}" type="slidenum">
              <a:rPr lang="en-US" smtClean="0"/>
              <a:t>‹#›</a:t>
            </a:fld>
            <a:endParaRPr lang="en-US"/>
          </a:p>
        </p:txBody>
      </p:sp>
    </p:spTree>
    <p:extLst>
      <p:ext uri="{BB962C8B-B14F-4D97-AF65-F5344CB8AC3E}">
        <p14:creationId xmlns:p14="http://schemas.microsoft.com/office/powerpoint/2010/main" val="186095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371F6D-76DF-FA4A-A8BF-51510EA3A4C9}" type="datetimeFigureOut">
              <a:rPr lang="en-US" smtClean="0"/>
              <a:t>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2F024-FFAE-834C-BDD4-E1EA7193F62D}" type="slidenum">
              <a:rPr lang="en-US" smtClean="0"/>
              <a:t>‹#›</a:t>
            </a:fld>
            <a:endParaRPr lang="en-US"/>
          </a:p>
        </p:txBody>
      </p:sp>
    </p:spTree>
    <p:extLst>
      <p:ext uri="{BB962C8B-B14F-4D97-AF65-F5344CB8AC3E}">
        <p14:creationId xmlns:p14="http://schemas.microsoft.com/office/powerpoint/2010/main" val="116042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371F6D-76DF-FA4A-A8BF-51510EA3A4C9}" type="datetimeFigureOut">
              <a:rPr lang="en-US" smtClean="0"/>
              <a:t>12/2/22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2F024-FFAE-834C-BDD4-E1EA7193F62D}" type="slidenum">
              <a:rPr lang="en-US" smtClean="0"/>
              <a:t>‹#›</a:t>
            </a:fld>
            <a:endParaRPr lang="en-US"/>
          </a:p>
        </p:txBody>
      </p:sp>
    </p:spTree>
    <p:extLst>
      <p:ext uri="{BB962C8B-B14F-4D97-AF65-F5344CB8AC3E}">
        <p14:creationId xmlns:p14="http://schemas.microsoft.com/office/powerpoint/2010/main" val="372400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B371F6D-76DF-FA4A-A8BF-51510EA3A4C9}" type="datetimeFigureOut">
              <a:rPr lang="en-US" smtClean="0"/>
              <a:t>12/2/22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2F024-FFAE-834C-BDD4-E1EA7193F62D}" type="slidenum">
              <a:rPr lang="en-US" smtClean="0"/>
              <a:t>‹#›</a:t>
            </a:fld>
            <a:endParaRPr lang="en-US"/>
          </a:p>
        </p:txBody>
      </p:sp>
    </p:spTree>
    <p:extLst>
      <p:ext uri="{BB962C8B-B14F-4D97-AF65-F5344CB8AC3E}">
        <p14:creationId xmlns:p14="http://schemas.microsoft.com/office/powerpoint/2010/main" val="6320823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B371F6D-76DF-FA4A-A8BF-51510EA3A4C9}" type="datetimeFigureOut">
              <a:rPr lang="en-US" smtClean="0"/>
              <a:t>12/2/22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E22F024-FFAE-834C-BDD4-E1EA7193F62D}" type="slidenum">
              <a:rPr lang="en-US" smtClean="0"/>
              <a:t>‹#›</a:t>
            </a:fld>
            <a:endParaRPr lang="en-US"/>
          </a:p>
        </p:txBody>
      </p:sp>
    </p:spTree>
    <p:extLst>
      <p:ext uri="{BB962C8B-B14F-4D97-AF65-F5344CB8AC3E}">
        <p14:creationId xmlns:p14="http://schemas.microsoft.com/office/powerpoint/2010/main" val="3531637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B371F6D-76DF-FA4A-A8BF-51510EA3A4C9}" type="datetimeFigureOut">
              <a:rPr lang="en-US" smtClean="0"/>
              <a:t>12/2/22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2F024-FFAE-834C-BDD4-E1EA7193F62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354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371F6D-76DF-FA4A-A8BF-51510EA3A4C9}" type="datetimeFigureOut">
              <a:rPr lang="en-US" smtClean="0"/>
              <a:t>12/2/22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22F024-FFAE-834C-BDD4-E1EA7193F62D}" type="slidenum">
              <a:rPr lang="en-US" smtClean="0"/>
              <a:t>‹#›</a:t>
            </a:fld>
            <a:endParaRPr lang="en-US"/>
          </a:p>
        </p:txBody>
      </p:sp>
    </p:spTree>
    <p:extLst>
      <p:ext uri="{BB962C8B-B14F-4D97-AF65-F5344CB8AC3E}">
        <p14:creationId xmlns:p14="http://schemas.microsoft.com/office/powerpoint/2010/main" val="343420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71F6D-76DF-FA4A-A8BF-51510EA3A4C9}" type="datetimeFigureOut">
              <a:rPr lang="en-US" smtClean="0"/>
              <a:t>12/2/22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22F024-FFAE-834C-BDD4-E1EA7193F62D}" type="slidenum">
              <a:rPr lang="en-US" smtClean="0"/>
              <a:t>‹#›</a:t>
            </a:fld>
            <a:endParaRPr lang="en-US"/>
          </a:p>
        </p:txBody>
      </p:sp>
    </p:spTree>
    <p:extLst>
      <p:ext uri="{BB962C8B-B14F-4D97-AF65-F5344CB8AC3E}">
        <p14:creationId xmlns:p14="http://schemas.microsoft.com/office/powerpoint/2010/main" val="379335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B371F6D-76DF-FA4A-A8BF-51510EA3A4C9}" type="datetimeFigureOut">
              <a:rPr lang="en-US" smtClean="0"/>
              <a:t>12/2/22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E22F024-FFAE-834C-BDD4-E1EA7193F62D}" type="slidenum">
              <a:rPr lang="en-US" smtClean="0"/>
              <a:t>‹#›</a:t>
            </a:fld>
            <a:endParaRPr lang="en-US"/>
          </a:p>
        </p:txBody>
      </p:sp>
    </p:spTree>
    <p:extLst>
      <p:ext uri="{BB962C8B-B14F-4D97-AF65-F5344CB8AC3E}">
        <p14:creationId xmlns:p14="http://schemas.microsoft.com/office/powerpoint/2010/main" val="219692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B371F6D-76DF-FA4A-A8BF-51510EA3A4C9}" type="datetimeFigureOut">
              <a:rPr lang="en-US" smtClean="0"/>
              <a:t>12/2/22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E22F024-FFAE-834C-BDD4-E1EA7193F62D}" type="slidenum">
              <a:rPr lang="en-US" smtClean="0"/>
              <a:t>‹#›</a:t>
            </a:fld>
            <a:endParaRPr lang="en-US"/>
          </a:p>
        </p:txBody>
      </p:sp>
    </p:spTree>
    <p:extLst>
      <p:ext uri="{BB962C8B-B14F-4D97-AF65-F5344CB8AC3E}">
        <p14:creationId xmlns:p14="http://schemas.microsoft.com/office/powerpoint/2010/main" val="3610157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B371F6D-76DF-FA4A-A8BF-51510EA3A4C9}" type="datetimeFigureOut">
              <a:rPr lang="en-US" smtClean="0"/>
              <a:t>12/2/22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E22F024-FFAE-834C-BDD4-E1EA7193F62D}" type="slidenum">
              <a:rPr lang="en-US" smtClean="0"/>
              <a:t>‹#›</a:t>
            </a:fld>
            <a:endParaRPr lang="en-US"/>
          </a:p>
        </p:txBody>
      </p:sp>
    </p:spTree>
    <p:extLst>
      <p:ext uri="{BB962C8B-B14F-4D97-AF65-F5344CB8AC3E}">
        <p14:creationId xmlns:p14="http://schemas.microsoft.com/office/powerpoint/2010/main" val="768909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BA1A-5D51-B80B-918C-127E6776EA71}"/>
              </a:ext>
            </a:extLst>
          </p:cNvPr>
          <p:cNvSpPr>
            <a:spLocks noGrp="1"/>
          </p:cNvSpPr>
          <p:nvPr>
            <p:ph type="ctrTitle"/>
          </p:nvPr>
        </p:nvSpPr>
        <p:spPr/>
        <p:txBody>
          <a:bodyPr>
            <a:normAutofit fontScale="90000"/>
          </a:bodyPr>
          <a:lstStyle/>
          <a:p>
            <a:r>
              <a:rPr lang="en-US" dirty="0"/>
              <a:t>Machine Learning Applications in Wine Production and Satisfaction</a:t>
            </a:r>
          </a:p>
        </p:txBody>
      </p:sp>
      <p:sp>
        <p:nvSpPr>
          <p:cNvPr id="3" name="Subtitle 2">
            <a:extLst>
              <a:ext uri="{FF2B5EF4-FFF2-40B4-BE49-F238E27FC236}">
                <a16:creationId xmlns:a16="http://schemas.microsoft.com/office/drawing/2014/main" id="{2E65ED00-C9B0-9DEE-3818-227E434A11DA}"/>
              </a:ext>
            </a:extLst>
          </p:cNvPr>
          <p:cNvSpPr>
            <a:spLocks noGrp="1"/>
          </p:cNvSpPr>
          <p:nvPr>
            <p:ph type="subTitle" idx="1"/>
          </p:nvPr>
        </p:nvSpPr>
        <p:spPr/>
        <p:txBody>
          <a:bodyPr/>
          <a:lstStyle/>
          <a:p>
            <a:r>
              <a:rPr lang="en-US" dirty="0"/>
              <a:t>Samuel Kwon</a:t>
            </a:r>
          </a:p>
        </p:txBody>
      </p:sp>
    </p:spTree>
    <p:extLst>
      <p:ext uri="{BB962C8B-B14F-4D97-AF65-F5344CB8AC3E}">
        <p14:creationId xmlns:p14="http://schemas.microsoft.com/office/powerpoint/2010/main" val="135705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7AB7-58AF-CB46-DEFB-F4AD36C8F50D}"/>
              </a:ext>
            </a:extLst>
          </p:cNvPr>
          <p:cNvSpPr>
            <a:spLocks noGrp="1"/>
          </p:cNvSpPr>
          <p:nvPr>
            <p:ph type="title"/>
          </p:nvPr>
        </p:nvSpPr>
        <p:spPr>
          <a:xfrm>
            <a:off x="4582050" y="964692"/>
            <a:ext cx="6649830" cy="1188720"/>
          </a:xfrm>
        </p:spPr>
        <p:txBody>
          <a:bodyPr>
            <a:normAutofit/>
          </a:bodyPr>
          <a:lstStyle/>
          <a:p>
            <a:r>
              <a:rPr lang="en-US" dirty="0"/>
              <a:t>Portugal Wine Clustering: Hierarchical </a:t>
            </a:r>
          </a:p>
        </p:txBody>
      </p:sp>
      <p:pic>
        <p:nvPicPr>
          <p:cNvPr id="17" name="Picture 16" descr="Chart, scatter chart&#10;&#10;Description automatically generated">
            <a:extLst>
              <a:ext uri="{FF2B5EF4-FFF2-40B4-BE49-F238E27FC236}">
                <a16:creationId xmlns:a16="http://schemas.microsoft.com/office/drawing/2014/main" id="{C8C0B258-DE22-6630-86CC-25E01193126C}"/>
              </a:ext>
            </a:extLst>
          </p:cNvPr>
          <p:cNvPicPr>
            <a:picLocks noChangeAspect="1"/>
          </p:cNvPicPr>
          <p:nvPr/>
        </p:nvPicPr>
        <p:blipFill>
          <a:blip/>
          <a:stretch>
            <a:fillRect/>
          </a:stretch>
        </p:blipFill>
        <p:spPr>
          <a:xfrm>
            <a:off x="1395431" y="964692"/>
            <a:ext cx="2266675" cy="1544654"/>
          </a:xfrm>
          <a:prstGeom prst="rect">
            <a:avLst/>
          </a:prstGeom>
          <a:ln w="31750" cap="sq">
            <a:solidFill>
              <a:srgbClr val="FFFFFF"/>
            </a:solidFill>
            <a:miter lim="800000"/>
          </a:ln>
        </p:spPr>
      </p:pic>
      <p:pic>
        <p:nvPicPr>
          <p:cNvPr id="19" name="Picture 18" descr="Chart, scatter chart&#10;&#10;Description automatically generated">
            <a:extLst>
              <a:ext uri="{FF2B5EF4-FFF2-40B4-BE49-F238E27FC236}">
                <a16:creationId xmlns:a16="http://schemas.microsoft.com/office/drawing/2014/main" id="{29212448-2F72-D60F-A828-BA51F38B5D59}"/>
              </a:ext>
            </a:extLst>
          </p:cNvPr>
          <p:cNvPicPr>
            <a:picLocks noChangeAspect="1"/>
          </p:cNvPicPr>
          <p:nvPr/>
        </p:nvPicPr>
        <p:blipFill>
          <a:blip/>
          <a:stretch>
            <a:fillRect/>
          </a:stretch>
        </p:blipFill>
        <p:spPr>
          <a:xfrm>
            <a:off x="1421832" y="2670212"/>
            <a:ext cx="2213873" cy="1508671"/>
          </a:xfrm>
          <a:prstGeom prst="rect">
            <a:avLst/>
          </a:prstGeom>
          <a:ln w="31750" cap="sq">
            <a:solidFill>
              <a:srgbClr val="FFFFFF"/>
            </a:solidFill>
            <a:miter lim="800000"/>
          </a:ln>
        </p:spPr>
      </p:pic>
      <p:pic>
        <p:nvPicPr>
          <p:cNvPr id="21" name="Picture 20" descr="Chart, scatter chart&#10;&#10;Description automatically generated">
            <a:extLst>
              <a:ext uri="{FF2B5EF4-FFF2-40B4-BE49-F238E27FC236}">
                <a16:creationId xmlns:a16="http://schemas.microsoft.com/office/drawing/2014/main" id="{108B0ED2-DC69-497B-9414-6213FA123E89}"/>
              </a:ext>
            </a:extLst>
          </p:cNvPr>
          <p:cNvPicPr>
            <a:picLocks noChangeAspect="1"/>
          </p:cNvPicPr>
          <p:nvPr/>
        </p:nvPicPr>
        <p:blipFill>
          <a:blip/>
          <a:stretch>
            <a:fillRect/>
          </a:stretch>
        </p:blipFill>
        <p:spPr>
          <a:xfrm>
            <a:off x="1421832" y="4375733"/>
            <a:ext cx="2213873" cy="1508671"/>
          </a:xfrm>
          <a:prstGeom prst="rect">
            <a:avLst/>
          </a:prstGeom>
          <a:ln w="31750" cap="sq">
            <a:solidFill>
              <a:srgbClr val="FFFFFF"/>
            </a:solidFill>
            <a:miter lim="800000"/>
          </a:ln>
        </p:spPr>
      </p:pic>
      <p:sp>
        <p:nvSpPr>
          <p:cNvPr id="3" name="Content Placeholder 2">
            <a:extLst>
              <a:ext uri="{FF2B5EF4-FFF2-40B4-BE49-F238E27FC236}">
                <a16:creationId xmlns:a16="http://schemas.microsoft.com/office/drawing/2014/main" id="{139CCA0E-BCAD-31FD-3049-4C4AACC2CD27}"/>
              </a:ext>
            </a:extLst>
          </p:cNvPr>
          <p:cNvSpPr>
            <a:spLocks noGrp="1"/>
          </p:cNvSpPr>
          <p:nvPr>
            <p:ph idx="1"/>
          </p:nvPr>
        </p:nvSpPr>
        <p:spPr>
          <a:xfrm>
            <a:off x="4582050" y="2475145"/>
            <a:ext cx="6649829" cy="3409259"/>
          </a:xfrm>
        </p:spPr>
        <p:txBody>
          <a:bodyPr>
            <a:normAutofit/>
          </a:bodyPr>
          <a:lstStyle/>
          <a:p>
            <a:r>
              <a:rPr lang="en-US" dirty="0"/>
              <a:t>Agglomerative clustering was performed</a:t>
            </a:r>
          </a:p>
          <a:p>
            <a:r>
              <a:rPr lang="en-US" dirty="0"/>
              <a:t>Top Plot: Manhattan Distance </a:t>
            </a:r>
          </a:p>
          <a:p>
            <a:r>
              <a:rPr lang="en-US" dirty="0"/>
              <a:t>Middle Plot:  Euclidean Distance </a:t>
            </a:r>
          </a:p>
          <a:p>
            <a:r>
              <a:rPr lang="en-US" dirty="0"/>
              <a:t>Bottom Plot: Cosine Distance </a:t>
            </a:r>
          </a:p>
          <a:p>
            <a:endParaRPr lang="en-US" dirty="0"/>
          </a:p>
        </p:txBody>
      </p:sp>
    </p:spTree>
    <p:extLst>
      <p:ext uri="{BB962C8B-B14F-4D97-AF65-F5344CB8AC3E}">
        <p14:creationId xmlns:p14="http://schemas.microsoft.com/office/powerpoint/2010/main" val="3533988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8870-A3BF-CB6F-9192-913718054646}"/>
              </a:ext>
            </a:extLst>
          </p:cNvPr>
          <p:cNvSpPr>
            <a:spLocks noGrp="1"/>
          </p:cNvSpPr>
          <p:nvPr>
            <p:ph type="title"/>
          </p:nvPr>
        </p:nvSpPr>
        <p:spPr>
          <a:xfrm>
            <a:off x="5138928" y="964692"/>
            <a:ext cx="6092952" cy="1188720"/>
          </a:xfrm>
        </p:spPr>
        <p:txBody>
          <a:bodyPr>
            <a:normAutofit/>
          </a:bodyPr>
          <a:lstStyle/>
          <a:p>
            <a:r>
              <a:rPr lang="en-US" dirty="0"/>
              <a:t>Chemical Analysis Clustering </a:t>
            </a:r>
          </a:p>
        </p:txBody>
      </p:sp>
      <p:sp>
        <p:nvSpPr>
          <p:cNvPr id="13" name="Content Placeholder 10">
            <a:extLst>
              <a:ext uri="{FF2B5EF4-FFF2-40B4-BE49-F238E27FC236}">
                <a16:creationId xmlns:a16="http://schemas.microsoft.com/office/drawing/2014/main" id="{66E2BBA4-A497-1FEB-EC20-2B0DCD80C57A}"/>
              </a:ext>
            </a:extLst>
          </p:cNvPr>
          <p:cNvSpPr>
            <a:spLocks noGrp="1"/>
          </p:cNvSpPr>
          <p:nvPr>
            <p:ph idx="1"/>
          </p:nvPr>
        </p:nvSpPr>
        <p:spPr>
          <a:xfrm>
            <a:off x="960121" y="964692"/>
            <a:ext cx="3707652" cy="4775335"/>
          </a:xfrm>
        </p:spPr>
        <p:txBody>
          <a:bodyPr>
            <a:normAutofit/>
          </a:bodyPr>
          <a:lstStyle/>
          <a:p>
            <a:r>
              <a:rPr lang="en-US" dirty="0"/>
              <a:t>Principle Component Analysis</a:t>
            </a:r>
          </a:p>
          <a:p>
            <a:r>
              <a:rPr lang="en-US" dirty="0"/>
              <a:t>No Label Data  </a:t>
            </a:r>
          </a:p>
          <a:p>
            <a:endParaRPr lang="en-US" dirty="0"/>
          </a:p>
        </p:txBody>
      </p:sp>
      <p:pic>
        <p:nvPicPr>
          <p:cNvPr id="7" name="Picture 6" descr="Chart, scatter chart&#10;&#10;Description automatically generated">
            <a:extLst>
              <a:ext uri="{FF2B5EF4-FFF2-40B4-BE49-F238E27FC236}">
                <a16:creationId xmlns:a16="http://schemas.microsoft.com/office/drawing/2014/main" id="{74774CA5-E405-E12C-6A92-D39CE9C95C5B}"/>
              </a:ext>
            </a:extLst>
          </p:cNvPr>
          <p:cNvPicPr>
            <a:picLocks noChangeAspect="1"/>
          </p:cNvPicPr>
          <p:nvPr/>
        </p:nvPicPr>
        <p:blipFill>
          <a:blip/>
          <a:stretch>
            <a:fillRect/>
          </a:stretch>
        </p:blipFill>
        <p:spPr>
          <a:xfrm>
            <a:off x="5203583" y="2697109"/>
            <a:ext cx="2820953" cy="2820953"/>
          </a:xfrm>
          <a:prstGeom prst="rect">
            <a:avLst/>
          </a:prstGeom>
          <a:ln w="31750" cap="sq">
            <a:solidFill>
              <a:srgbClr val="FFFFFF"/>
            </a:solidFill>
            <a:miter lim="800000"/>
          </a:ln>
        </p:spPr>
      </p:pic>
      <p:pic>
        <p:nvPicPr>
          <p:cNvPr id="5" name="Content Placeholder 4" descr="A picture containing dog, outdoor, building, skyscraper&#10;&#10;Description automatically generated">
            <a:extLst>
              <a:ext uri="{FF2B5EF4-FFF2-40B4-BE49-F238E27FC236}">
                <a16:creationId xmlns:a16="http://schemas.microsoft.com/office/drawing/2014/main" id="{AA31470E-BA40-5AF6-3D94-C39D51B7FD2A}"/>
              </a:ext>
            </a:extLst>
          </p:cNvPr>
          <p:cNvPicPr>
            <a:picLocks noChangeAspect="1"/>
          </p:cNvPicPr>
          <p:nvPr/>
        </p:nvPicPr>
        <p:blipFill>
          <a:blip/>
          <a:stretch>
            <a:fillRect/>
          </a:stretch>
        </p:blipFill>
        <p:spPr>
          <a:xfrm>
            <a:off x="8346269" y="2664780"/>
            <a:ext cx="2885611" cy="2885611"/>
          </a:xfrm>
          <a:prstGeom prst="rect">
            <a:avLst/>
          </a:prstGeom>
          <a:ln w="31750" cap="sq">
            <a:solidFill>
              <a:srgbClr val="FFFFFF"/>
            </a:solidFill>
            <a:miter lim="800000"/>
          </a:ln>
        </p:spPr>
      </p:pic>
      <p:pic>
        <p:nvPicPr>
          <p:cNvPr id="9" name="Picture 8" descr="Chart, scatter chart&#10;&#10;Description automatically generated">
            <a:extLst>
              <a:ext uri="{FF2B5EF4-FFF2-40B4-BE49-F238E27FC236}">
                <a16:creationId xmlns:a16="http://schemas.microsoft.com/office/drawing/2014/main" id="{5CD6D193-42B8-60D1-256D-2963084F418D}"/>
              </a:ext>
            </a:extLst>
          </p:cNvPr>
          <p:cNvPicPr>
            <a:picLocks noChangeAspect="1"/>
          </p:cNvPicPr>
          <p:nvPr/>
        </p:nvPicPr>
        <p:blipFill>
          <a:blip/>
          <a:stretch>
            <a:fillRect/>
          </a:stretch>
        </p:blipFill>
        <p:spPr>
          <a:xfrm>
            <a:off x="488966" y="2664780"/>
            <a:ext cx="3773927" cy="3742267"/>
          </a:xfrm>
          <a:prstGeom prst="rect">
            <a:avLst/>
          </a:prstGeom>
        </p:spPr>
      </p:pic>
      <p:sp>
        <p:nvSpPr>
          <p:cNvPr id="10" name="TextBox 9">
            <a:extLst>
              <a:ext uri="{FF2B5EF4-FFF2-40B4-BE49-F238E27FC236}">
                <a16:creationId xmlns:a16="http://schemas.microsoft.com/office/drawing/2014/main" id="{E84C460E-0A68-6EE2-3377-0EF7A1A211DD}"/>
              </a:ext>
            </a:extLst>
          </p:cNvPr>
          <p:cNvSpPr txBox="1"/>
          <p:nvPr/>
        </p:nvSpPr>
        <p:spPr>
          <a:xfrm>
            <a:off x="488966" y="6407047"/>
            <a:ext cx="1624314" cy="276999"/>
          </a:xfrm>
          <a:prstGeom prst="rect">
            <a:avLst/>
          </a:prstGeom>
          <a:noFill/>
        </p:spPr>
        <p:txBody>
          <a:bodyPr wrap="square" rtlCol="0">
            <a:spAutoFit/>
          </a:bodyPr>
          <a:lstStyle/>
          <a:p>
            <a:r>
              <a:rPr lang="en-US" sz="1200" dirty="0"/>
              <a:t>K Means Clustering </a:t>
            </a:r>
          </a:p>
        </p:txBody>
      </p:sp>
      <p:sp>
        <p:nvSpPr>
          <p:cNvPr id="12" name="TextBox 11">
            <a:extLst>
              <a:ext uri="{FF2B5EF4-FFF2-40B4-BE49-F238E27FC236}">
                <a16:creationId xmlns:a16="http://schemas.microsoft.com/office/drawing/2014/main" id="{00D4DDC5-249B-2A16-7DA1-9844734FCBB1}"/>
              </a:ext>
            </a:extLst>
          </p:cNvPr>
          <p:cNvSpPr txBox="1"/>
          <p:nvPr/>
        </p:nvSpPr>
        <p:spPr>
          <a:xfrm>
            <a:off x="5138928" y="5550391"/>
            <a:ext cx="1295400" cy="276999"/>
          </a:xfrm>
          <a:prstGeom prst="rect">
            <a:avLst/>
          </a:prstGeom>
          <a:noFill/>
        </p:spPr>
        <p:txBody>
          <a:bodyPr wrap="square" rtlCol="0">
            <a:spAutoFit/>
          </a:bodyPr>
          <a:lstStyle/>
          <a:p>
            <a:r>
              <a:rPr lang="en-US" sz="1200" dirty="0"/>
              <a:t>PCA Plot </a:t>
            </a:r>
          </a:p>
        </p:txBody>
      </p:sp>
      <p:sp>
        <p:nvSpPr>
          <p:cNvPr id="14" name="TextBox 13">
            <a:extLst>
              <a:ext uri="{FF2B5EF4-FFF2-40B4-BE49-F238E27FC236}">
                <a16:creationId xmlns:a16="http://schemas.microsoft.com/office/drawing/2014/main" id="{82EF3126-7F32-FCE9-F48F-756DFF4D4AB5}"/>
              </a:ext>
            </a:extLst>
          </p:cNvPr>
          <p:cNvSpPr txBox="1"/>
          <p:nvPr/>
        </p:nvSpPr>
        <p:spPr>
          <a:xfrm>
            <a:off x="8346269" y="5550391"/>
            <a:ext cx="1295400" cy="276999"/>
          </a:xfrm>
          <a:prstGeom prst="rect">
            <a:avLst/>
          </a:prstGeom>
          <a:noFill/>
        </p:spPr>
        <p:txBody>
          <a:bodyPr wrap="square" rtlCol="0">
            <a:spAutoFit/>
          </a:bodyPr>
          <a:lstStyle/>
          <a:p>
            <a:r>
              <a:rPr lang="en-US" sz="1200" dirty="0"/>
              <a:t>Pair Plot</a:t>
            </a:r>
          </a:p>
        </p:txBody>
      </p:sp>
    </p:spTree>
    <p:extLst>
      <p:ext uri="{BB962C8B-B14F-4D97-AF65-F5344CB8AC3E}">
        <p14:creationId xmlns:p14="http://schemas.microsoft.com/office/powerpoint/2010/main" val="11165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2EF3-E0DF-5B4A-04C5-F8A7D6E84F45}"/>
              </a:ext>
            </a:extLst>
          </p:cNvPr>
          <p:cNvSpPr>
            <a:spLocks noGrp="1"/>
          </p:cNvSpPr>
          <p:nvPr>
            <p:ph type="title"/>
          </p:nvPr>
        </p:nvSpPr>
        <p:spPr>
          <a:xfrm>
            <a:off x="5974772" y="643467"/>
            <a:ext cx="5573761" cy="1509945"/>
          </a:xfrm>
        </p:spPr>
        <p:txBody>
          <a:bodyPr>
            <a:normAutofit/>
          </a:bodyPr>
          <a:lstStyle/>
          <a:p>
            <a:r>
              <a:rPr lang="en-US" sz="2600"/>
              <a:t>Chemical Analysis Density and Hierarchical Clustering</a:t>
            </a:r>
          </a:p>
        </p:txBody>
      </p:sp>
      <p:sp>
        <p:nvSpPr>
          <p:cNvPr id="26" name="Rectangle 25">
            <a:extLst>
              <a:ext uri="{FF2B5EF4-FFF2-40B4-BE49-F238E27FC236}">
                <a16:creationId xmlns:a16="http://schemas.microsoft.com/office/drawing/2014/main" id="{643FDCD5-BCCF-4D9B-B99C-67F71C787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315061" cy="68580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29C2760-7C90-4A4F-A311-7BFF9CAD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1" y="321732"/>
            <a:ext cx="2255365" cy="2805974"/>
          </a:xfrm>
          <a:prstGeom prst="rect">
            <a:avLst/>
          </a:prstGeom>
          <a:solidFill>
            <a:srgbClr val="FFFFFF"/>
          </a:solidFill>
          <a:ln w="15875"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scatter chart&#10;&#10;Description automatically generated">
            <a:extLst>
              <a:ext uri="{FF2B5EF4-FFF2-40B4-BE49-F238E27FC236}">
                <a16:creationId xmlns:a16="http://schemas.microsoft.com/office/drawing/2014/main" id="{75845818-2D12-A129-B75B-1BCD07AA4FF1}"/>
              </a:ext>
            </a:extLst>
          </p:cNvPr>
          <p:cNvPicPr>
            <a:picLocks noChangeAspect="1"/>
          </p:cNvPicPr>
          <p:nvPr/>
        </p:nvPicPr>
        <p:blipFill>
          <a:blip/>
          <a:stretch>
            <a:fillRect/>
          </a:stretch>
        </p:blipFill>
        <p:spPr>
          <a:xfrm>
            <a:off x="482598" y="1095418"/>
            <a:ext cx="1933631" cy="1255417"/>
          </a:xfrm>
          <a:prstGeom prst="rect">
            <a:avLst/>
          </a:prstGeom>
        </p:spPr>
      </p:pic>
      <p:sp>
        <p:nvSpPr>
          <p:cNvPr id="30" name="Rectangle 29">
            <a:extLst>
              <a:ext uri="{FF2B5EF4-FFF2-40B4-BE49-F238E27FC236}">
                <a16:creationId xmlns:a16="http://schemas.microsoft.com/office/drawing/2014/main" id="{B71B4DA9-D3C1-4F64-AFD9-1E061FA99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7963" y="321732"/>
            <a:ext cx="2239434" cy="2805974"/>
          </a:xfrm>
          <a:prstGeom prst="rect">
            <a:avLst/>
          </a:prstGeom>
          <a:solidFill>
            <a:srgbClr val="FFFFFF"/>
          </a:solidFill>
          <a:ln w="15875"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Chart, scatter chart&#10;&#10;Description automatically generated">
            <a:extLst>
              <a:ext uri="{FF2B5EF4-FFF2-40B4-BE49-F238E27FC236}">
                <a16:creationId xmlns:a16="http://schemas.microsoft.com/office/drawing/2014/main" id="{1CBF5804-D106-537F-0D5D-A2D68E1B0CDE}"/>
              </a:ext>
            </a:extLst>
          </p:cNvPr>
          <p:cNvPicPr>
            <a:picLocks noChangeAspect="1"/>
          </p:cNvPicPr>
          <p:nvPr/>
        </p:nvPicPr>
        <p:blipFill>
          <a:blip/>
          <a:stretch>
            <a:fillRect/>
          </a:stretch>
        </p:blipFill>
        <p:spPr>
          <a:xfrm>
            <a:off x="2897755" y="1100240"/>
            <a:ext cx="1918775" cy="1245771"/>
          </a:xfrm>
          <a:prstGeom prst="rect">
            <a:avLst/>
          </a:prstGeom>
        </p:spPr>
      </p:pic>
      <p:sp>
        <p:nvSpPr>
          <p:cNvPr id="32" name="Rectangle 31">
            <a:extLst>
              <a:ext uri="{FF2B5EF4-FFF2-40B4-BE49-F238E27FC236}">
                <a16:creationId xmlns:a16="http://schemas.microsoft.com/office/drawing/2014/main" id="{E9B84F0D-BC6C-43F8-8E8A-14888CAEB4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1" y="3291756"/>
            <a:ext cx="2255365" cy="2805974"/>
          </a:xfrm>
          <a:prstGeom prst="rect">
            <a:avLst/>
          </a:prstGeom>
          <a:solidFill>
            <a:srgbClr val="FFFFFF"/>
          </a:solidFill>
          <a:ln w="15875"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hart, scatter chart&#10;&#10;Description automatically generated">
            <a:extLst>
              <a:ext uri="{FF2B5EF4-FFF2-40B4-BE49-F238E27FC236}">
                <a16:creationId xmlns:a16="http://schemas.microsoft.com/office/drawing/2014/main" id="{3869BE3D-0D44-FE2E-5B6E-B161A7FCB2E8}"/>
              </a:ext>
            </a:extLst>
          </p:cNvPr>
          <p:cNvPicPr>
            <a:picLocks noChangeAspect="1"/>
          </p:cNvPicPr>
          <p:nvPr/>
        </p:nvPicPr>
        <p:blipFill>
          <a:blip/>
          <a:stretch>
            <a:fillRect/>
          </a:stretch>
        </p:blipFill>
        <p:spPr>
          <a:xfrm>
            <a:off x="482598" y="4065110"/>
            <a:ext cx="1933632" cy="1255417"/>
          </a:xfrm>
          <a:prstGeom prst="rect">
            <a:avLst/>
          </a:prstGeom>
        </p:spPr>
      </p:pic>
      <p:sp>
        <p:nvSpPr>
          <p:cNvPr id="34" name="Rectangle 33">
            <a:extLst>
              <a:ext uri="{FF2B5EF4-FFF2-40B4-BE49-F238E27FC236}">
                <a16:creationId xmlns:a16="http://schemas.microsoft.com/office/drawing/2014/main" id="{7EC24610-41AA-4D70-8447-AC20769DFB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7963" y="3291756"/>
            <a:ext cx="2239434" cy="2805974"/>
          </a:xfrm>
          <a:prstGeom prst="rect">
            <a:avLst/>
          </a:prstGeom>
          <a:solidFill>
            <a:srgbClr val="FFFFFF"/>
          </a:solidFill>
          <a:ln w="15875"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hart, scatter chart&#10;&#10;Description automatically generated">
            <a:extLst>
              <a:ext uri="{FF2B5EF4-FFF2-40B4-BE49-F238E27FC236}">
                <a16:creationId xmlns:a16="http://schemas.microsoft.com/office/drawing/2014/main" id="{C24448E8-4B09-DD81-55BB-5635C0D521D0}"/>
              </a:ext>
            </a:extLst>
          </p:cNvPr>
          <p:cNvPicPr>
            <a:picLocks noChangeAspect="1"/>
          </p:cNvPicPr>
          <p:nvPr/>
        </p:nvPicPr>
        <p:blipFill>
          <a:blip/>
          <a:stretch>
            <a:fillRect/>
          </a:stretch>
        </p:blipFill>
        <p:spPr>
          <a:xfrm>
            <a:off x="2897755" y="4044503"/>
            <a:ext cx="1918775" cy="1288128"/>
          </a:xfrm>
          <a:prstGeom prst="rect">
            <a:avLst/>
          </a:prstGeom>
        </p:spPr>
      </p:pic>
      <p:sp>
        <p:nvSpPr>
          <p:cNvPr id="23" name="Content Placeholder 22">
            <a:extLst>
              <a:ext uri="{FF2B5EF4-FFF2-40B4-BE49-F238E27FC236}">
                <a16:creationId xmlns:a16="http://schemas.microsoft.com/office/drawing/2014/main" id="{C031FB2C-C065-3A4A-9226-98863158346F}"/>
              </a:ext>
            </a:extLst>
          </p:cNvPr>
          <p:cNvSpPr>
            <a:spLocks noGrp="1"/>
          </p:cNvSpPr>
          <p:nvPr>
            <p:ph idx="1"/>
          </p:nvPr>
        </p:nvSpPr>
        <p:spPr>
          <a:xfrm>
            <a:off x="5974771" y="2638044"/>
            <a:ext cx="5573761" cy="3101983"/>
          </a:xfrm>
        </p:spPr>
        <p:txBody>
          <a:bodyPr>
            <a:normAutofit/>
          </a:bodyPr>
          <a:lstStyle/>
          <a:p>
            <a:r>
              <a:rPr lang="en-US" dirty="0"/>
              <a:t>Eps and </a:t>
            </a:r>
            <a:r>
              <a:rPr lang="en-US" dirty="0" err="1"/>
              <a:t>Minpts</a:t>
            </a:r>
            <a:r>
              <a:rPr lang="en-US" dirty="0"/>
              <a:t> plot indicates that eps should be 0.6 for ideal density plot. </a:t>
            </a:r>
          </a:p>
          <a:p>
            <a:r>
              <a:rPr lang="en-US" dirty="0"/>
              <a:t>Manhattan Distance is slightly skewed </a:t>
            </a:r>
          </a:p>
        </p:txBody>
      </p:sp>
      <p:sp>
        <p:nvSpPr>
          <p:cNvPr id="20" name="TextBox 19">
            <a:extLst>
              <a:ext uri="{FF2B5EF4-FFF2-40B4-BE49-F238E27FC236}">
                <a16:creationId xmlns:a16="http://schemas.microsoft.com/office/drawing/2014/main" id="{C5D7E2DA-BC6E-AD6F-EBC3-60F9B395084D}"/>
              </a:ext>
            </a:extLst>
          </p:cNvPr>
          <p:cNvSpPr txBox="1"/>
          <p:nvPr/>
        </p:nvSpPr>
        <p:spPr>
          <a:xfrm>
            <a:off x="3064933" y="5537200"/>
            <a:ext cx="1608667" cy="276999"/>
          </a:xfrm>
          <a:prstGeom prst="rect">
            <a:avLst/>
          </a:prstGeom>
          <a:noFill/>
        </p:spPr>
        <p:txBody>
          <a:bodyPr wrap="square" rtlCol="0">
            <a:spAutoFit/>
          </a:bodyPr>
          <a:lstStyle/>
          <a:p>
            <a:r>
              <a:rPr lang="en-US" sz="1200" dirty="0"/>
              <a:t>Density Clustering</a:t>
            </a:r>
          </a:p>
        </p:txBody>
      </p:sp>
      <p:sp>
        <p:nvSpPr>
          <p:cNvPr id="22" name="TextBox 21">
            <a:extLst>
              <a:ext uri="{FF2B5EF4-FFF2-40B4-BE49-F238E27FC236}">
                <a16:creationId xmlns:a16="http://schemas.microsoft.com/office/drawing/2014/main" id="{3553099D-5F98-5FC3-E9D3-30FA01650AB0}"/>
              </a:ext>
            </a:extLst>
          </p:cNvPr>
          <p:cNvSpPr txBox="1"/>
          <p:nvPr/>
        </p:nvSpPr>
        <p:spPr>
          <a:xfrm>
            <a:off x="482598" y="5536827"/>
            <a:ext cx="1951568" cy="276999"/>
          </a:xfrm>
          <a:prstGeom prst="rect">
            <a:avLst/>
          </a:prstGeom>
          <a:noFill/>
        </p:spPr>
        <p:txBody>
          <a:bodyPr wrap="square">
            <a:spAutoFit/>
          </a:bodyPr>
          <a:lstStyle/>
          <a:p>
            <a:r>
              <a:rPr lang="en-US" sz="1200" dirty="0"/>
              <a:t>Cosine Distance</a:t>
            </a:r>
          </a:p>
        </p:txBody>
      </p:sp>
      <p:sp>
        <p:nvSpPr>
          <p:cNvPr id="24" name="TextBox 23">
            <a:extLst>
              <a:ext uri="{FF2B5EF4-FFF2-40B4-BE49-F238E27FC236}">
                <a16:creationId xmlns:a16="http://schemas.microsoft.com/office/drawing/2014/main" id="{6B273104-36C8-A738-1AE4-383DFE70C136}"/>
              </a:ext>
            </a:extLst>
          </p:cNvPr>
          <p:cNvSpPr txBox="1"/>
          <p:nvPr/>
        </p:nvSpPr>
        <p:spPr>
          <a:xfrm>
            <a:off x="482598" y="2567544"/>
            <a:ext cx="1951568" cy="276999"/>
          </a:xfrm>
          <a:prstGeom prst="rect">
            <a:avLst/>
          </a:prstGeom>
          <a:noFill/>
        </p:spPr>
        <p:txBody>
          <a:bodyPr wrap="square">
            <a:spAutoFit/>
          </a:bodyPr>
          <a:lstStyle/>
          <a:p>
            <a:r>
              <a:rPr lang="en-US" sz="1200" dirty="0"/>
              <a:t>Manhattan Distance </a:t>
            </a:r>
          </a:p>
        </p:txBody>
      </p:sp>
      <p:sp>
        <p:nvSpPr>
          <p:cNvPr id="25" name="TextBox 24">
            <a:extLst>
              <a:ext uri="{FF2B5EF4-FFF2-40B4-BE49-F238E27FC236}">
                <a16:creationId xmlns:a16="http://schemas.microsoft.com/office/drawing/2014/main" id="{FEA688D4-E182-1B4B-927C-366B44720B67}"/>
              </a:ext>
            </a:extLst>
          </p:cNvPr>
          <p:cNvSpPr txBox="1"/>
          <p:nvPr/>
        </p:nvSpPr>
        <p:spPr>
          <a:xfrm>
            <a:off x="2864962" y="2571122"/>
            <a:ext cx="1951568" cy="276999"/>
          </a:xfrm>
          <a:prstGeom prst="rect">
            <a:avLst/>
          </a:prstGeom>
          <a:noFill/>
        </p:spPr>
        <p:txBody>
          <a:bodyPr wrap="square">
            <a:spAutoFit/>
          </a:bodyPr>
          <a:lstStyle/>
          <a:p>
            <a:r>
              <a:rPr lang="en-US" sz="1200" dirty="0"/>
              <a:t>Euclidean Distance</a:t>
            </a:r>
          </a:p>
        </p:txBody>
      </p:sp>
    </p:spTree>
    <p:extLst>
      <p:ext uri="{BB962C8B-B14F-4D97-AF65-F5344CB8AC3E}">
        <p14:creationId xmlns:p14="http://schemas.microsoft.com/office/powerpoint/2010/main" val="256137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760A-F357-8C0F-AC77-DE5AFED6B70F}"/>
              </a:ext>
            </a:extLst>
          </p:cNvPr>
          <p:cNvSpPr>
            <a:spLocks noGrp="1"/>
          </p:cNvSpPr>
          <p:nvPr>
            <p:ph type="title"/>
          </p:nvPr>
        </p:nvSpPr>
        <p:spPr>
          <a:xfrm>
            <a:off x="5138928" y="964692"/>
            <a:ext cx="6092952" cy="1188720"/>
          </a:xfrm>
        </p:spPr>
        <p:txBody>
          <a:bodyPr>
            <a:normAutofit/>
          </a:bodyPr>
          <a:lstStyle/>
          <a:p>
            <a:r>
              <a:rPr lang="en-US" dirty="0"/>
              <a:t>Unsupervised Learning: Association Rule Mining </a:t>
            </a:r>
          </a:p>
        </p:txBody>
      </p:sp>
      <p:pic>
        <p:nvPicPr>
          <p:cNvPr id="5" name="Content Placeholder 4" descr="Text&#10;&#10;Description automatically generated with medium confidence">
            <a:extLst>
              <a:ext uri="{FF2B5EF4-FFF2-40B4-BE49-F238E27FC236}">
                <a16:creationId xmlns:a16="http://schemas.microsoft.com/office/drawing/2014/main" id="{461D2010-26AF-9EC9-C0F5-7287B9161962}"/>
              </a:ext>
            </a:extLst>
          </p:cNvPr>
          <p:cNvPicPr>
            <a:picLocks noChangeAspect="1"/>
          </p:cNvPicPr>
          <p:nvPr/>
        </p:nvPicPr>
        <p:blipFill>
          <a:blip/>
          <a:stretch>
            <a:fillRect/>
          </a:stretch>
        </p:blipFill>
        <p:spPr>
          <a:xfrm>
            <a:off x="960121" y="1272923"/>
            <a:ext cx="3707652" cy="1686980"/>
          </a:xfrm>
          <a:prstGeom prst="rect">
            <a:avLst/>
          </a:prstGeom>
          <a:ln w="31750" cap="sq">
            <a:solidFill>
              <a:srgbClr val="FFFFFF"/>
            </a:solidFill>
            <a:miter lim="800000"/>
          </a:ln>
        </p:spPr>
      </p:pic>
      <p:pic>
        <p:nvPicPr>
          <p:cNvPr id="7" name="Picture 6" descr="Table&#10;&#10;Description automatically generated">
            <a:extLst>
              <a:ext uri="{FF2B5EF4-FFF2-40B4-BE49-F238E27FC236}">
                <a16:creationId xmlns:a16="http://schemas.microsoft.com/office/drawing/2014/main" id="{98385903-A2E2-3C0E-0866-153C69928628}"/>
              </a:ext>
            </a:extLst>
          </p:cNvPr>
          <p:cNvPicPr>
            <a:picLocks noChangeAspect="1"/>
          </p:cNvPicPr>
          <p:nvPr/>
        </p:nvPicPr>
        <p:blipFill>
          <a:blip/>
          <a:stretch>
            <a:fillRect/>
          </a:stretch>
        </p:blipFill>
        <p:spPr>
          <a:xfrm>
            <a:off x="960120" y="3912184"/>
            <a:ext cx="3707652" cy="1649904"/>
          </a:xfrm>
          <a:prstGeom prst="rect">
            <a:avLst/>
          </a:prstGeom>
          <a:ln w="31750" cap="sq">
            <a:solidFill>
              <a:srgbClr val="FFFFFF"/>
            </a:solidFill>
            <a:miter lim="800000"/>
          </a:ln>
        </p:spPr>
      </p:pic>
      <p:sp>
        <p:nvSpPr>
          <p:cNvPr id="11" name="Content Placeholder 10">
            <a:extLst>
              <a:ext uri="{FF2B5EF4-FFF2-40B4-BE49-F238E27FC236}">
                <a16:creationId xmlns:a16="http://schemas.microsoft.com/office/drawing/2014/main" id="{45F3B69F-ABB7-1750-B179-1EF849538068}"/>
              </a:ext>
            </a:extLst>
          </p:cNvPr>
          <p:cNvSpPr>
            <a:spLocks noGrp="1"/>
          </p:cNvSpPr>
          <p:nvPr>
            <p:ph idx="1"/>
          </p:nvPr>
        </p:nvSpPr>
        <p:spPr>
          <a:xfrm>
            <a:off x="5089646" y="2475145"/>
            <a:ext cx="6142233" cy="3409259"/>
          </a:xfrm>
        </p:spPr>
        <p:txBody>
          <a:bodyPr>
            <a:normAutofit/>
          </a:bodyPr>
          <a:lstStyle/>
          <a:p>
            <a:r>
              <a:rPr lang="en-US" dirty="0"/>
              <a:t>ARM data was further cleaned by converting the text data to transactional data. </a:t>
            </a:r>
          </a:p>
          <a:p>
            <a:r>
              <a:rPr lang="en-US" dirty="0"/>
              <a:t>Support: 0.01</a:t>
            </a:r>
          </a:p>
          <a:p>
            <a:r>
              <a:rPr lang="en-US" dirty="0"/>
              <a:t>Confidence: 0.7</a:t>
            </a:r>
          </a:p>
          <a:p>
            <a:endParaRPr lang="en-US" dirty="0"/>
          </a:p>
        </p:txBody>
      </p:sp>
      <p:sp>
        <p:nvSpPr>
          <p:cNvPr id="8" name="TextBox 7">
            <a:extLst>
              <a:ext uri="{FF2B5EF4-FFF2-40B4-BE49-F238E27FC236}">
                <a16:creationId xmlns:a16="http://schemas.microsoft.com/office/drawing/2014/main" id="{C40376CD-CFD7-464C-E8D8-61D7086C3F05}"/>
              </a:ext>
            </a:extLst>
          </p:cNvPr>
          <p:cNvSpPr txBox="1"/>
          <p:nvPr/>
        </p:nvSpPr>
        <p:spPr>
          <a:xfrm>
            <a:off x="960120" y="3020545"/>
            <a:ext cx="1600200" cy="276999"/>
          </a:xfrm>
          <a:prstGeom prst="rect">
            <a:avLst/>
          </a:prstGeom>
          <a:noFill/>
        </p:spPr>
        <p:txBody>
          <a:bodyPr wrap="square" rtlCol="0">
            <a:spAutoFit/>
          </a:bodyPr>
          <a:lstStyle/>
          <a:p>
            <a:r>
              <a:rPr lang="en-US" sz="1200" dirty="0"/>
              <a:t>Uncleaned Text Data</a:t>
            </a:r>
          </a:p>
        </p:txBody>
      </p:sp>
      <p:sp>
        <p:nvSpPr>
          <p:cNvPr id="9" name="TextBox 8">
            <a:extLst>
              <a:ext uri="{FF2B5EF4-FFF2-40B4-BE49-F238E27FC236}">
                <a16:creationId xmlns:a16="http://schemas.microsoft.com/office/drawing/2014/main" id="{1008190E-8887-A5E2-FB36-F583AF19AF66}"/>
              </a:ext>
            </a:extLst>
          </p:cNvPr>
          <p:cNvSpPr txBox="1"/>
          <p:nvPr/>
        </p:nvSpPr>
        <p:spPr>
          <a:xfrm>
            <a:off x="960120" y="5607405"/>
            <a:ext cx="1518920" cy="276999"/>
          </a:xfrm>
          <a:prstGeom prst="rect">
            <a:avLst/>
          </a:prstGeom>
          <a:noFill/>
        </p:spPr>
        <p:txBody>
          <a:bodyPr wrap="square" rtlCol="0">
            <a:spAutoFit/>
          </a:bodyPr>
          <a:lstStyle/>
          <a:p>
            <a:r>
              <a:rPr lang="en-US" sz="1200" dirty="0"/>
              <a:t>Transactional Data</a:t>
            </a:r>
          </a:p>
        </p:txBody>
      </p:sp>
    </p:spTree>
    <p:extLst>
      <p:ext uri="{BB962C8B-B14F-4D97-AF65-F5344CB8AC3E}">
        <p14:creationId xmlns:p14="http://schemas.microsoft.com/office/powerpoint/2010/main" val="279008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CE956-B52D-3D33-1A78-EE2041047579}"/>
              </a:ext>
            </a:extLst>
          </p:cNvPr>
          <p:cNvSpPr>
            <a:spLocks noGrp="1"/>
          </p:cNvSpPr>
          <p:nvPr>
            <p:ph type="title"/>
          </p:nvPr>
        </p:nvSpPr>
        <p:spPr>
          <a:xfrm>
            <a:off x="5138928" y="964692"/>
            <a:ext cx="6092952" cy="1188720"/>
          </a:xfrm>
        </p:spPr>
        <p:txBody>
          <a:bodyPr>
            <a:normAutofit/>
          </a:bodyPr>
          <a:lstStyle/>
          <a:p>
            <a:r>
              <a:rPr lang="en-US" dirty="0"/>
              <a:t>Association Rule Mining Network </a:t>
            </a:r>
          </a:p>
        </p:txBody>
      </p:sp>
      <p:pic>
        <p:nvPicPr>
          <p:cNvPr id="5" name="Content Placeholder 4" descr="Chart, scatter chart, bubble chart&#10;&#10;Description automatically generated">
            <a:extLst>
              <a:ext uri="{FF2B5EF4-FFF2-40B4-BE49-F238E27FC236}">
                <a16:creationId xmlns:a16="http://schemas.microsoft.com/office/drawing/2014/main" id="{40382942-28C8-E640-2F25-CAE73F6FAA54}"/>
              </a:ext>
            </a:extLst>
          </p:cNvPr>
          <p:cNvPicPr>
            <a:picLocks noChangeAspect="1"/>
          </p:cNvPicPr>
          <p:nvPr/>
        </p:nvPicPr>
        <p:blipFill>
          <a:blip/>
          <a:stretch>
            <a:fillRect/>
          </a:stretch>
        </p:blipFill>
        <p:spPr>
          <a:xfrm>
            <a:off x="1667379" y="964692"/>
            <a:ext cx="2293135" cy="2303442"/>
          </a:xfrm>
          <a:prstGeom prst="rect">
            <a:avLst/>
          </a:prstGeom>
          <a:ln w="31750" cap="sq">
            <a:solidFill>
              <a:srgbClr val="FFFFFF"/>
            </a:solidFill>
            <a:miter lim="800000"/>
          </a:ln>
        </p:spPr>
      </p:pic>
      <p:pic>
        <p:nvPicPr>
          <p:cNvPr id="7" name="Picture 6" descr="Table&#10;&#10;Description automatically generated">
            <a:extLst>
              <a:ext uri="{FF2B5EF4-FFF2-40B4-BE49-F238E27FC236}">
                <a16:creationId xmlns:a16="http://schemas.microsoft.com/office/drawing/2014/main" id="{9788A8E2-3D5A-1063-B0F5-E9C6D2328E95}"/>
              </a:ext>
            </a:extLst>
          </p:cNvPr>
          <p:cNvPicPr>
            <a:picLocks noChangeAspect="1"/>
          </p:cNvPicPr>
          <p:nvPr/>
        </p:nvPicPr>
        <p:blipFill>
          <a:blip/>
          <a:stretch>
            <a:fillRect/>
          </a:stretch>
        </p:blipFill>
        <p:spPr>
          <a:xfrm>
            <a:off x="960120" y="3610938"/>
            <a:ext cx="3707652" cy="2252397"/>
          </a:xfrm>
          <a:prstGeom prst="rect">
            <a:avLst/>
          </a:prstGeom>
          <a:ln w="31750" cap="sq">
            <a:solidFill>
              <a:srgbClr val="FFFFFF"/>
            </a:solidFill>
            <a:miter lim="800000"/>
          </a:ln>
        </p:spPr>
      </p:pic>
      <p:sp>
        <p:nvSpPr>
          <p:cNvPr id="11" name="Content Placeholder 10">
            <a:extLst>
              <a:ext uri="{FF2B5EF4-FFF2-40B4-BE49-F238E27FC236}">
                <a16:creationId xmlns:a16="http://schemas.microsoft.com/office/drawing/2014/main" id="{4B95667E-4FB8-E021-6A1C-145A3CAC528D}"/>
              </a:ext>
            </a:extLst>
          </p:cNvPr>
          <p:cNvSpPr>
            <a:spLocks noGrp="1"/>
          </p:cNvSpPr>
          <p:nvPr>
            <p:ph idx="1"/>
          </p:nvPr>
        </p:nvSpPr>
        <p:spPr>
          <a:xfrm>
            <a:off x="5089646" y="2475145"/>
            <a:ext cx="6142233" cy="3409259"/>
          </a:xfrm>
        </p:spPr>
        <p:txBody>
          <a:bodyPr>
            <a:normAutofit/>
          </a:bodyPr>
          <a:lstStyle/>
          <a:p>
            <a:r>
              <a:rPr lang="en-US" dirty="0"/>
              <a:t>Wine </a:t>
            </a:r>
            <a:r>
              <a:rPr lang="en-US" dirty="0">
                <a:sym typeface="Wingdings" pitchFamily="2" charset="2"/>
              </a:rPr>
              <a:t> White, Tasting, Varietal, Grapes </a:t>
            </a:r>
          </a:p>
          <a:p>
            <a:r>
              <a:rPr lang="en-US" dirty="0">
                <a:sym typeface="Wingdings" pitchFamily="2" charset="2"/>
              </a:rPr>
              <a:t>Wine  New York </a:t>
            </a:r>
          </a:p>
          <a:p>
            <a:r>
              <a:rPr lang="en-US" dirty="0">
                <a:sym typeface="Wingdings" pitchFamily="2" charset="2"/>
              </a:rPr>
              <a:t>Wine  Travel, Food, Cookbook, </a:t>
            </a:r>
            <a:endParaRPr lang="en-US" dirty="0"/>
          </a:p>
        </p:txBody>
      </p:sp>
      <p:sp>
        <p:nvSpPr>
          <p:cNvPr id="8" name="TextBox 7">
            <a:extLst>
              <a:ext uri="{FF2B5EF4-FFF2-40B4-BE49-F238E27FC236}">
                <a16:creationId xmlns:a16="http://schemas.microsoft.com/office/drawing/2014/main" id="{9979E4FB-A9C5-BC9E-57B5-A195B35D468C}"/>
              </a:ext>
            </a:extLst>
          </p:cNvPr>
          <p:cNvSpPr txBox="1"/>
          <p:nvPr/>
        </p:nvSpPr>
        <p:spPr>
          <a:xfrm>
            <a:off x="371979" y="2970063"/>
            <a:ext cx="1295400" cy="276999"/>
          </a:xfrm>
          <a:prstGeom prst="rect">
            <a:avLst/>
          </a:prstGeom>
          <a:noFill/>
        </p:spPr>
        <p:txBody>
          <a:bodyPr wrap="square" rtlCol="0">
            <a:spAutoFit/>
          </a:bodyPr>
          <a:lstStyle/>
          <a:p>
            <a:r>
              <a:rPr lang="en-US" sz="1200" dirty="0"/>
              <a:t>ARM Network</a:t>
            </a:r>
          </a:p>
        </p:txBody>
      </p:sp>
      <p:sp>
        <p:nvSpPr>
          <p:cNvPr id="9" name="TextBox 8">
            <a:extLst>
              <a:ext uri="{FF2B5EF4-FFF2-40B4-BE49-F238E27FC236}">
                <a16:creationId xmlns:a16="http://schemas.microsoft.com/office/drawing/2014/main" id="{6B206D65-D0B5-04D8-116D-39B923F419B4}"/>
              </a:ext>
            </a:extLst>
          </p:cNvPr>
          <p:cNvSpPr txBox="1"/>
          <p:nvPr/>
        </p:nvSpPr>
        <p:spPr>
          <a:xfrm>
            <a:off x="960120" y="5948591"/>
            <a:ext cx="1295400" cy="276999"/>
          </a:xfrm>
          <a:prstGeom prst="rect">
            <a:avLst/>
          </a:prstGeom>
          <a:noFill/>
        </p:spPr>
        <p:txBody>
          <a:bodyPr wrap="square" rtlCol="0">
            <a:spAutoFit/>
          </a:bodyPr>
          <a:lstStyle/>
          <a:p>
            <a:r>
              <a:rPr lang="en-US" sz="1200" dirty="0"/>
              <a:t>1-20 Rules </a:t>
            </a:r>
          </a:p>
        </p:txBody>
      </p:sp>
    </p:spTree>
    <p:extLst>
      <p:ext uri="{BB962C8B-B14F-4D97-AF65-F5344CB8AC3E}">
        <p14:creationId xmlns:p14="http://schemas.microsoft.com/office/powerpoint/2010/main" val="1532274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5AED-D9CB-7EE8-4475-3287E58BB40C}"/>
              </a:ext>
            </a:extLst>
          </p:cNvPr>
          <p:cNvSpPr>
            <a:spLocks noGrp="1"/>
          </p:cNvSpPr>
          <p:nvPr>
            <p:ph type="title"/>
          </p:nvPr>
        </p:nvSpPr>
        <p:spPr>
          <a:xfrm>
            <a:off x="8312677" y="964692"/>
            <a:ext cx="3066937" cy="1188720"/>
          </a:xfrm>
        </p:spPr>
        <p:txBody>
          <a:bodyPr>
            <a:normAutofit/>
          </a:bodyPr>
          <a:lstStyle/>
          <a:p>
            <a:r>
              <a:rPr lang="en-US" sz="2000"/>
              <a:t>Supervised Learning: Decision Tree</a:t>
            </a:r>
          </a:p>
        </p:txBody>
      </p:sp>
      <p:sp>
        <p:nvSpPr>
          <p:cNvPr id="10" name="Rectangle 9">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B12CF656-1C78-CE9D-C1FF-612CCFD4FF01}"/>
              </a:ext>
            </a:extLst>
          </p:cNvPr>
          <p:cNvPicPr>
            <a:picLocks noChangeAspect="1"/>
          </p:cNvPicPr>
          <p:nvPr/>
        </p:nvPicPr>
        <p:blipFill>
          <a:blip/>
          <a:stretch>
            <a:fillRect/>
          </a:stretch>
        </p:blipFill>
        <p:spPr>
          <a:xfrm>
            <a:off x="1143979" y="1673825"/>
            <a:ext cx="6227064" cy="3518291"/>
          </a:xfrm>
          <a:prstGeom prst="rect">
            <a:avLst/>
          </a:prstGeom>
        </p:spPr>
      </p:pic>
      <p:sp>
        <p:nvSpPr>
          <p:cNvPr id="3" name="Content Placeholder 2">
            <a:extLst>
              <a:ext uri="{FF2B5EF4-FFF2-40B4-BE49-F238E27FC236}">
                <a16:creationId xmlns:a16="http://schemas.microsoft.com/office/drawing/2014/main" id="{D89AF16E-64B8-A156-D1B1-D1DE1DFA2E36}"/>
              </a:ext>
            </a:extLst>
          </p:cNvPr>
          <p:cNvSpPr>
            <a:spLocks noGrp="1"/>
          </p:cNvSpPr>
          <p:nvPr>
            <p:ph idx="1"/>
          </p:nvPr>
        </p:nvSpPr>
        <p:spPr>
          <a:xfrm>
            <a:off x="8311249" y="2638044"/>
            <a:ext cx="3063765" cy="3263206"/>
          </a:xfrm>
        </p:spPr>
        <p:txBody>
          <a:bodyPr>
            <a:normAutofit/>
          </a:bodyPr>
          <a:lstStyle/>
          <a:p>
            <a:r>
              <a:rPr lang="en-US" dirty="0"/>
              <a:t>Portugal Wine Dataset </a:t>
            </a:r>
          </a:p>
          <a:p>
            <a:r>
              <a:rPr lang="en-US" dirty="0"/>
              <a:t>Discretized Quality Label: Good, Bad, Average </a:t>
            </a:r>
          </a:p>
          <a:p>
            <a:r>
              <a:rPr lang="en-US" dirty="0"/>
              <a:t>Pruning Tree: GINI, Entropy, and CP Parameter </a:t>
            </a:r>
          </a:p>
          <a:p>
            <a:r>
              <a:rPr lang="en-US" dirty="0"/>
              <a:t>GINI Pruned Tree Accuracy: 73.2%</a:t>
            </a:r>
          </a:p>
        </p:txBody>
      </p:sp>
      <p:sp>
        <p:nvSpPr>
          <p:cNvPr id="6" name="TextBox 5">
            <a:extLst>
              <a:ext uri="{FF2B5EF4-FFF2-40B4-BE49-F238E27FC236}">
                <a16:creationId xmlns:a16="http://schemas.microsoft.com/office/drawing/2014/main" id="{DD70D594-381B-29AC-D543-210CC51099DE}"/>
              </a:ext>
            </a:extLst>
          </p:cNvPr>
          <p:cNvSpPr txBox="1"/>
          <p:nvPr/>
        </p:nvSpPr>
        <p:spPr>
          <a:xfrm>
            <a:off x="978415" y="5926741"/>
            <a:ext cx="1295400" cy="276999"/>
          </a:xfrm>
          <a:prstGeom prst="rect">
            <a:avLst/>
          </a:prstGeom>
          <a:noFill/>
        </p:spPr>
        <p:txBody>
          <a:bodyPr wrap="square" rtlCol="0">
            <a:spAutoFit/>
          </a:bodyPr>
          <a:lstStyle/>
          <a:p>
            <a:r>
              <a:rPr lang="en-US" sz="1200" dirty="0"/>
              <a:t>GINI Pruned Tree</a:t>
            </a:r>
          </a:p>
        </p:txBody>
      </p:sp>
    </p:spTree>
    <p:extLst>
      <p:ext uri="{BB962C8B-B14F-4D97-AF65-F5344CB8AC3E}">
        <p14:creationId xmlns:p14="http://schemas.microsoft.com/office/powerpoint/2010/main" val="1984943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5C0A-6DDA-29CD-4FDA-310892571EC1}"/>
              </a:ext>
            </a:extLst>
          </p:cNvPr>
          <p:cNvSpPr>
            <a:spLocks noGrp="1"/>
          </p:cNvSpPr>
          <p:nvPr>
            <p:ph type="title"/>
          </p:nvPr>
        </p:nvSpPr>
        <p:spPr/>
        <p:txBody>
          <a:bodyPr/>
          <a:lstStyle/>
          <a:p>
            <a:r>
              <a:rPr lang="en-US" dirty="0"/>
              <a:t>Supervised Learning: Naïve Bayes</a:t>
            </a:r>
          </a:p>
        </p:txBody>
      </p:sp>
      <p:sp>
        <p:nvSpPr>
          <p:cNvPr id="3" name="Content Placeholder 2">
            <a:extLst>
              <a:ext uri="{FF2B5EF4-FFF2-40B4-BE49-F238E27FC236}">
                <a16:creationId xmlns:a16="http://schemas.microsoft.com/office/drawing/2014/main" id="{81B6A893-AA56-903E-1D37-966EE583779E}"/>
              </a:ext>
            </a:extLst>
          </p:cNvPr>
          <p:cNvSpPr>
            <a:spLocks noGrp="1"/>
          </p:cNvSpPr>
          <p:nvPr>
            <p:ph idx="1"/>
          </p:nvPr>
        </p:nvSpPr>
        <p:spPr/>
        <p:txBody>
          <a:bodyPr/>
          <a:lstStyle/>
          <a:p>
            <a:r>
              <a:rPr lang="en-US" dirty="0"/>
              <a:t>Multinomial Naïve Bayes for the Wine Enthusiast Dataset </a:t>
            </a:r>
          </a:p>
          <a:p>
            <a:r>
              <a:rPr lang="en-US" dirty="0"/>
              <a:t>Text Based Data </a:t>
            </a:r>
          </a:p>
          <a:p>
            <a:r>
              <a:rPr lang="en-US" dirty="0"/>
              <a:t>Multinomial Naïve Bayes Accuracy: 43.77% </a:t>
            </a:r>
          </a:p>
        </p:txBody>
      </p:sp>
    </p:spTree>
    <p:extLst>
      <p:ext uri="{BB962C8B-B14F-4D97-AF65-F5344CB8AC3E}">
        <p14:creationId xmlns:p14="http://schemas.microsoft.com/office/powerpoint/2010/main" val="2356352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972F-9BEE-D3C7-B99A-C8D231CE2011}"/>
              </a:ext>
            </a:extLst>
          </p:cNvPr>
          <p:cNvSpPr>
            <a:spLocks noGrp="1"/>
          </p:cNvSpPr>
          <p:nvPr>
            <p:ph type="title"/>
          </p:nvPr>
        </p:nvSpPr>
        <p:spPr>
          <a:xfrm>
            <a:off x="8312677" y="964692"/>
            <a:ext cx="3066937" cy="1188720"/>
          </a:xfrm>
        </p:spPr>
        <p:txBody>
          <a:bodyPr>
            <a:normAutofit/>
          </a:bodyPr>
          <a:lstStyle/>
          <a:p>
            <a:r>
              <a:rPr lang="en-US" sz="2000"/>
              <a:t>Artificial Neural Networks (ANN)</a:t>
            </a:r>
          </a:p>
        </p:txBody>
      </p:sp>
      <p:sp>
        <p:nvSpPr>
          <p:cNvPr id="10" name="Rectangle 9">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5BDAFC13-9051-8620-2C1B-739CFC069A70}"/>
              </a:ext>
            </a:extLst>
          </p:cNvPr>
          <p:cNvPicPr>
            <a:picLocks noChangeAspect="1"/>
          </p:cNvPicPr>
          <p:nvPr/>
        </p:nvPicPr>
        <p:blipFill>
          <a:blip/>
          <a:stretch>
            <a:fillRect/>
          </a:stretch>
        </p:blipFill>
        <p:spPr>
          <a:xfrm>
            <a:off x="2358531" y="1293275"/>
            <a:ext cx="3797959" cy="4279392"/>
          </a:xfrm>
          <a:prstGeom prst="rect">
            <a:avLst/>
          </a:prstGeom>
        </p:spPr>
      </p:pic>
      <p:sp>
        <p:nvSpPr>
          <p:cNvPr id="3" name="Content Placeholder 2">
            <a:extLst>
              <a:ext uri="{FF2B5EF4-FFF2-40B4-BE49-F238E27FC236}">
                <a16:creationId xmlns:a16="http://schemas.microsoft.com/office/drawing/2014/main" id="{37E803AD-161E-8E9E-F49E-ED98359D0512}"/>
              </a:ext>
            </a:extLst>
          </p:cNvPr>
          <p:cNvSpPr>
            <a:spLocks noGrp="1"/>
          </p:cNvSpPr>
          <p:nvPr>
            <p:ph idx="1"/>
          </p:nvPr>
        </p:nvSpPr>
        <p:spPr>
          <a:xfrm>
            <a:off x="8311249" y="2638044"/>
            <a:ext cx="3063765" cy="3263206"/>
          </a:xfrm>
        </p:spPr>
        <p:txBody>
          <a:bodyPr>
            <a:normAutofit/>
          </a:bodyPr>
          <a:lstStyle/>
          <a:p>
            <a:r>
              <a:rPr lang="en-US" dirty="0"/>
              <a:t>Feed Forward Neural Network with Single Hidden Layer </a:t>
            </a:r>
          </a:p>
          <a:p>
            <a:r>
              <a:rPr lang="en-US" dirty="0"/>
              <a:t>Backpropagation for further training of model </a:t>
            </a:r>
          </a:p>
        </p:txBody>
      </p:sp>
      <p:sp>
        <p:nvSpPr>
          <p:cNvPr id="6" name="TextBox 5">
            <a:extLst>
              <a:ext uri="{FF2B5EF4-FFF2-40B4-BE49-F238E27FC236}">
                <a16:creationId xmlns:a16="http://schemas.microsoft.com/office/drawing/2014/main" id="{1C2F80CF-D196-A4A8-1FAF-C2A1026CE816}"/>
              </a:ext>
            </a:extLst>
          </p:cNvPr>
          <p:cNvSpPr txBox="1"/>
          <p:nvPr/>
        </p:nvSpPr>
        <p:spPr>
          <a:xfrm>
            <a:off x="978414" y="6065241"/>
            <a:ext cx="1724145" cy="276999"/>
          </a:xfrm>
          <a:prstGeom prst="rect">
            <a:avLst/>
          </a:prstGeom>
          <a:noFill/>
        </p:spPr>
        <p:txBody>
          <a:bodyPr wrap="square" rtlCol="0">
            <a:spAutoFit/>
          </a:bodyPr>
          <a:lstStyle/>
          <a:p>
            <a:r>
              <a:rPr lang="en-US" sz="1200" dirty="0"/>
              <a:t>Neural Network Graph</a:t>
            </a:r>
          </a:p>
        </p:txBody>
      </p:sp>
    </p:spTree>
    <p:extLst>
      <p:ext uri="{BB962C8B-B14F-4D97-AF65-F5344CB8AC3E}">
        <p14:creationId xmlns:p14="http://schemas.microsoft.com/office/powerpoint/2010/main" val="3111139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55CD-B123-C82B-E049-34277C5A451B}"/>
              </a:ext>
            </a:extLst>
          </p:cNvPr>
          <p:cNvSpPr>
            <a:spLocks noGrp="1"/>
          </p:cNvSpPr>
          <p:nvPr>
            <p:ph type="title"/>
          </p:nvPr>
        </p:nvSpPr>
        <p:spPr>
          <a:xfrm>
            <a:off x="5138928" y="964692"/>
            <a:ext cx="6092952" cy="1188720"/>
          </a:xfrm>
        </p:spPr>
        <p:txBody>
          <a:bodyPr>
            <a:normAutofit/>
          </a:bodyPr>
          <a:lstStyle/>
          <a:p>
            <a:r>
              <a:rPr lang="en-US" dirty="0"/>
              <a:t>Neural Network Results</a:t>
            </a:r>
          </a:p>
        </p:txBody>
      </p:sp>
      <p:pic>
        <p:nvPicPr>
          <p:cNvPr id="5" name="Content Placeholder 4" descr="A picture containing indoor, electronics, grater, keyboard&#10;&#10;Description automatically generated">
            <a:extLst>
              <a:ext uri="{FF2B5EF4-FFF2-40B4-BE49-F238E27FC236}">
                <a16:creationId xmlns:a16="http://schemas.microsoft.com/office/drawing/2014/main" id="{6D658E7F-CC19-F2CE-FC4B-1676E75305D3}"/>
              </a:ext>
            </a:extLst>
          </p:cNvPr>
          <p:cNvPicPr>
            <a:picLocks noChangeAspect="1"/>
          </p:cNvPicPr>
          <p:nvPr/>
        </p:nvPicPr>
        <p:blipFill>
          <a:blip/>
          <a:stretch>
            <a:fillRect/>
          </a:stretch>
        </p:blipFill>
        <p:spPr>
          <a:xfrm>
            <a:off x="960121" y="1713206"/>
            <a:ext cx="3707652" cy="806413"/>
          </a:xfrm>
          <a:prstGeom prst="rect">
            <a:avLst/>
          </a:prstGeom>
          <a:ln w="31750" cap="sq">
            <a:solidFill>
              <a:srgbClr val="FFFFFF"/>
            </a:solidFill>
            <a:miter lim="800000"/>
          </a:ln>
        </p:spPr>
      </p:pic>
      <p:pic>
        <p:nvPicPr>
          <p:cNvPr id="7" name="Picture 6" descr="A picture containing electronics, indoor, keyboard&#10;&#10;Description automatically generated">
            <a:extLst>
              <a:ext uri="{FF2B5EF4-FFF2-40B4-BE49-F238E27FC236}">
                <a16:creationId xmlns:a16="http://schemas.microsoft.com/office/drawing/2014/main" id="{80E73126-3611-7E78-8E8E-0A6DE6A55649}"/>
              </a:ext>
            </a:extLst>
          </p:cNvPr>
          <p:cNvPicPr>
            <a:picLocks noChangeAspect="1"/>
          </p:cNvPicPr>
          <p:nvPr/>
        </p:nvPicPr>
        <p:blipFill>
          <a:blip/>
          <a:stretch>
            <a:fillRect/>
          </a:stretch>
        </p:blipFill>
        <p:spPr>
          <a:xfrm>
            <a:off x="960120" y="4333930"/>
            <a:ext cx="3707652" cy="806413"/>
          </a:xfrm>
          <a:prstGeom prst="rect">
            <a:avLst/>
          </a:prstGeom>
          <a:ln w="31750" cap="sq">
            <a:solidFill>
              <a:srgbClr val="FFFFFF"/>
            </a:solidFill>
            <a:miter lim="800000"/>
          </a:ln>
        </p:spPr>
      </p:pic>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91F5C0CB-9249-E96A-BB5F-97D53EB49C5B}"/>
                  </a:ext>
                </a:extLst>
              </p:cNvPr>
              <p:cNvSpPr>
                <a:spLocks noGrp="1"/>
              </p:cNvSpPr>
              <p:nvPr>
                <p:ph idx="1"/>
              </p:nvPr>
            </p:nvSpPr>
            <p:spPr>
              <a:xfrm>
                <a:off x="5089646" y="2475145"/>
                <a:ext cx="6142233" cy="3409259"/>
              </a:xfrm>
            </p:spPr>
            <p:txBody>
              <a:bodyPr>
                <a:normAutofit/>
              </a:bodyPr>
              <a:lstStyle/>
              <a:p>
                <a:r>
                  <a:rPr lang="en-US" dirty="0"/>
                  <a:t>Confusion Matrix (See Below) </a:t>
                </a:r>
              </a:p>
              <a:p>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7</m:t>
                              </m:r>
                              <m:r>
                                <a:rPr lang="en-US" b="0" i="1" smtClean="0">
                                  <a:latin typeface="Cambria Math" panose="02040503050406030204" pitchFamily="18" charset="0"/>
                                </a:rPr>
                                <m:t>8</m:t>
                              </m:r>
                            </m:e>
                            <m:e>
                              <m:r>
                                <a:rPr lang="en-US" b="0" i="1" smtClean="0">
                                  <a:latin typeface="Cambria Math" panose="02040503050406030204" pitchFamily="18" charset="0"/>
                                </a:rPr>
                                <m:t>15</m:t>
                              </m:r>
                            </m:e>
                          </m:mr>
                          <m:mr>
                            <m:e>
                              <m:r>
                                <a:rPr lang="en-US" b="0" i="1" smtClean="0">
                                  <a:latin typeface="Cambria Math" panose="02040503050406030204" pitchFamily="18" charset="0"/>
                                </a:rPr>
                                <m:t>15</m:t>
                              </m:r>
                            </m:e>
                            <m:e>
                              <m:r>
                                <a:rPr lang="en-US" b="0" i="1" smtClean="0">
                                  <a:latin typeface="Cambria Math" panose="02040503050406030204" pitchFamily="18" charset="0"/>
                                </a:rPr>
                                <m:t>70</m:t>
                              </m:r>
                            </m:e>
                          </m:mr>
                        </m:m>
                      </m:e>
                    </m:d>
                  </m:oMath>
                </a14:m>
                <a:endParaRPr lang="en-US" dirty="0"/>
              </a:p>
              <a:p>
                <a:r>
                  <a:rPr lang="en-US" dirty="0"/>
                  <a:t>Accuracy: 83.14% </a:t>
                </a:r>
              </a:p>
            </p:txBody>
          </p:sp>
        </mc:Choice>
        <mc:Fallback xmlns="">
          <p:sp>
            <p:nvSpPr>
              <p:cNvPr id="11" name="Content Placeholder 10">
                <a:extLst>
                  <a:ext uri="{FF2B5EF4-FFF2-40B4-BE49-F238E27FC236}">
                    <a16:creationId xmlns:a16="http://schemas.microsoft.com/office/drawing/2014/main" id="{91F5C0CB-9249-E96A-BB5F-97D53EB49C5B}"/>
                  </a:ext>
                </a:extLst>
              </p:cNvPr>
              <p:cNvSpPr>
                <a:spLocks noGrp="1" noRot="1" noChangeAspect="1" noMove="1" noResize="1" noEditPoints="1" noAdjustHandles="1" noChangeArrowheads="1" noChangeShapeType="1" noTextEdit="1"/>
              </p:cNvSpPr>
              <p:nvPr>
                <p:ph idx="1"/>
              </p:nvPr>
            </p:nvSpPr>
            <p:spPr>
              <a:xfrm>
                <a:off x="5089646" y="2475145"/>
                <a:ext cx="6142233" cy="3409259"/>
              </a:xfrm>
              <a:blipFill>
                <a:blip r:embed="rId5"/>
                <a:stretch>
                  <a:fillRect l="-619" t="-74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7999919B-ADB9-257A-AA51-3395A842889C}"/>
              </a:ext>
            </a:extLst>
          </p:cNvPr>
          <p:cNvSpPr txBox="1"/>
          <p:nvPr/>
        </p:nvSpPr>
        <p:spPr>
          <a:xfrm>
            <a:off x="960120" y="5506720"/>
            <a:ext cx="1295400" cy="276999"/>
          </a:xfrm>
          <a:prstGeom prst="rect">
            <a:avLst/>
          </a:prstGeom>
          <a:noFill/>
        </p:spPr>
        <p:txBody>
          <a:bodyPr wrap="square" rtlCol="0">
            <a:spAutoFit/>
          </a:bodyPr>
          <a:lstStyle/>
          <a:p>
            <a:r>
              <a:rPr lang="en-US" sz="1200" dirty="0"/>
              <a:t>Last Iterations </a:t>
            </a:r>
          </a:p>
        </p:txBody>
      </p:sp>
    </p:spTree>
    <p:extLst>
      <p:ext uri="{BB962C8B-B14F-4D97-AF65-F5344CB8AC3E}">
        <p14:creationId xmlns:p14="http://schemas.microsoft.com/office/powerpoint/2010/main" val="2573143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BC70-8228-1292-F0F4-B73B6C559B57}"/>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134F23F6-C6A0-E10D-8A66-0BD14AB2CA89}"/>
              </a:ext>
            </a:extLst>
          </p:cNvPr>
          <p:cNvSpPr>
            <a:spLocks noGrp="1"/>
          </p:cNvSpPr>
          <p:nvPr>
            <p:ph idx="1"/>
          </p:nvPr>
        </p:nvSpPr>
        <p:spPr/>
        <p:txBody>
          <a:bodyPr>
            <a:normAutofit fontScale="92500" lnSpcReduction="10000"/>
          </a:bodyPr>
          <a:lstStyle/>
          <a:p>
            <a:r>
              <a:rPr lang="en-US" dirty="0"/>
              <a:t>Clustering:  Three clusters were present in both the Portugal Wine and Chemical Analysis Datasets highlighting that there could be an optimum combination of chemical concentrations that produces good wine. </a:t>
            </a:r>
          </a:p>
          <a:p>
            <a:r>
              <a:rPr lang="en-US" dirty="0"/>
              <a:t>Association Rules Mining: News media have obvious relationships regarding wine. </a:t>
            </a:r>
          </a:p>
          <a:p>
            <a:r>
              <a:rPr lang="en-US" dirty="0"/>
              <a:t>Naïve Bayes: Taste is very biased, and it is hard to classify wine points given description from people. </a:t>
            </a:r>
          </a:p>
          <a:p>
            <a:r>
              <a:rPr lang="en-US" dirty="0"/>
              <a:t>Decision Tree: Alcohol, sulphates, chlorides, and density is heavily involved in classifying wine quality. </a:t>
            </a:r>
          </a:p>
          <a:p>
            <a:r>
              <a:rPr lang="en-US" dirty="0"/>
              <a:t>Neural Network: Some combination of chemical concentrations produce higher alcohol percentages. </a:t>
            </a:r>
          </a:p>
        </p:txBody>
      </p:sp>
    </p:spTree>
    <p:extLst>
      <p:ext uri="{BB962C8B-B14F-4D97-AF65-F5344CB8AC3E}">
        <p14:creationId xmlns:p14="http://schemas.microsoft.com/office/powerpoint/2010/main" val="2370235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8657-2045-00FB-ED81-D9CDAB59F73B}"/>
              </a:ext>
            </a:extLst>
          </p:cNvPr>
          <p:cNvSpPr>
            <a:spLocks noGrp="1"/>
          </p:cNvSpPr>
          <p:nvPr>
            <p:ph type="title"/>
          </p:nvPr>
        </p:nvSpPr>
        <p:spPr>
          <a:xfrm>
            <a:off x="804672" y="964692"/>
            <a:ext cx="5894832" cy="1188720"/>
          </a:xfrm>
        </p:spPr>
        <p:txBody>
          <a:bodyPr>
            <a:normAutofit/>
          </a:bodyPr>
          <a:lstStyle/>
          <a:p>
            <a:r>
              <a:rPr lang="en-US" dirty="0"/>
              <a:t>Wine Production Process and Background</a:t>
            </a:r>
          </a:p>
        </p:txBody>
      </p:sp>
      <p:sp>
        <p:nvSpPr>
          <p:cNvPr id="3" name="Content Placeholder 2">
            <a:extLst>
              <a:ext uri="{FF2B5EF4-FFF2-40B4-BE49-F238E27FC236}">
                <a16:creationId xmlns:a16="http://schemas.microsoft.com/office/drawing/2014/main" id="{7BB9FA96-6B29-C9FB-E6EE-ECD63B9B9AEA}"/>
              </a:ext>
            </a:extLst>
          </p:cNvPr>
          <p:cNvSpPr>
            <a:spLocks noGrp="1"/>
          </p:cNvSpPr>
          <p:nvPr>
            <p:ph idx="1"/>
          </p:nvPr>
        </p:nvSpPr>
        <p:spPr>
          <a:xfrm>
            <a:off x="803243" y="2638044"/>
            <a:ext cx="5963317" cy="3263206"/>
          </a:xfrm>
        </p:spPr>
        <p:txBody>
          <a:bodyPr>
            <a:normAutofit/>
          </a:bodyPr>
          <a:lstStyle/>
          <a:p>
            <a:r>
              <a:rPr lang="en-US" dirty="0"/>
              <a:t>Choose Grape Type </a:t>
            </a:r>
            <a:r>
              <a:rPr lang="en-US" dirty="0">
                <a:sym typeface="Wingdings" pitchFamily="2" charset="2"/>
              </a:rPr>
              <a:t> Grape and Methods  Press and Fermentation  Malic Acid Fermentation  Aging </a:t>
            </a:r>
          </a:p>
          <a:p>
            <a:r>
              <a:rPr lang="en-US" dirty="0">
                <a:sym typeface="Wingdings" pitchFamily="2" charset="2"/>
              </a:rPr>
              <a:t>Cabernet Sauvignon, Shiraz, Pinot Noir, Sauvignon Blanc, Merlot …….</a:t>
            </a:r>
          </a:p>
          <a:p>
            <a:endParaRPr lang="en-US" dirty="0"/>
          </a:p>
        </p:txBody>
      </p:sp>
      <p:sp>
        <p:nvSpPr>
          <p:cNvPr id="15" name="Rectangle 14">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Diagram&#10;&#10;Description automatically generated">
            <a:extLst>
              <a:ext uri="{FF2B5EF4-FFF2-40B4-BE49-F238E27FC236}">
                <a16:creationId xmlns:a16="http://schemas.microsoft.com/office/drawing/2014/main" id="{10A08500-A250-3068-F1F8-049D43BC56A3}"/>
              </a:ext>
            </a:extLst>
          </p:cNvPr>
          <p:cNvPicPr>
            <a:picLocks noChangeAspect="1"/>
          </p:cNvPicPr>
          <p:nvPr/>
        </p:nvPicPr>
        <p:blipFill>
          <a:blip/>
          <a:stretch>
            <a:fillRect/>
          </a:stretch>
        </p:blipFill>
        <p:spPr>
          <a:xfrm>
            <a:off x="7715890" y="2184815"/>
            <a:ext cx="3328416" cy="2496312"/>
          </a:xfrm>
          <a:prstGeom prst="rect">
            <a:avLst/>
          </a:prstGeom>
        </p:spPr>
      </p:pic>
      <p:pic>
        <p:nvPicPr>
          <p:cNvPr id="11" name="Picture 10" descr="Diagram&#10;&#10;Description automatically generated">
            <a:extLst>
              <a:ext uri="{FF2B5EF4-FFF2-40B4-BE49-F238E27FC236}">
                <a16:creationId xmlns:a16="http://schemas.microsoft.com/office/drawing/2014/main" id="{3CF3986B-C109-04A0-977D-35C610ADC6CB}"/>
              </a:ext>
            </a:extLst>
          </p:cNvPr>
          <p:cNvPicPr>
            <a:picLocks noChangeAspect="1"/>
          </p:cNvPicPr>
          <p:nvPr/>
        </p:nvPicPr>
        <p:blipFill>
          <a:blip/>
          <a:stretch>
            <a:fillRect/>
          </a:stretch>
        </p:blipFill>
        <p:spPr>
          <a:xfrm>
            <a:off x="7715890" y="2074787"/>
            <a:ext cx="3328416" cy="2496312"/>
          </a:xfrm>
          <a:prstGeom prst="rect">
            <a:avLst/>
          </a:prstGeom>
        </p:spPr>
      </p:pic>
      <p:sp>
        <p:nvSpPr>
          <p:cNvPr id="12" name="TextBox 11">
            <a:extLst>
              <a:ext uri="{FF2B5EF4-FFF2-40B4-BE49-F238E27FC236}">
                <a16:creationId xmlns:a16="http://schemas.microsoft.com/office/drawing/2014/main" id="{05221A6A-B958-ECEC-9CAB-41649B584942}"/>
              </a:ext>
            </a:extLst>
          </p:cNvPr>
          <p:cNvSpPr txBox="1"/>
          <p:nvPr/>
        </p:nvSpPr>
        <p:spPr>
          <a:xfrm>
            <a:off x="7715890" y="4681127"/>
            <a:ext cx="3053710" cy="276999"/>
          </a:xfrm>
          <a:prstGeom prst="rect">
            <a:avLst/>
          </a:prstGeom>
          <a:noFill/>
        </p:spPr>
        <p:txBody>
          <a:bodyPr wrap="square" rtlCol="0">
            <a:spAutoFit/>
          </a:bodyPr>
          <a:lstStyle/>
          <a:p>
            <a:r>
              <a:rPr lang="en-US" sz="1200" dirty="0"/>
              <a:t>Wine Production Process from </a:t>
            </a:r>
            <a:r>
              <a:rPr lang="en-US" sz="1200" dirty="0" err="1"/>
              <a:t>Winefolly</a:t>
            </a:r>
            <a:endParaRPr lang="en-US" sz="1200" dirty="0"/>
          </a:p>
        </p:txBody>
      </p:sp>
    </p:spTree>
    <p:extLst>
      <p:ext uri="{BB962C8B-B14F-4D97-AF65-F5344CB8AC3E}">
        <p14:creationId xmlns:p14="http://schemas.microsoft.com/office/powerpoint/2010/main" val="2522773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6D1B-0807-F082-099F-51342F0AF4E7}"/>
              </a:ext>
            </a:extLst>
          </p:cNvPr>
          <p:cNvSpPr>
            <a:spLocks noGrp="1"/>
          </p:cNvSpPr>
          <p:nvPr>
            <p:ph type="title"/>
          </p:nvPr>
        </p:nvSpPr>
        <p:spPr/>
        <p:txBody>
          <a:bodyPr/>
          <a:lstStyle/>
          <a:p>
            <a:r>
              <a:rPr lang="en-US" dirty="0"/>
              <a:t>Thank you </a:t>
            </a:r>
          </a:p>
        </p:txBody>
      </p:sp>
      <p:sp>
        <p:nvSpPr>
          <p:cNvPr id="3" name="Content Placeholder 2">
            <a:extLst>
              <a:ext uri="{FF2B5EF4-FFF2-40B4-BE49-F238E27FC236}">
                <a16:creationId xmlns:a16="http://schemas.microsoft.com/office/drawing/2014/main" id="{0A46379C-962B-5507-8E55-AA7AAFE7D9F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0357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3EAA-14A7-14AA-CAC5-199FF836A99F}"/>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981E4686-61EC-84D1-F30D-014201AB5DBD}"/>
              </a:ext>
            </a:extLst>
          </p:cNvPr>
          <p:cNvSpPr>
            <a:spLocks noGrp="1"/>
          </p:cNvSpPr>
          <p:nvPr>
            <p:ph idx="1"/>
          </p:nvPr>
        </p:nvSpPr>
        <p:spPr/>
        <p:txBody>
          <a:bodyPr/>
          <a:lstStyle/>
          <a:p>
            <a:pPr marL="342900" indent="-342900">
              <a:buAutoNum type="arabicParenR"/>
            </a:pPr>
            <a:r>
              <a:rPr lang="en-US" dirty="0"/>
              <a:t>Applications of unsupervised and supervised methods </a:t>
            </a:r>
          </a:p>
          <a:p>
            <a:pPr marL="342900" indent="-342900">
              <a:buAutoNum type="arabicParenR"/>
            </a:pPr>
            <a:r>
              <a:rPr lang="en-US" dirty="0"/>
              <a:t>Applications of neural networks </a:t>
            </a:r>
          </a:p>
        </p:txBody>
      </p:sp>
    </p:spTree>
    <p:extLst>
      <p:ext uri="{BB962C8B-B14F-4D97-AF65-F5344CB8AC3E}">
        <p14:creationId xmlns:p14="http://schemas.microsoft.com/office/powerpoint/2010/main" val="81572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5E21-C464-8143-062F-129D96ADC544}"/>
              </a:ext>
            </a:extLst>
          </p:cNvPr>
          <p:cNvSpPr>
            <a:spLocks noGrp="1"/>
          </p:cNvSpPr>
          <p:nvPr>
            <p:ph type="title"/>
          </p:nvPr>
        </p:nvSpPr>
        <p:spPr>
          <a:xfrm>
            <a:off x="5138928" y="964692"/>
            <a:ext cx="6092952" cy="1188720"/>
          </a:xfrm>
        </p:spPr>
        <p:txBody>
          <a:bodyPr>
            <a:normAutofit/>
          </a:bodyPr>
          <a:lstStyle/>
          <a:p>
            <a:r>
              <a:rPr lang="en-US" dirty="0"/>
              <a:t>Dataset 1: Wine Enthusiast </a:t>
            </a:r>
          </a:p>
        </p:txBody>
      </p:sp>
      <p:pic>
        <p:nvPicPr>
          <p:cNvPr id="5" name="Picture 4" descr="Graphical user interface, text, application&#10;&#10;Description automatically generated">
            <a:extLst>
              <a:ext uri="{FF2B5EF4-FFF2-40B4-BE49-F238E27FC236}">
                <a16:creationId xmlns:a16="http://schemas.microsoft.com/office/drawing/2014/main" id="{82810104-1917-A92F-9E04-36A837B5BE22}"/>
              </a:ext>
            </a:extLst>
          </p:cNvPr>
          <p:cNvPicPr>
            <a:picLocks noChangeAspect="1"/>
          </p:cNvPicPr>
          <p:nvPr/>
        </p:nvPicPr>
        <p:blipFill>
          <a:blip/>
          <a:stretch>
            <a:fillRect/>
          </a:stretch>
        </p:blipFill>
        <p:spPr>
          <a:xfrm>
            <a:off x="960121" y="1449036"/>
            <a:ext cx="3707652" cy="1334754"/>
          </a:xfrm>
          <a:prstGeom prst="rect">
            <a:avLst/>
          </a:prstGeom>
          <a:ln w="31750" cap="sq">
            <a:solidFill>
              <a:srgbClr val="FFFFFF"/>
            </a:solidFill>
            <a:miter lim="800000"/>
          </a:ln>
        </p:spPr>
      </p:pic>
      <p:pic>
        <p:nvPicPr>
          <p:cNvPr id="7" name="Picture 6" descr="Graphical user interface, text, application&#10;&#10;Description automatically generated">
            <a:extLst>
              <a:ext uri="{FF2B5EF4-FFF2-40B4-BE49-F238E27FC236}">
                <a16:creationId xmlns:a16="http://schemas.microsoft.com/office/drawing/2014/main" id="{46305AD4-363B-A52B-4EB9-11C109EA7CB3}"/>
              </a:ext>
            </a:extLst>
          </p:cNvPr>
          <p:cNvPicPr>
            <a:picLocks noChangeAspect="1"/>
          </p:cNvPicPr>
          <p:nvPr/>
        </p:nvPicPr>
        <p:blipFill>
          <a:blip/>
          <a:stretch>
            <a:fillRect/>
          </a:stretch>
        </p:blipFill>
        <p:spPr>
          <a:xfrm>
            <a:off x="960120" y="4083663"/>
            <a:ext cx="3707652" cy="1306947"/>
          </a:xfrm>
          <a:prstGeom prst="rect">
            <a:avLst/>
          </a:prstGeom>
          <a:ln w="31750" cap="sq">
            <a:solidFill>
              <a:srgbClr val="FFFFFF"/>
            </a:solidFill>
            <a:miter lim="800000"/>
          </a:ln>
        </p:spPr>
      </p:pic>
      <p:sp>
        <p:nvSpPr>
          <p:cNvPr id="3" name="Content Placeholder 2">
            <a:extLst>
              <a:ext uri="{FF2B5EF4-FFF2-40B4-BE49-F238E27FC236}">
                <a16:creationId xmlns:a16="http://schemas.microsoft.com/office/drawing/2014/main" id="{D498EF33-2C3E-D3B2-ECBA-5C74E36FB155}"/>
              </a:ext>
            </a:extLst>
          </p:cNvPr>
          <p:cNvSpPr>
            <a:spLocks noGrp="1"/>
          </p:cNvSpPr>
          <p:nvPr>
            <p:ph idx="1"/>
          </p:nvPr>
        </p:nvSpPr>
        <p:spPr>
          <a:xfrm>
            <a:off x="5089646" y="2475145"/>
            <a:ext cx="6142233" cy="3409259"/>
          </a:xfrm>
        </p:spPr>
        <p:txBody>
          <a:bodyPr>
            <a:normAutofit/>
          </a:bodyPr>
          <a:lstStyle/>
          <a:p>
            <a:r>
              <a:rPr lang="en-US" dirty="0"/>
              <a:t>Dataset Variables: Country, Description, Points, Price, Province, Title, and Variety </a:t>
            </a:r>
          </a:p>
          <a:p>
            <a:r>
              <a:rPr lang="en-US" dirty="0"/>
              <a:t>Mixed Data (Both Text and Numerical)</a:t>
            </a:r>
          </a:p>
        </p:txBody>
      </p:sp>
      <p:sp>
        <p:nvSpPr>
          <p:cNvPr id="8" name="TextBox 7">
            <a:extLst>
              <a:ext uri="{FF2B5EF4-FFF2-40B4-BE49-F238E27FC236}">
                <a16:creationId xmlns:a16="http://schemas.microsoft.com/office/drawing/2014/main" id="{557B159A-5D81-0A46-0E22-F5F62D1A1A32}"/>
              </a:ext>
            </a:extLst>
          </p:cNvPr>
          <p:cNvSpPr txBox="1"/>
          <p:nvPr/>
        </p:nvSpPr>
        <p:spPr>
          <a:xfrm>
            <a:off x="960120" y="2936240"/>
            <a:ext cx="1295400" cy="276999"/>
          </a:xfrm>
          <a:prstGeom prst="rect">
            <a:avLst/>
          </a:prstGeom>
          <a:noFill/>
        </p:spPr>
        <p:txBody>
          <a:bodyPr wrap="square" rtlCol="0">
            <a:spAutoFit/>
          </a:bodyPr>
          <a:lstStyle/>
          <a:p>
            <a:r>
              <a:rPr lang="en-US" sz="1200" dirty="0"/>
              <a:t>Uncleaned Data</a:t>
            </a:r>
          </a:p>
        </p:txBody>
      </p:sp>
      <p:sp>
        <p:nvSpPr>
          <p:cNvPr id="9" name="TextBox 8">
            <a:extLst>
              <a:ext uri="{FF2B5EF4-FFF2-40B4-BE49-F238E27FC236}">
                <a16:creationId xmlns:a16="http://schemas.microsoft.com/office/drawing/2014/main" id="{92B714D9-D4DD-6FC7-F84F-C22652E28364}"/>
              </a:ext>
            </a:extLst>
          </p:cNvPr>
          <p:cNvSpPr txBox="1"/>
          <p:nvPr/>
        </p:nvSpPr>
        <p:spPr>
          <a:xfrm>
            <a:off x="960120" y="5607405"/>
            <a:ext cx="1295400" cy="276999"/>
          </a:xfrm>
          <a:prstGeom prst="rect">
            <a:avLst/>
          </a:prstGeom>
          <a:noFill/>
        </p:spPr>
        <p:txBody>
          <a:bodyPr wrap="square" rtlCol="0">
            <a:spAutoFit/>
          </a:bodyPr>
          <a:lstStyle/>
          <a:p>
            <a:r>
              <a:rPr lang="en-US" sz="1200" dirty="0"/>
              <a:t>Cleaned Data</a:t>
            </a:r>
          </a:p>
        </p:txBody>
      </p:sp>
    </p:spTree>
    <p:extLst>
      <p:ext uri="{BB962C8B-B14F-4D97-AF65-F5344CB8AC3E}">
        <p14:creationId xmlns:p14="http://schemas.microsoft.com/office/powerpoint/2010/main" val="250051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DD0B-1384-4EBE-DE2A-7DB28E74DFD4}"/>
              </a:ext>
            </a:extLst>
          </p:cNvPr>
          <p:cNvSpPr>
            <a:spLocks noGrp="1"/>
          </p:cNvSpPr>
          <p:nvPr>
            <p:ph type="title"/>
          </p:nvPr>
        </p:nvSpPr>
        <p:spPr>
          <a:xfrm>
            <a:off x="5138928" y="964692"/>
            <a:ext cx="6092952" cy="1188720"/>
          </a:xfrm>
        </p:spPr>
        <p:txBody>
          <a:bodyPr>
            <a:normAutofit/>
          </a:bodyPr>
          <a:lstStyle/>
          <a:p>
            <a:r>
              <a:rPr lang="en-US" dirty="0"/>
              <a:t>Dataset 2: Chemical Analysis</a:t>
            </a:r>
          </a:p>
        </p:txBody>
      </p:sp>
      <p:pic>
        <p:nvPicPr>
          <p:cNvPr id="11" name="Picture 10" descr="Shape&#10;&#10;Description automatically generated with low confidence">
            <a:extLst>
              <a:ext uri="{FF2B5EF4-FFF2-40B4-BE49-F238E27FC236}">
                <a16:creationId xmlns:a16="http://schemas.microsoft.com/office/drawing/2014/main" id="{57E0DCA1-03E1-851C-A5EB-DB099BD09331}"/>
              </a:ext>
            </a:extLst>
          </p:cNvPr>
          <p:cNvPicPr>
            <a:picLocks noChangeAspect="1"/>
          </p:cNvPicPr>
          <p:nvPr/>
        </p:nvPicPr>
        <p:blipFill>
          <a:blip/>
          <a:stretch>
            <a:fillRect/>
          </a:stretch>
        </p:blipFill>
        <p:spPr>
          <a:xfrm>
            <a:off x="1662226" y="964692"/>
            <a:ext cx="2303442" cy="2303442"/>
          </a:xfrm>
          <a:prstGeom prst="rect">
            <a:avLst/>
          </a:prstGeom>
          <a:ln w="31750" cap="sq">
            <a:solidFill>
              <a:srgbClr val="FFFFFF"/>
            </a:solidFill>
            <a:miter lim="800000"/>
          </a:ln>
        </p:spPr>
      </p:pic>
      <p:pic>
        <p:nvPicPr>
          <p:cNvPr id="13" name="Picture 12" descr="Shape&#10;&#10;Description automatically generated with low confidence">
            <a:extLst>
              <a:ext uri="{FF2B5EF4-FFF2-40B4-BE49-F238E27FC236}">
                <a16:creationId xmlns:a16="http://schemas.microsoft.com/office/drawing/2014/main" id="{28E92387-DDFA-E74D-32AB-84B0E78197C3}"/>
              </a:ext>
            </a:extLst>
          </p:cNvPr>
          <p:cNvPicPr>
            <a:picLocks noChangeAspect="1"/>
          </p:cNvPicPr>
          <p:nvPr/>
        </p:nvPicPr>
        <p:blipFill>
          <a:blip/>
          <a:stretch>
            <a:fillRect/>
          </a:stretch>
        </p:blipFill>
        <p:spPr>
          <a:xfrm>
            <a:off x="1666677" y="3589868"/>
            <a:ext cx="2294537" cy="2294537"/>
          </a:xfrm>
          <a:prstGeom prst="rect">
            <a:avLst/>
          </a:prstGeom>
          <a:ln w="31750" cap="sq">
            <a:solidFill>
              <a:srgbClr val="FFFFFF"/>
            </a:solidFill>
            <a:miter lim="800000"/>
          </a:ln>
        </p:spPr>
      </p:pic>
      <p:sp>
        <p:nvSpPr>
          <p:cNvPr id="3" name="Content Placeholder 2">
            <a:extLst>
              <a:ext uri="{FF2B5EF4-FFF2-40B4-BE49-F238E27FC236}">
                <a16:creationId xmlns:a16="http://schemas.microsoft.com/office/drawing/2014/main" id="{5A5DCE5B-F97D-D663-2BB2-39C18530B441}"/>
              </a:ext>
            </a:extLst>
          </p:cNvPr>
          <p:cNvSpPr>
            <a:spLocks noGrp="1"/>
          </p:cNvSpPr>
          <p:nvPr>
            <p:ph idx="1"/>
          </p:nvPr>
        </p:nvSpPr>
        <p:spPr>
          <a:xfrm>
            <a:off x="5089646" y="2475145"/>
            <a:ext cx="6142233" cy="3409259"/>
          </a:xfrm>
        </p:spPr>
        <p:txBody>
          <a:bodyPr>
            <a:normAutofit/>
          </a:bodyPr>
          <a:lstStyle/>
          <a:p>
            <a:r>
              <a:rPr lang="en-US" dirty="0"/>
              <a:t>Dataset Variables: Alcohol, Malic Acid, Ash, Ash </a:t>
            </a:r>
            <a:r>
              <a:rPr lang="en-US" dirty="0" err="1"/>
              <a:t>Alcanity</a:t>
            </a:r>
            <a:r>
              <a:rPr lang="en-US" dirty="0"/>
              <a:t>, Magnesium, Total Phenols, Flavonoids, Nonflavonoid Phenols, Proanthocyanins, Color Intensity, Hue, OD280, and Proline. </a:t>
            </a:r>
          </a:p>
          <a:p>
            <a:r>
              <a:rPr lang="en-US" dirty="0"/>
              <a:t>Only Numerical Data </a:t>
            </a:r>
          </a:p>
        </p:txBody>
      </p:sp>
      <p:sp>
        <p:nvSpPr>
          <p:cNvPr id="14" name="TextBox 13">
            <a:extLst>
              <a:ext uri="{FF2B5EF4-FFF2-40B4-BE49-F238E27FC236}">
                <a16:creationId xmlns:a16="http://schemas.microsoft.com/office/drawing/2014/main" id="{76642293-3E90-D3DB-260C-88A278F291E9}"/>
              </a:ext>
            </a:extLst>
          </p:cNvPr>
          <p:cNvSpPr txBox="1"/>
          <p:nvPr/>
        </p:nvSpPr>
        <p:spPr>
          <a:xfrm>
            <a:off x="1590040" y="3268132"/>
            <a:ext cx="1295400" cy="276999"/>
          </a:xfrm>
          <a:prstGeom prst="rect">
            <a:avLst/>
          </a:prstGeom>
          <a:noFill/>
        </p:spPr>
        <p:txBody>
          <a:bodyPr wrap="square" rtlCol="0">
            <a:spAutoFit/>
          </a:bodyPr>
          <a:lstStyle/>
          <a:p>
            <a:r>
              <a:rPr lang="en-US" sz="1200" dirty="0"/>
              <a:t>Uncleaned Data</a:t>
            </a:r>
          </a:p>
        </p:txBody>
      </p:sp>
      <p:sp>
        <p:nvSpPr>
          <p:cNvPr id="15" name="TextBox 14">
            <a:extLst>
              <a:ext uri="{FF2B5EF4-FFF2-40B4-BE49-F238E27FC236}">
                <a16:creationId xmlns:a16="http://schemas.microsoft.com/office/drawing/2014/main" id="{D778C3F2-EA41-7635-C290-59770D868B31}"/>
              </a:ext>
            </a:extLst>
          </p:cNvPr>
          <p:cNvSpPr txBox="1"/>
          <p:nvPr/>
        </p:nvSpPr>
        <p:spPr>
          <a:xfrm>
            <a:off x="1662226" y="5893308"/>
            <a:ext cx="1295400" cy="276999"/>
          </a:xfrm>
          <a:prstGeom prst="rect">
            <a:avLst/>
          </a:prstGeom>
          <a:noFill/>
        </p:spPr>
        <p:txBody>
          <a:bodyPr wrap="square" rtlCol="0">
            <a:spAutoFit/>
          </a:bodyPr>
          <a:lstStyle/>
          <a:p>
            <a:r>
              <a:rPr lang="en-US" sz="1200" dirty="0"/>
              <a:t>Cleaned Data</a:t>
            </a:r>
          </a:p>
        </p:txBody>
      </p:sp>
    </p:spTree>
    <p:extLst>
      <p:ext uri="{BB962C8B-B14F-4D97-AF65-F5344CB8AC3E}">
        <p14:creationId xmlns:p14="http://schemas.microsoft.com/office/powerpoint/2010/main" val="359406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8029-9A69-F29A-ED4E-2C4B0DAA9B48}"/>
              </a:ext>
            </a:extLst>
          </p:cNvPr>
          <p:cNvSpPr>
            <a:spLocks noGrp="1"/>
          </p:cNvSpPr>
          <p:nvPr>
            <p:ph type="title"/>
          </p:nvPr>
        </p:nvSpPr>
        <p:spPr>
          <a:xfrm>
            <a:off x="5138928" y="964692"/>
            <a:ext cx="6092952" cy="1188720"/>
          </a:xfrm>
        </p:spPr>
        <p:txBody>
          <a:bodyPr>
            <a:normAutofit/>
          </a:bodyPr>
          <a:lstStyle/>
          <a:p>
            <a:r>
              <a:rPr lang="en-US" dirty="0"/>
              <a:t>Dataset 3: Portugal Wine </a:t>
            </a:r>
          </a:p>
        </p:txBody>
      </p:sp>
      <p:pic>
        <p:nvPicPr>
          <p:cNvPr id="5" name="Picture 4" descr="Shape&#10;&#10;Description automatically generated with low confidence">
            <a:extLst>
              <a:ext uri="{FF2B5EF4-FFF2-40B4-BE49-F238E27FC236}">
                <a16:creationId xmlns:a16="http://schemas.microsoft.com/office/drawing/2014/main" id="{DA5B492A-5AD1-883E-F428-884458FD9CBF}"/>
              </a:ext>
            </a:extLst>
          </p:cNvPr>
          <p:cNvPicPr>
            <a:picLocks noChangeAspect="1"/>
          </p:cNvPicPr>
          <p:nvPr/>
        </p:nvPicPr>
        <p:blipFill>
          <a:blip/>
          <a:stretch>
            <a:fillRect/>
          </a:stretch>
        </p:blipFill>
        <p:spPr>
          <a:xfrm>
            <a:off x="1662226" y="964692"/>
            <a:ext cx="2303442" cy="2303442"/>
          </a:xfrm>
          <a:prstGeom prst="rect">
            <a:avLst/>
          </a:prstGeom>
          <a:ln w="31750" cap="sq">
            <a:solidFill>
              <a:srgbClr val="FFFFFF"/>
            </a:solidFill>
            <a:miter lim="800000"/>
          </a:ln>
        </p:spPr>
      </p:pic>
      <p:pic>
        <p:nvPicPr>
          <p:cNvPr id="7" name="Picture 6" descr="Shape&#10;&#10;Description automatically generated with low confidence">
            <a:extLst>
              <a:ext uri="{FF2B5EF4-FFF2-40B4-BE49-F238E27FC236}">
                <a16:creationId xmlns:a16="http://schemas.microsoft.com/office/drawing/2014/main" id="{BA5E5131-6DBA-161B-AD00-C066FEB6C7E5}"/>
              </a:ext>
            </a:extLst>
          </p:cNvPr>
          <p:cNvPicPr>
            <a:picLocks noChangeAspect="1"/>
          </p:cNvPicPr>
          <p:nvPr/>
        </p:nvPicPr>
        <p:blipFill>
          <a:blip/>
          <a:stretch>
            <a:fillRect/>
          </a:stretch>
        </p:blipFill>
        <p:spPr>
          <a:xfrm>
            <a:off x="1666677" y="3589868"/>
            <a:ext cx="2294537" cy="2294537"/>
          </a:xfrm>
          <a:prstGeom prst="rect">
            <a:avLst/>
          </a:prstGeom>
          <a:ln w="31750" cap="sq">
            <a:solidFill>
              <a:srgbClr val="FFFFFF"/>
            </a:solidFill>
            <a:miter lim="800000"/>
          </a:ln>
        </p:spPr>
      </p:pic>
      <p:sp>
        <p:nvSpPr>
          <p:cNvPr id="3" name="Content Placeholder 2">
            <a:extLst>
              <a:ext uri="{FF2B5EF4-FFF2-40B4-BE49-F238E27FC236}">
                <a16:creationId xmlns:a16="http://schemas.microsoft.com/office/drawing/2014/main" id="{342B9EF6-DE8C-10C7-2DE8-7CA98AE4EF1D}"/>
              </a:ext>
            </a:extLst>
          </p:cNvPr>
          <p:cNvSpPr>
            <a:spLocks noGrp="1"/>
          </p:cNvSpPr>
          <p:nvPr>
            <p:ph idx="1"/>
          </p:nvPr>
        </p:nvSpPr>
        <p:spPr>
          <a:xfrm>
            <a:off x="5089646" y="2475145"/>
            <a:ext cx="6142233" cy="3409259"/>
          </a:xfrm>
        </p:spPr>
        <p:txBody>
          <a:bodyPr>
            <a:normAutofit/>
          </a:bodyPr>
          <a:lstStyle/>
          <a:p>
            <a:r>
              <a:rPr lang="en-US" dirty="0"/>
              <a:t>Dataset Variables: Fixed Acidity, Volatile Acidity, Citric Acid, Residual Sugar, Chlorides, Free Sulfur Dioxide, Total Sulfur Dioxide, Density, pH, Sulfates, Alcohol, and Quality. </a:t>
            </a:r>
          </a:p>
          <a:p>
            <a:r>
              <a:rPr lang="en-US" dirty="0"/>
              <a:t>Numerical Dataset </a:t>
            </a:r>
          </a:p>
        </p:txBody>
      </p:sp>
      <p:sp>
        <p:nvSpPr>
          <p:cNvPr id="8" name="TextBox 7">
            <a:extLst>
              <a:ext uri="{FF2B5EF4-FFF2-40B4-BE49-F238E27FC236}">
                <a16:creationId xmlns:a16="http://schemas.microsoft.com/office/drawing/2014/main" id="{3A2517AF-4A71-5EBB-1B4A-50E13D6FA530}"/>
              </a:ext>
            </a:extLst>
          </p:cNvPr>
          <p:cNvSpPr txBox="1"/>
          <p:nvPr/>
        </p:nvSpPr>
        <p:spPr>
          <a:xfrm>
            <a:off x="1662226" y="3268132"/>
            <a:ext cx="1295400" cy="276999"/>
          </a:xfrm>
          <a:prstGeom prst="rect">
            <a:avLst/>
          </a:prstGeom>
          <a:noFill/>
        </p:spPr>
        <p:txBody>
          <a:bodyPr wrap="square" rtlCol="0">
            <a:spAutoFit/>
          </a:bodyPr>
          <a:lstStyle/>
          <a:p>
            <a:r>
              <a:rPr lang="en-US" sz="1200" dirty="0"/>
              <a:t>Uncleaned Data</a:t>
            </a:r>
          </a:p>
        </p:txBody>
      </p:sp>
      <p:sp>
        <p:nvSpPr>
          <p:cNvPr id="9" name="TextBox 8">
            <a:extLst>
              <a:ext uri="{FF2B5EF4-FFF2-40B4-BE49-F238E27FC236}">
                <a16:creationId xmlns:a16="http://schemas.microsoft.com/office/drawing/2014/main" id="{CA13782C-52B4-39D4-8225-D640BAEE7DDF}"/>
              </a:ext>
            </a:extLst>
          </p:cNvPr>
          <p:cNvSpPr txBox="1"/>
          <p:nvPr/>
        </p:nvSpPr>
        <p:spPr>
          <a:xfrm>
            <a:off x="1662226" y="5941977"/>
            <a:ext cx="1295400" cy="276999"/>
          </a:xfrm>
          <a:prstGeom prst="rect">
            <a:avLst/>
          </a:prstGeom>
          <a:noFill/>
        </p:spPr>
        <p:txBody>
          <a:bodyPr wrap="square" rtlCol="0">
            <a:spAutoFit/>
          </a:bodyPr>
          <a:lstStyle/>
          <a:p>
            <a:r>
              <a:rPr lang="en-US" sz="1200" dirty="0"/>
              <a:t>Cleaned Data</a:t>
            </a:r>
          </a:p>
        </p:txBody>
      </p:sp>
    </p:spTree>
    <p:extLst>
      <p:ext uri="{BB962C8B-B14F-4D97-AF65-F5344CB8AC3E}">
        <p14:creationId xmlns:p14="http://schemas.microsoft.com/office/powerpoint/2010/main" val="3557102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DB7F-C29F-9CC8-437A-D74963231B75}"/>
              </a:ext>
            </a:extLst>
          </p:cNvPr>
          <p:cNvSpPr>
            <a:spLocks noGrp="1"/>
          </p:cNvSpPr>
          <p:nvPr>
            <p:ph type="title"/>
          </p:nvPr>
        </p:nvSpPr>
        <p:spPr>
          <a:xfrm>
            <a:off x="5138928" y="964692"/>
            <a:ext cx="6092952" cy="1188720"/>
          </a:xfrm>
        </p:spPr>
        <p:txBody>
          <a:bodyPr>
            <a:normAutofit/>
          </a:bodyPr>
          <a:lstStyle/>
          <a:p>
            <a:r>
              <a:rPr lang="en-US" dirty="0"/>
              <a:t>Dataset 4: News API </a:t>
            </a:r>
          </a:p>
        </p:txBody>
      </p:sp>
      <p:pic>
        <p:nvPicPr>
          <p:cNvPr id="5" name="Picture 4" descr="Graphical user interface, text, application, email&#10;&#10;Description automatically generated">
            <a:extLst>
              <a:ext uri="{FF2B5EF4-FFF2-40B4-BE49-F238E27FC236}">
                <a16:creationId xmlns:a16="http://schemas.microsoft.com/office/drawing/2014/main" id="{206E3C2F-4FD6-A173-9E6D-1FEC85DF48DD}"/>
              </a:ext>
            </a:extLst>
          </p:cNvPr>
          <p:cNvPicPr>
            <a:picLocks noChangeAspect="1"/>
          </p:cNvPicPr>
          <p:nvPr/>
        </p:nvPicPr>
        <p:blipFill>
          <a:blip/>
          <a:stretch>
            <a:fillRect/>
          </a:stretch>
        </p:blipFill>
        <p:spPr>
          <a:xfrm>
            <a:off x="960121" y="1504651"/>
            <a:ext cx="3707652" cy="1223524"/>
          </a:xfrm>
          <a:prstGeom prst="rect">
            <a:avLst/>
          </a:prstGeom>
          <a:ln w="31750" cap="sq">
            <a:solidFill>
              <a:srgbClr val="FFFFFF"/>
            </a:solidFill>
            <a:miter lim="800000"/>
          </a:ln>
        </p:spPr>
      </p:pic>
      <p:pic>
        <p:nvPicPr>
          <p:cNvPr id="7" name="Picture 6" descr="Graphical user interface, text, application&#10;&#10;Description automatically generated">
            <a:extLst>
              <a:ext uri="{FF2B5EF4-FFF2-40B4-BE49-F238E27FC236}">
                <a16:creationId xmlns:a16="http://schemas.microsoft.com/office/drawing/2014/main" id="{720B1AB4-2248-6C71-054C-5D1667414B26}"/>
              </a:ext>
            </a:extLst>
          </p:cNvPr>
          <p:cNvPicPr>
            <a:picLocks noChangeAspect="1"/>
          </p:cNvPicPr>
          <p:nvPr/>
        </p:nvPicPr>
        <p:blipFill>
          <a:blip/>
          <a:stretch>
            <a:fillRect/>
          </a:stretch>
        </p:blipFill>
        <p:spPr>
          <a:xfrm>
            <a:off x="960120" y="4185623"/>
            <a:ext cx="3707652" cy="1103026"/>
          </a:xfrm>
          <a:prstGeom prst="rect">
            <a:avLst/>
          </a:prstGeom>
          <a:ln w="31750" cap="sq">
            <a:solidFill>
              <a:srgbClr val="FFFFFF"/>
            </a:solidFill>
            <a:miter lim="800000"/>
          </a:ln>
        </p:spPr>
      </p:pic>
      <p:sp>
        <p:nvSpPr>
          <p:cNvPr id="3" name="Content Placeholder 2">
            <a:extLst>
              <a:ext uri="{FF2B5EF4-FFF2-40B4-BE49-F238E27FC236}">
                <a16:creationId xmlns:a16="http://schemas.microsoft.com/office/drawing/2014/main" id="{E887B079-52A0-0A8D-D81E-B3C6B0285EAB}"/>
              </a:ext>
            </a:extLst>
          </p:cNvPr>
          <p:cNvSpPr>
            <a:spLocks noGrp="1"/>
          </p:cNvSpPr>
          <p:nvPr>
            <p:ph idx="1"/>
          </p:nvPr>
        </p:nvSpPr>
        <p:spPr>
          <a:xfrm>
            <a:off x="5089646" y="2475145"/>
            <a:ext cx="6142233" cy="3409259"/>
          </a:xfrm>
        </p:spPr>
        <p:txBody>
          <a:bodyPr>
            <a:normAutofit/>
          </a:bodyPr>
          <a:lstStyle/>
          <a:p>
            <a:r>
              <a:rPr lang="en-US" dirty="0"/>
              <a:t>Data Variables: X, Source, Author, Title, Description, URL, </a:t>
            </a:r>
            <a:r>
              <a:rPr lang="en-US" dirty="0" err="1"/>
              <a:t>URLTOImage</a:t>
            </a:r>
            <a:r>
              <a:rPr lang="en-US" dirty="0"/>
              <a:t>, </a:t>
            </a:r>
            <a:r>
              <a:rPr lang="en-US" dirty="0" err="1"/>
              <a:t>PublishedAt</a:t>
            </a:r>
            <a:r>
              <a:rPr lang="en-US" dirty="0"/>
              <a:t>, and Content. </a:t>
            </a:r>
          </a:p>
          <a:p>
            <a:r>
              <a:rPr lang="en-US" dirty="0"/>
              <a:t>Text Data </a:t>
            </a:r>
          </a:p>
        </p:txBody>
      </p:sp>
      <p:sp>
        <p:nvSpPr>
          <p:cNvPr id="8" name="TextBox 7">
            <a:extLst>
              <a:ext uri="{FF2B5EF4-FFF2-40B4-BE49-F238E27FC236}">
                <a16:creationId xmlns:a16="http://schemas.microsoft.com/office/drawing/2014/main" id="{C6FEF540-8CDE-65B6-97D0-33E7D5336520}"/>
              </a:ext>
            </a:extLst>
          </p:cNvPr>
          <p:cNvSpPr txBox="1"/>
          <p:nvPr/>
        </p:nvSpPr>
        <p:spPr>
          <a:xfrm>
            <a:off x="960120" y="2804160"/>
            <a:ext cx="1295400" cy="276999"/>
          </a:xfrm>
          <a:prstGeom prst="rect">
            <a:avLst/>
          </a:prstGeom>
          <a:noFill/>
        </p:spPr>
        <p:txBody>
          <a:bodyPr wrap="square" rtlCol="0">
            <a:spAutoFit/>
          </a:bodyPr>
          <a:lstStyle/>
          <a:p>
            <a:r>
              <a:rPr lang="en-US" sz="1200" dirty="0"/>
              <a:t>Uncleaned Data</a:t>
            </a:r>
          </a:p>
        </p:txBody>
      </p:sp>
      <p:sp>
        <p:nvSpPr>
          <p:cNvPr id="9" name="TextBox 8">
            <a:extLst>
              <a:ext uri="{FF2B5EF4-FFF2-40B4-BE49-F238E27FC236}">
                <a16:creationId xmlns:a16="http://schemas.microsoft.com/office/drawing/2014/main" id="{449A79DF-4DB5-21B6-CB7B-3BB20CA479D2}"/>
              </a:ext>
            </a:extLst>
          </p:cNvPr>
          <p:cNvSpPr txBox="1"/>
          <p:nvPr/>
        </p:nvSpPr>
        <p:spPr>
          <a:xfrm>
            <a:off x="960120" y="5353349"/>
            <a:ext cx="1295400" cy="276999"/>
          </a:xfrm>
          <a:prstGeom prst="rect">
            <a:avLst/>
          </a:prstGeom>
          <a:noFill/>
        </p:spPr>
        <p:txBody>
          <a:bodyPr wrap="square" rtlCol="0">
            <a:spAutoFit/>
          </a:bodyPr>
          <a:lstStyle/>
          <a:p>
            <a:r>
              <a:rPr lang="en-US" sz="1200" dirty="0"/>
              <a:t>Cleaned Data</a:t>
            </a:r>
          </a:p>
        </p:txBody>
      </p:sp>
    </p:spTree>
    <p:extLst>
      <p:ext uri="{BB962C8B-B14F-4D97-AF65-F5344CB8AC3E}">
        <p14:creationId xmlns:p14="http://schemas.microsoft.com/office/powerpoint/2010/main" val="1660887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6467-C778-E83A-50C3-EEB0131A3866}"/>
              </a:ext>
            </a:extLst>
          </p:cNvPr>
          <p:cNvSpPr>
            <a:spLocks noGrp="1"/>
          </p:cNvSpPr>
          <p:nvPr>
            <p:ph type="title"/>
          </p:nvPr>
        </p:nvSpPr>
        <p:spPr>
          <a:xfrm>
            <a:off x="5138928" y="964692"/>
            <a:ext cx="6092952" cy="1188720"/>
          </a:xfrm>
        </p:spPr>
        <p:txBody>
          <a:bodyPr>
            <a:normAutofit/>
          </a:bodyPr>
          <a:lstStyle/>
          <a:p>
            <a:r>
              <a:rPr lang="en-US" dirty="0"/>
              <a:t>Unsupervised Learning: Clustering</a:t>
            </a:r>
          </a:p>
        </p:txBody>
      </p:sp>
      <p:sp>
        <p:nvSpPr>
          <p:cNvPr id="3" name="Content Placeholder 2">
            <a:extLst>
              <a:ext uri="{FF2B5EF4-FFF2-40B4-BE49-F238E27FC236}">
                <a16:creationId xmlns:a16="http://schemas.microsoft.com/office/drawing/2014/main" id="{3E1FBBCD-2159-98AA-BADC-B005AD1E83B4}"/>
              </a:ext>
            </a:extLst>
          </p:cNvPr>
          <p:cNvSpPr>
            <a:spLocks noGrp="1"/>
          </p:cNvSpPr>
          <p:nvPr>
            <p:ph idx="1"/>
          </p:nvPr>
        </p:nvSpPr>
        <p:spPr>
          <a:xfrm>
            <a:off x="960121" y="964692"/>
            <a:ext cx="3707652" cy="4775335"/>
          </a:xfrm>
        </p:spPr>
        <p:txBody>
          <a:bodyPr>
            <a:normAutofit/>
          </a:bodyPr>
          <a:lstStyle/>
          <a:p>
            <a:r>
              <a:rPr lang="en-US" dirty="0"/>
              <a:t>K Means, Density Based Spatial Clustering, Hierarchical Clustering </a:t>
            </a:r>
          </a:p>
          <a:p>
            <a:r>
              <a:rPr lang="en-US" dirty="0"/>
              <a:t>Portugal Wine Dataset </a:t>
            </a:r>
          </a:p>
          <a:p>
            <a:r>
              <a:rPr lang="en-US" dirty="0"/>
              <a:t>Discretized Quality Label: Average, Good, Bad </a:t>
            </a:r>
          </a:p>
          <a:p>
            <a:r>
              <a:rPr lang="en-US" dirty="0"/>
              <a:t>Principle Component Analysis (Dimension 2) </a:t>
            </a:r>
          </a:p>
          <a:p>
            <a:endParaRPr lang="en-US" dirty="0"/>
          </a:p>
        </p:txBody>
      </p:sp>
      <p:pic>
        <p:nvPicPr>
          <p:cNvPr id="5" name="Picture 4" descr="Chart, histogram, scatter chart&#10;&#10;Description automatically generated">
            <a:extLst>
              <a:ext uri="{FF2B5EF4-FFF2-40B4-BE49-F238E27FC236}">
                <a16:creationId xmlns:a16="http://schemas.microsoft.com/office/drawing/2014/main" id="{F125EE1A-0244-A61E-BEC1-9D11221200BD}"/>
              </a:ext>
            </a:extLst>
          </p:cNvPr>
          <p:cNvPicPr>
            <a:picLocks noChangeAspect="1"/>
          </p:cNvPicPr>
          <p:nvPr/>
        </p:nvPicPr>
        <p:blipFill>
          <a:blip/>
          <a:stretch>
            <a:fillRect/>
          </a:stretch>
        </p:blipFill>
        <p:spPr>
          <a:xfrm>
            <a:off x="5203583" y="2697109"/>
            <a:ext cx="2820953" cy="2820953"/>
          </a:xfrm>
          <a:prstGeom prst="rect">
            <a:avLst/>
          </a:prstGeom>
          <a:ln w="31750" cap="sq">
            <a:solidFill>
              <a:srgbClr val="FFFFFF"/>
            </a:solidFill>
            <a:miter lim="800000"/>
          </a:ln>
        </p:spPr>
      </p:pic>
      <p:pic>
        <p:nvPicPr>
          <p:cNvPr id="7" name="Picture 6">
            <a:extLst>
              <a:ext uri="{FF2B5EF4-FFF2-40B4-BE49-F238E27FC236}">
                <a16:creationId xmlns:a16="http://schemas.microsoft.com/office/drawing/2014/main" id="{70796796-FC39-A80C-C0A8-4561C71194C1}"/>
              </a:ext>
            </a:extLst>
          </p:cNvPr>
          <p:cNvPicPr>
            <a:picLocks noChangeAspect="1"/>
          </p:cNvPicPr>
          <p:nvPr/>
        </p:nvPicPr>
        <p:blipFill>
          <a:blip/>
          <a:stretch>
            <a:fillRect/>
          </a:stretch>
        </p:blipFill>
        <p:spPr>
          <a:xfrm>
            <a:off x="8346269" y="2664780"/>
            <a:ext cx="2885611" cy="2885611"/>
          </a:xfrm>
          <a:prstGeom prst="rect">
            <a:avLst/>
          </a:prstGeom>
          <a:ln w="31750" cap="sq">
            <a:solidFill>
              <a:srgbClr val="FFFFFF"/>
            </a:solidFill>
            <a:miter lim="800000"/>
          </a:ln>
        </p:spPr>
      </p:pic>
      <p:sp>
        <p:nvSpPr>
          <p:cNvPr id="8" name="TextBox 7">
            <a:extLst>
              <a:ext uri="{FF2B5EF4-FFF2-40B4-BE49-F238E27FC236}">
                <a16:creationId xmlns:a16="http://schemas.microsoft.com/office/drawing/2014/main" id="{433098D8-0C96-E0FE-FCB6-7FAFEA4666E2}"/>
              </a:ext>
            </a:extLst>
          </p:cNvPr>
          <p:cNvSpPr txBox="1"/>
          <p:nvPr/>
        </p:nvSpPr>
        <p:spPr>
          <a:xfrm>
            <a:off x="5138928" y="5568489"/>
            <a:ext cx="1295400" cy="276999"/>
          </a:xfrm>
          <a:prstGeom prst="rect">
            <a:avLst/>
          </a:prstGeom>
          <a:noFill/>
        </p:spPr>
        <p:txBody>
          <a:bodyPr wrap="square" rtlCol="0">
            <a:spAutoFit/>
          </a:bodyPr>
          <a:lstStyle/>
          <a:p>
            <a:r>
              <a:rPr lang="en-US" sz="1200" dirty="0"/>
              <a:t>PCA Data</a:t>
            </a:r>
          </a:p>
        </p:txBody>
      </p:sp>
      <p:sp>
        <p:nvSpPr>
          <p:cNvPr id="9" name="TextBox 8">
            <a:extLst>
              <a:ext uri="{FF2B5EF4-FFF2-40B4-BE49-F238E27FC236}">
                <a16:creationId xmlns:a16="http://schemas.microsoft.com/office/drawing/2014/main" id="{893B662F-FC82-1D87-3669-2061657882C1}"/>
              </a:ext>
            </a:extLst>
          </p:cNvPr>
          <p:cNvSpPr txBox="1"/>
          <p:nvPr/>
        </p:nvSpPr>
        <p:spPr>
          <a:xfrm>
            <a:off x="8346269" y="5571977"/>
            <a:ext cx="1295400" cy="276999"/>
          </a:xfrm>
          <a:prstGeom prst="rect">
            <a:avLst/>
          </a:prstGeom>
          <a:noFill/>
        </p:spPr>
        <p:txBody>
          <a:bodyPr wrap="square" rtlCol="0">
            <a:spAutoFit/>
          </a:bodyPr>
          <a:lstStyle/>
          <a:p>
            <a:r>
              <a:rPr lang="en-US" sz="1200" dirty="0"/>
              <a:t>Pair Plot</a:t>
            </a:r>
          </a:p>
        </p:txBody>
      </p:sp>
    </p:spTree>
    <p:extLst>
      <p:ext uri="{BB962C8B-B14F-4D97-AF65-F5344CB8AC3E}">
        <p14:creationId xmlns:p14="http://schemas.microsoft.com/office/powerpoint/2010/main" val="4217264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05E52-6D55-7E0B-07A1-0B4B0A83346B}"/>
              </a:ext>
            </a:extLst>
          </p:cNvPr>
          <p:cNvSpPr>
            <a:spLocks noGrp="1"/>
          </p:cNvSpPr>
          <p:nvPr>
            <p:ph type="title"/>
          </p:nvPr>
        </p:nvSpPr>
        <p:spPr>
          <a:xfrm>
            <a:off x="5138928" y="964692"/>
            <a:ext cx="6092952" cy="1188720"/>
          </a:xfrm>
        </p:spPr>
        <p:txBody>
          <a:bodyPr>
            <a:normAutofit/>
          </a:bodyPr>
          <a:lstStyle/>
          <a:p>
            <a:r>
              <a:rPr lang="en-US"/>
              <a:t>Portugal Wine Clustering</a:t>
            </a:r>
            <a:endParaRPr lang="en-US" dirty="0"/>
          </a:p>
        </p:txBody>
      </p:sp>
      <p:pic>
        <p:nvPicPr>
          <p:cNvPr id="11" name="Picture 10" descr="Chart, scatter chart&#10;&#10;Description automatically generated">
            <a:extLst>
              <a:ext uri="{FF2B5EF4-FFF2-40B4-BE49-F238E27FC236}">
                <a16:creationId xmlns:a16="http://schemas.microsoft.com/office/drawing/2014/main" id="{6D4119E9-85DB-7332-8383-3566109FE485}"/>
              </a:ext>
            </a:extLst>
          </p:cNvPr>
          <p:cNvPicPr>
            <a:picLocks noChangeAspect="1"/>
          </p:cNvPicPr>
          <p:nvPr/>
        </p:nvPicPr>
        <p:blipFill>
          <a:blip/>
          <a:stretch>
            <a:fillRect/>
          </a:stretch>
        </p:blipFill>
        <p:spPr>
          <a:xfrm>
            <a:off x="1653523" y="964692"/>
            <a:ext cx="2320848" cy="2303442"/>
          </a:xfrm>
          <a:prstGeom prst="rect">
            <a:avLst/>
          </a:prstGeom>
          <a:ln w="31750" cap="sq">
            <a:solidFill>
              <a:srgbClr val="FFFFFF"/>
            </a:solidFill>
            <a:miter lim="800000"/>
          </a:ln>
        </p:spPr>
      </p:pic>
      <p:pic>
        <p:nvPicPr>
          <p:cNvPr id="13" name="Picture 12" descr="Chart, scatter chart&#10;&#10;Description automatically generated">
            <a:extLst>
              <a:ext uri="{FF2B5EF4-FFF2-40B4-BE49-F238E27FC236}">
                <a16:creationId xmlns:a16="http://schemas.microsoft.com/office/drawing/2014/main" id="{784D05B4-40B4-8303-52E4-9071027CD635}"/>
              </a:ext>
            </a:extLst>
          </p:cNvPr>
          <p:cNvPicPr>
            <a:picLocks noChangeAspect="1"/>
          </p:cNvPicPr>
          <p:nvPr/>
        </p:nvPicPr>
        <p:blipFill>
          <a:blip/>
          <a:stretch>
            <a:fillRect/>
          </a:stretch>
        </p:blipFill>
        <p:spPr>
          <a:xfrm>
            <a:off x="1180682" y="3589868"/>
            <a:ext cx="3266528" cy="2294537"/>
          </a:xfrm>
          <a:prstGeom prst="rect">
            <a:avLst/>
          </a:prstGeom>
          <a:ln w="31750" cap="sq">
            <a:solidFill>
              <a:srgbClr val="FFFFFF"/>
            </a:solidFill>
            <a:miter lim="800000"/>
          </a:ln>
        </p:spPr>
      </p:pic>
      <p:sp>
        <p:nvSpPr>
          <p:cNvPr id="3" name="Content Placeholder 2">
            <a:extLst>
              <a:ext uri="{FF2B5EF4-FFF2-40B4-BE49-F238E27FC236}">
                <a16:creationId xmlns:a16="http://schemas.microsoft.com/office/drawing/2014/main" id="{D49A7E3E-B72A-5570-6030-A11941C03F8A}"/>
              </a:ext>
            </a:extLst>
          </p:cNvPr>
          <p:cNvSpPr>
            <a:spLocks noGrp="1"/>
          </p:cNvSpPr>
          <p:nvPr>
            <p:ph idx="1"/>
          </p:nvPr>
        </p:nvSpPr>
        <p:spPr>
          <a:xfrm>
            <a:off x="5089646" y="2475145"/>
            <a:ext cx="6142233" cy="3409259"/>
          </a:xfrm>
        </p:spPr>
        <p:txBody>
          <a:bodyPr>
            <a:normAutofit/>
          </a:bodyPr>
          <a:lstStyle/>
          <a:p>
            <a:r>
              <a:rPr lang="en-US" dirty="0"/>
              <a:t>K Means: Elbow plot was utilized to find optimized K Value </a:t>
            </a:r>
          </a:p>
          <a:p>
            <a:r>
              <a:rPr lang="en-US" dirty="0"/>
              <a:t>Density Based Clustering: </a:t>
            </a:r>
            <a:r>
              <a:rPr lang="en-US" dirty="0" err="1"/>
              <a:t>Minpts</a:t>
            </a:r>
            <a:r>
              <a:rPr lang="en-US" dirty="0"/>
              <a:t> and EPS plot was utilized to find optimized eps value. </a:t>
            </a:r>
          </a:p>
          <a:p>
            <a:r>
              <a:rPr lang="en-US" dirty="0"/>
              <a:t>Hierarchical Clustering: Explored Manhattan, Euclidean, Cosine Distances </a:t>
            </a:r>
          </a:p>
        </p:txBody>
      </p:sp>
      <p:sp>
        <p:nvSpPr>
          <p:cNvPr id="14" name="TextBox 13">
            <a:extLst>
              <a:ext uri="{FF2B5EF4-FFF2-40B4-BE49-F238E27FC236}">
                <a16:creationId xmlns:a16="http://schemas.microsoft.com/office/drawing/2014/main" id="{99E549D7-9470-B547-6FD5-5FA844CDF9ED}"/>
              </a:ext>
            </a:extLst>
          </p:cNvPr>
          <p:cNvSpPr txBox="1"/>
          <p:nvPr/>
        </p:nvSpPr>
        <p:spPr>
          <a:xfrm>
            <a:off x="116824" y="2991133"/>
            <a:ext cx="1536699" cy="276999"/>
          </a:xfrm>
          <a:prstGeom prst="rect">
            <a:avLst/>
          </a:prstGeom>
          <a:noFill/>
        </p:spPr>
        <p:txBody>
          <a:bodyPr wrap="square" rtlCol="0">
            <a:spAutoFit/>
          </a:bodyPr>
          <a:lstStyle/>
          <a:p>
            <a:r>
              <a:rPr lang="en-US" sz="1200" dirty="0"/>
              <a:t>K Means Clustering</a:t>
            </a:r>
          </a:p>
        </p:txBody>
      </p:sp>
      <p:sp>
        <p:nvSpPr>
          <p:cNvPr id="15" name="TextBox 14">
            <a:extLst>
              <a:ext uri="{FF2B5EF4-FFF2-40B4-BE49-F238E27FC236}">
                <a16:creationId xmlns:a16="http://schemas.microsoft.com/office/drawing/2014/main" id="{E36240E4-717D-9614-F88F-32FA1893F7F5}"/>
              </a:ext>
            </a:extLst>
          </p:cNvPr>
          <p:cNvSpPr txBox="1"/>
          <p:nvPr/>
        </p:nvSpPr>
        <p:spPr>
          <a:xfrm>
            <a:off x="1180682" y="5929140"/>
            <a:ext cx="1536698" cy="276999"/>
          </a:xfrm>
          <a:prstGeom prst="rect">
            <a:avLst/>
          </a:prstGeom>
          <a:noFill/>
        </p:spPr>
        <p:txBody>
          <a:bodyPr wrap="square" rtlCol="0">
            <a:spAutoFit/>
          </a:bodyPr>
          <a:lstStyle/>
          <a:p>
            <a:r>
              <a:rPr lang="en-US" sz="1200" dirty="0"/>
              <a:t>Density Clustering</a:t>
            </a:r>
          </a:p>
        </p:txBody>
      </p:sp>
    </p:spTree>
    <p:extLst>
      <p:ext uri="{BB962C8B-B14F-4D97-AF65-F5344CB8AC3E}">
        <p14:creationId xmlns:p14="http://schemas.microsoft.com/office/powerpoint/2010/main" val="2634480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{E235CA22-551F-FE4C-9931-B1A0FD09E015}tf10001120</Template>
  <TotalTime>2080</TotalTime>
  <Words>2576</Words>
  <Application>Microsoft Macintosh PowerPoint</Application>
  <PresentationFormat>Widescreen</PresentationFormat>
  <Paragraphs>143</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 Math</vt:lpstr>
      <vt:lpstr>Gill Sans MT</vt:lpstr>
      <vt:lpstr>Parcel</vt:lpstr>
      <vt:lpstr>Machine Learning Applications in Wine Production and Satisfaction</vt:lpstr>
      <vt:lpstr>Wine Production Process and Background</vt:lpstr>
      <vt:lpstr>Goals</vt:lpstr>
      <vt:lpstr>Dataset 1: Wine Enthusiast </vt:lpstr>
      <vt:lpstr>Dataset 2: Chemical Analysis</vt:lpstr>
      <vt:lpstr>Dataset 3: Portugal Wine </vt:lpstr>
      <vt:lpstr>Dataset 4: News API </vt:lpstr>
      <vt:lpstr>Unsupervised Learning: Clustering</vt:lpstr>
      <vt:lpstr>Portugal Wine Clustering</vt:lpstr>
      <vt:lpstr>Portugal Wine Clustering: Hierarchical </vt:lpstr>
      <vt:lpstr>Chemical Analysis Clustering </vt:lpstr>
      <vt:lpstr>Chemical Analysis Density and Hierarchical Clustering</vt:lpstr>
      <vt:lpstr>Unsupervised Learning: Association Rule Mining </vt:lpstr>
      <vt:lpstr>Association Rule Mining Network </vt:lpstr>
      <vt:lpstr>Supervised Learning: Decision Tree</vt:lpstr>
      <vt:lpstr>Supervised Learning: Naïve Bayes</vt:lpstr>
      <vt:lpstr>Artificial Neural Networks (ANN)</vt:lpstr>
      <vt:lpstr>Neural Network Results</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Y Kwon</dc:creator>
  <cp:lastModifiedBy>Samuel Y Kwon</cp:lastModifiedBy>
  <cp:revision>3</cp:revision>
  <dcterms:created xsi:type="dcterms:W3CDTF">2022-12-01T22:13:24Z</dcterms:created>
  <dcterms:modified xsi:type="dcterms:W3CDTF">2022-12-03T08:55:15Z</dcterms:modified>
</cp:coreProperties>
</file>