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8" r:id="rId2"/>
    <p:sldId id="259" r:id="rId3"/>
    <p:sldId id="260" r:id="rId4"/>
    <p:sldId id="269" r:id="rId5"/>
    <p:sldId id="261" r:id="rId6"/>
    <p:sldId id="262" r:id="rId7"/>
    <p:sldId id="263" r:id="rId8"/>
    <p:sldId id="264" r:id="rId9"/>
    <p:sldId id="265" r:id="rId10"/>
    <p:sldId id="266" r:id="rId11"/>
    <p:sldId id="267" r:id="rId12"/>
    <p:sldId id="268" r:id="rId13"/>
    <p:sldId id="270" r:id="rId14"/>
    <p:sldId id="271" r:id="rId15"/>
    <p:sldId id="272" r:id="rId16"/>
    <p:sldId id="275" r:id="rId17"/>
    <p:sldId id="277" r:id="rId18"/>
    <p:sldId id="274" r:id="rId19"/>
    <p:sldId id="276"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AF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3"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56AF46-6A8C-4F3C-9BA1-91E023C237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348FA87-DA39-4CCC-9A9B-E102382176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4042B4-51AB-4545-B8FA-5DD6D397E031}" type="datetimeFigureOut">
              <a:rPr lang="en-US" smtClean="0"/>
              <a:t>6/19/2021</a:t>
            </a:fld>
            <a:endParaRPr lang="en-US"/>
          </a:p>
        </p:txBody>
      </p:sp>
      <p:sp>
        <p:nvSpPr>
          <p:cNvPr id="4" name="Footer Placeholder 3">
            <a:extLst>
              <a:ext uri="{FF2B5EF4-FFF2-40B4-BE49-F238E27FC236}">
                <a16:creationId xmlns:a16="http://schemas.microsoft.com/office/drawing/2014/main" id="{702B7F6D-8A16-46D9-BB5D-EB73BFBCE6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5ED21B-CCF2-4A90-9CA6-296B5C578D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01339E-44F3-4BC7-A1AE-57E5C40C2577}" type="slidenum">
              <a:rPr lang="en-US" smtClean="0"/>
              <a:t>‹#›</a:t>
            </a:fld>
            <a:endParaRPr lang="en-US"/>
          </a:p>
        </p:txBody>
      </p:sp>
    </p:spTree>
    <p:extLst>
      <p:ext uri="{BB962C8B-B14F-4D97-AF65-F5344CB8AC3E}">
        <p14:creationId xmlns:p14="http://schemas.microsoft.com/office/powerpoint/2010/main" val="133622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0A4C8-C3BC-4B6A-83E8-D5FD437B7324}" type="datetimeFigureOut">
              <a:rPr lang="en-US" smtClean="0"/>
              <a:t>6/19/2021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77CD6-13F5-4D0F-9FE3-713252811929}" type="slidenum">
              <a:rPr lang="en-US" smtClean="0"/>
              <a:t>‹#›</a:t>
            </a:fld>
            <a:endParaRPr lang="en-US"/>
          </a:p>
        </p:txBody>
      </p:sp>
    </p:spTree>
    <p:extLst>
      <p:ext uri="{BB962C8B-B14F-4D97-AF65-F5344CB8AC3E}">
        <p14:creationId xmlns:p14="http://schemas.microsoft.com/office/powerpoint/2010/main" val="4039132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E101-6D2F-4A6F-853F-95A5BF2AEF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219985-53E6-464E-BBBE-55CE8FCEED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B53A7D-0120-44D0-A697-95A95FD1850F}"/>
              </a:ext>
            </a:extLst>
          </p:cNvPr>
          <p:cNvSpPr>
            <a:spLocks noGrp="1"/>
          </p:cNvSpPr>
          <p:nvPr>
            <p:ph type="dt" sz="half" idx="10"/>
          </p:nvPr>
        </p:nvSpPr>
        <p:spPr/>
        <p:txBody>
          <a:bodyPr/>
          <a:lstStyle/>
          <a:p>
            <a:fld id="{B0D0122A-EF9D-4549-88F4-84F982C067A5}" type="datetimeFigureOut">
              <a:rPr lang="en-US" smtClean="0"/>
              <a:t>6/19/2021</a:t>
            </a:fld>
            <a:endParaRPr lang="en-US"/>
          </a:p>
        </p:txBody>
      </p:sp>
      <p:sp>
        <p:nvSpPr>
          <p:cNvPr id="5" name="Footer Placeholder 4">
            <a:extLst>
              <a:ext uri="{FF2B5EF4-FFF2-40B4-BE49-F238E27FC236}">
                <a16:creationId xmlns:a16="http://schemas.microsoft.com/office/drawing/2014/main" id="{16D6E2B3-A733-4503-887A-95A4774A7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C2017-09EE-4646-A252-F160B7EBD983}"/>
              </a:ext>
            </a:extLst>
          </p:cNvPr>
          <p:cNvSpPr>
            <a:spLocks noGrp="1"/>
          </p:cNvSpPr>
          <p:nvPr>
            <p:ph type="sldNum" sz="quarter" idx="12"/>
          </p:nvPr>
        </p:nvSpPr>
        <p:spPr/>
        <p:txBody>
          <a:bodyPr/>
          <a:lstStyle/>
          <a:p>
            <a:fld id="{3EFE8336-6908-426C-8502-709CF3361A74}" type="slidenum">
              <a:rPr lang="en-US" smtClean="0"/>
              <a:t>‹#›</a:t>
            </a:fld>
            <a:endParaRPr lang="en-US"/>
          </a:p>
        </p:txBody>
      </p:sp>
    </p:spTree>
    <p:extLst>
      <p:ext uri="{BB962C8B-B14F-4D97-AF65-F5344CB8AC3E}">
        <p14:creationId xmlns:p14="http://schemas.microsoft.com/office/powerpoint/2010/main" val="751986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73D1-C745-4B43-92E3-9F1591E326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87A8C-3CF1-4701-87F0-EAEB99AA82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4AB84-E38C-41DE-9928-3AC05B473582}"/>
              </a:ext>
            </a:extLst>
          </p:cNvPr>
          <p:cNvSpPr>
            <a:spLocks noGrp="1"/>
          </p:cNvSpPr>
          <p:nvPr>
            <p:ph type="dt" sz="half" idx="10"/>
          </p:nvPr>
        </p:nvSpPr>
        <p:spPr/>
        <p:txBody>
          <a:bodyPr/>
          <a:lstStyle/>
          <a:p>
            <a:fld id="{B0D0122A-EF9D-4549-88F4-84F982C067A5}" type="datetimeFigureOut">
              <a:rPr lang="en-US" smtClean="0"/>
              <a:t>6/19/2021</a:t>
            </a:fld>
            <a:endParaRPr lang="en-US"/>
          </a:p>
        </p:txBody>
      </p:sp>
      <p:sp>
        <p:nvSpPr>
          <p:cNvPr id="5" name="Footer Placeholder 4">
            <a:extLst>
              <a:ext uri="{FF2B5EF4-FFF2-40B4-BE49-F238E27FC236}">
                <a16:creationId xmlns:a16="http://schemas.microsoft.com/office/drawing/2014/main" id="{BED044AE-6393-4475-9E43-82FF2F34F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864FFB-B4EA-4973-BA0A-A5B55452F45D}"/>
              </a:ext>
            </a:extLst>
          </p:cNvPr>
          <p:cNvSpPr>
            <a:spLocks noGrp="1"/>
          </p:cNvSpPr>
          <p:nvPr>
            <p:ph type="sldNum" sz="quarter" idx="12"/>
          </p:nvPr>
        </p:nvSpPr>
        <p:spPr/>
        <p:txBody>
          <a:bodyPr/>
          <a:lstStyle/>
          <a:p>
            <a:fld id="{3EFE8336-6908-426C-8502-709CF3361A74}" type="slidenum">
              <a:rPr lang="en-US" smtClean="0"/>
              <a:t>‹#›</a:t>
            </a:fld>
            <a:endParaRPr lang="en-US"/>
          </a:p>
        </p:txBody>
      </p:sp>
    </p:spTree>
    <p:extLst>
      <p:ext uri="{BB962C8B-B14F-4D97-AF65-F5344CB8AC3E}">
        <p14:creationId xmlns:p14="http://schemas.microsoft.com/office/powerpoint/2010/main" val="3498263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D0830C-86AD-4B25-A08F-13C83CC035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747CB2-CF93-4AB9-8D5E-2807605F2A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96918F-A8F7-4116-B58A-8E2820641C60}"/>
              </a:ext>
            </a:extLst>
          </p:cNvPr>
          <p:cNvSpPr>
            <a:spLocks noGrp="1"/>
          </p:cNvSpPr>
          <p:nvPr>
            <p:ph type="dt" sz="half" idx="10"/>
          </p:nvPr>
        </p:nvSpPr>
        <p:spPr/>
        <p:txBody>
          <a:bodyPr/>
          <a:lstStyle/>
          <a:p>
            <a:fld id="{B0D0122A-EF9D-4549-88F4-84F982C067A5}" type="datetimeFigureOut">
              <a:rPr lang="en-US" smtClean="0"/>
              <a:t>6/19/2021</a:t>
            </a:fld>
            <a:endParaRPr lang="en-US"/>
          </a:p>
        </p:txBody>
      </p:sp>
      <p:sp>
        <p:nvSpPr>
          <p:cNvPr id="5" name="Footer Placeholder 4">
            <a:extLst>
              <a:ext uri="{FF2B5EF4-FFF2-40B4-BE49-F238E27FC236}">
                <a16:creationId xmlns:a16="http://schemas.microsoft.com/office/drawing/2014/main" id="{4CC948D0-C3F6-49E1-91D6-85891FA74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C66599-F51D-405E-BA5B-0303CFDC7B26}"/>
              </a:ext>
            </a:extLst>
          </p:cNvPr>
          <p:cNvSpPr>
            <a:spLocks noGrp="1"/>
          </p:cNvSpPr>
          <p:nvPr>
            <p:ph type="sldNum" sz="quarter" idx="12"/>
          </p:nvPr>
        </p:nvSpPr>
        <p:spPr/>
        <p:txBody>
          <a:bodyPr/>
          <a:lstStyle/>
          <a:p>
            <a:fld id="{3EFE8336-6908-426C-8502-709CF3361A74}" type="slidenum">
              <a:rPr lang="en-US" smtClean="0"/>
              <a:t>‹#›</a:t>
            </a:fld>
            <a:endParaRPr lang="en-US"/>
          </a:p>
        </p:txBody>
      </p:sp>
    </p:spTree>
    <p:extLst>
      <p:ext uri="{BB962C8B-B14F-4D97-AF65-F5344CB8AC3E}">
        <p14:creationId xmlns:p14="http://schemas.microsoft.com/office/powerpoint/2010/main" val="2401845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E9BC-45A2-4141-9837-8DCFA6425A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C4A149-DA5A-4046-A0C9-17D51C4174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1C8F02-782E-4FAC-8464-5190913F278A}"/>
              </a:ext>
            </a:extLst>
          </p:cNvPr>
          <p:cNvSpPr>
            <a:spLocks noGrp="1"/>
          </p:cNvSpPr>
          <p:nvPr>
            <p:ph type="dt" sz="half" idx="10"/>
          </p:nvPr>
        </p:nvSpPr>
        <p:spPr/>
        <p:txBody>
          <a:bodyPr/>
          <a:lstStyle/>
          <a:p>
            <a:fld id="{B0D0122A-EF9D-4549-88F4-84F982C067A5}" type="datetimeFigureOut">
              <a:rPr lang="en-US" smtClean="0"/>
              <a:t>6/19/2021</a:t>
            </a:fld>
            <a:endParaRPr lang="en-US"/>
          </a:p>
        </p:txBody>
      </p:sp>
      <p:sp>
        <p:nvSpPr>
          <p:cNvPr id="5" name="Footer Placeholder 4">
            <a:extLst>
              <a:ext uri="{FF2B5EF4-FFF2-40B4-BE49-F238E27FC236}">
                <a16:creationId xmlns:a16="http://schemas.microsoft.com/office/drawing/2014/main" id="{1E7DEFC3-32E4-46A2-8182-EC626EC807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8D5CC-1A7F-4178-825B-F72B65C5B8A7}"/>
              </a:ext>
            </a:extLst>
          </p:cNvPr>
          <p:cNvSpPr>
            <a:spLocks noGrp="1"/>
          </p:cNvSpPr>
          <p:nvPr>
            <p:ph type="sldNum" sz="quarter" idx="12"/>
          </p:nvPr>
        </p:nvSpPr>
        <p:spPr/>
        <p:txBody>
          <a:bodyPr/>
          <a:lstStyle/>
          <a:p>
            <a:fld id="{3EFE8336-6908-426C-8502-709CF3361A74}" type="slidenum">
              <a:rPr lang="en-US" smtClean="0"/>
              <a:t>‹#›</a:t>
            </a:fld>
            <a:endParaRPr lang="en-US"/>
          </a:p>
        </p:txBody>
      </p:sp>
    </p:spTree>
    <p:extLst>
      <p:ext uri="{BB962C8B-B14F-4D97-AF65-F5344CB8AC3E}">
        <p14:creationId xmlns:p14="http://schemas.microsoft.com/office/powerpoint/2010/main" val="23322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928F-B300-4A44-A1D5-280EC20BF4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A03B2D-F4FE-4A1B-AE4D-33CC660935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CEC743-2CC8-4F18-ACA5-112A28EDD579}"/>
              </a:ext>
            </a:extLst>
          </p:cNvPr>
          <p:cNvSpPr>
            <a:spLocks noGrp="1"/>
          </p:cNvSpPr>
          <p:nvPr>
            <p:ph type="dt" sz="half" idx="10"/>
          </p:nvPr>
        </p:nvSpPr>
        <p:spPr/>
        <p:txBody>
          <a:bodyPr/>
          <a:lstStyle/>
          <a:p>
            <a:fld id="{B0D0122A-EF9D-4549-88F4-84F982C067A5}" type="datetimeFigureOut">
              <a:rPr lang="en-US" smtClean="0"/>
              <a:t>6/19/2021</a:t>
            </a:fld>
            <a:endParaRPr lang="en-US"/>
          </a:p>
        </p:txBody>
      </p:sp>
      <p:sp>
        <p:nvSpPr>
          <p:cNvPr id="5" name="Footer Placeholder 4">
            <a:extLst>
              <a:ext uri="{FF2B5EF4-FFF2-40B4-BE49-F238E27FC236}">
                <a16:creationId xmlns:a16="http://schemas.microsoft.com/office/drawing/2014/main" id="{5910C716-EA48-4DDF-BDC5-913FFDA11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EC8AF-EDA5-4C37-9E56-1C7CDE09363F}"/>
              </a:ext>
            </a:extLst>
          </p:cNvPr>
          <p:cNvSpPr>
            <a:spLocks noGrp="1"/>
          </p:cNvSpPr>
          <p:nvPr>
            <p:ph type="sldNum" sz="quarter" idx="12"/>
          </p:nvPr>
        </p:nvSpPr>
        <p:spPr/>
        <p:txBody>
          <a:bodyPr/>
          <a:lstStyle/>
          <a:p>
            <a:fld id="{3EFE8336-6908-426C-8502-709CF3361A74}" type="slidenum">
              <a:rPr lang="en-US" smtClean="0"/>
              <a:t>‹#›</a:t>
            </a:fld>
            <a:endParaRPr lang="en-US"/>
          </a:p>
        </p:txBody>
      </p:sp>
    </p:spTree>
    <p:extLst>
      <p:ext uri="{BB962C8B-B14F-4D97-AF65-F5344CB8AC3E}">
        <p14:creationId xmlns:p14="http://schemas.microsoft.com/office/powerpoint/2010/main" val="267570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81C5-8755-4369-9935-25963E2532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012AA0-B174-4D4B-998F-309A2A9800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835AAD-C0EB-4654-8CB0-6EDA30E2AE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FA42A-33FA-47E5-8502-DAF3D3E89F70}"/>
              </a:ext>
            </a:extLst>
          </p:cNvPr>
          <p:cNvSpPr>
            <a:spLocks noGrp="1"/>
          </p:cNvSpPr>
          <p:nvPr>
            <p:ph type="dt" sz="half" idx="10"/>
          </p:nvPr>
        </p:nvSpPr>
        <p:spPr/>
        <p:txBody>
          <a:bodyPr/>
          <a:lstStyle/>
          <a:p>
            <a:fld id="{B0D0122A-EF9D-4549-88F4-84F982C067A5}" type="datetimeFigureOut">
              <a:rPr lang="en-US" smtClean="0"/>
              <a:t>6/19/2021</a:t>
            </a:fld>
            <a:endParaRPr lang="en-US"/>
          </a:p>
        </p:txBody>
      </p:sp>
      <p:sp>
        <p:nvSpPr>
          <p:cNvPr id="6" name="Footer Placeholder 5">
            <a:extLst>
              <a:ext uri="{FF2B5EF4-FFF2-40B4-BE49-F238E27FC236}">
                <a16:creationId xmlns:a16="http://schemas.microsoft.com/office/drawing/2014/main" id="{7B8F386A-1FFF-43C9-9496-9A3BB28FC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6A622B-F707-4E19-8E9C-822B095B0446}"/>
              </a:ext>
            </a:extLst>
          </p:cNvPr>
          <p:cNvSpPr>
            <a:spLocks noGrp="1"/>
          </p:cNvSpPr>
          <p:nvPr>
            <p:ph type="sldNum" sz="quarter" idx="12"/>
          </p:nvPr>
        </p:nvSpPr>
        <p:spPr/>
        <p:txBody>
          <a:bodyPr/>
          <a:lstStyle/>
          <a:p>
            <a:fld id="{3EFE8336-6908-426C-8502-709CF3361A74}" type="slidenum">
              <a:rPr lang="en-US" smtClean="0"/>
              <a:t>‹#›</a:t>
            </a:fld>
            <a:endParaRPr lang="en-US"/>
          </a:p>
        </p:txBody>
      </p:sp>
    </p:spTree>
    <p:extLst>
      <p:ext uri="{BB962C8B-B14F-4D97-AF65-F5344CB8AC3E}">
        <p14:creationId xmlns:p14="http://schemas.microsoft.com/office/powerpoint/2010/main" val="837438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7AE52-9EA7-4E96-AF0A-E9FC1FFCD0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998F7B-8576-49C4-B96D-CCE49D4D0F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CED648-8655-4002-BCEA-E1AC14038B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96F574-FA7C-4C66-9C92-3F44B7322E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A6B513-6325-4B38-9364-E69F8D8727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0D5CC8-D564-4F70-9228-4032DE470DD6}"/>
              </a:ext>
            </a:extLst>
          </p:cNvPr>
          <p:cNvSpPr>
            <a:spLocks noGrp="1"/>
          </p:cNvSpPr>
          <p:nvPr>
            <p:ph type="dt" sz="half" idx="10"/>
          </p:nvPr>
        </p:nvSpPr>
        <p:spPr/>
        <p:txBody>
          <a:bodyPr/>
          <a:lstStyle/>
          <a:p>
            <a:fld id="{B0D0122A-EF9D-4549-88F4-84F982C067A5}" type="datetimeFigureOut">
              <a:rPr lang="en-US" smtClean="0"/>
              <a:t>6/19/2021</a:t>
            </a:fld>
            <a:endParaRPr lang="en-US"/>
          </a:p>
        </p:txBody>
      </p:sp>
      <p:sp>
        <p:nvSpPr>
          <p:cNvPr id="8" name="Footer Placeholder 7">
            <a:extLst>
              <a:ext uri="{FF2B5EF4-FFF2-40B4-BE49-F238E27FC236}">
                <a16:creationId xmlns:a16="http://schemas.microsoft.com/office/drawing/2014/main" id="{109FFC9F-73C5-4058-B49B-AE5100F1E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D1A384-431B-4BEF-BB59-7D4DA2A75D7A}"/>
              </a:ext>
            </a:extLst>
          </p:cNvPr>
          <p:cNvSpPr>
            <a:spLocks noGrp="1"/>
          </p:cNvSpPr>
          <p:nvPr>
            <p:ph type="sldNum" sz="quarter" idx="12"/>
          </p:nvPr>
        </p:nvSpPr>
        <p:spPr/>
        <p:txBody>
          <a:bodyPr/>
          <a:lstStyle/>
          <a:p>
            <a:fld id="{3EFE8336-6908-426C-8502-709CF3361A74}" type="slidenum">
              <a:rPr lang="en-US" smtClean="0"/>
              <a:t>‹#›</a:t>
            </a:fld>
            <a:endParaRPr lang="en-US"/>
          </a:p>
        </p:txBody>
      </p:sp>
    </p:spTree>
    <p:extLst>
      <p:ext uri="{BB962C8B-B14F-4D97-AF65-F5344CB8AC3E}">
        <p14:creationId xmlns:p14="http://schemas.microsoft.com/office/powerpoint/2010/main" val="814746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3F4D-1262-41B3-8D88-98E4A6E10E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43400D-EE5F-48B0-B661-639283AF2B8D}"/>
              </a:ext>
            </a:extLst>
          </p:cNvPr>
          <p:cNvSpPr>
            <a:spLocks noGrp="1"/>
          </p:cNvSpPr>
          <p:nvPr>
            <p:ph type="dt" sz="half" idx="10"/>
          </p:nvPr>
        </p:nvSpPr>
        <p:spPr/>
        <p:txBody>
          <a:bodyPr/>
          <a:lstStyle/>
          <a:p>
            <a:fld id="{B0D0122A-EF9D-4549-88F4-84F982C067A5}" type="datetimeFigureOut">
              <a:rPr lang="en-US" smtClean="0"/>
              <a:t>6/19/2021</a:t>
            </a:fld>
            <a:endParaRPr lang="en-US"/>
          </a:p>
        </p:txBody>
      </p:sp>
      <p:sp>
        <p:nvSpPr>
          <p:cNvPr id="4" name="Footer Placeholder 3">
            <a:extLst>
              <a:ext uri="{FF2B5EF4-FFF2-40B4-BE49-F238E27FC236}">
                <a16:creationId xmlns:a16="http://schemas.microsoft.com/office/drawing/2014/main" id="{685CDA7D-6A40-49AC-9CBD-93197247EF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28C8CD-2059-4BD0-99A4-3E75A5A8B879}"/>
              </a:ext>
            </a:extLst>
          </p:cNvPr>
          <p:cNvSpPr>
            <a:spLocks noGrp="1"/>
          </p:cNvSpPr>
          <p:nvPr>
            <p:ph type="sldNum" sz="quarter" idx="12"/>
          </p:nvPr>
        </p:nvSpPr>
        <p:spPr/>
        <p:txBody>
          <a:bodyPr/>
          <a:lstStyle/>
          <a:p>
            <a:fld id="{3EFE8336-6908-426C-8502-709CF3361A74}" type="slidenum">
              <a:rPr lang="en-US" smtClean="0"/>
              <a:t>‹#›</a:t>
            </a:fld>
            <a:endParaRPr lang="en-US"/>
          </a:p>
        </p:txBody>
      </p:sp>
    </p:spTree>
    <p:extLst>
      <p:ext uri="{BB962C8B-B14F-4D97-AF65-F5344CB8AC3E}">
        <p14:creationId xmlns:p14="http://schemas.microsoft.com/office/powerpoint/2010/main" val="279961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BBA057-11A3-4EFA-BC76-03BD1B00E913}"/>
              </a:ext>
            </a:extLst>
          </p:cNvPr>
          <p:cNvSpPr>
            <a:spLocks noGrp="1"/>
          </p:cNvSpPr>
          <p:nvPr>
            <p:ph type="dt" sz="half" idx="10"/>
          </p:nvPr>
        </p:nvSpPr>
        <p:spPr/>
        <p:txBody>
          <a:bodyPr/>
          <a:lstStyle/>
          <a:p>
            <a:fld id="{B0D0122A-EF9D-4549-88F4-84F982C067A5}" type="datetimeFigureOut">
              <a:rPr lang="en-US" smtClean="0"/>
              <a:t>6/19/2021</a:t>
            </a:fld>
            <a:endParaRPr lang="en-US"/>
          </a:p>
        </p:txBody>
      </p:sp>
      <p:sp>
        <p:nvSpPr>
          <p:cNvPr id="3" name="Footer Placeholder 2">
            <a:extLst>
              <a:ext uri="{FF2B5EF4-FFF2-40B4-BE49-F238E27FC236}">
                <a16:creationId xmlns:a16="http://schemas.microsoft.com/office/drawing/2014/main" id="{9E834408-8549-4864-AC02-AD8E592D72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606676-3F8F-4509-8F30-500A5A465F48}"/>
              </a:ext>
            </a:extLst>
          </p:cNvPr>
          <p:cNvSpPr>
            <a:spLocks noGrp="1"/>
          </p:cNvSpPr>
          <p:nvPr>
            <p:ph type="sldNum" sz="quarter" idx="12"/>
          </p:nvPr>
        </p:nvSpPr>
        <p:spPr/>
        <p:txBody>
          <a:bodyPr/>
          <a:lstStyle/>
          <a:p>
            <a:fld id="{3EFE8336-6908-426C-8502-709CF3361A74}" type="slidenum">
              <a:rPr lang="en-US" smtClean="0"/>
              <a:t>‹#›</a:t>
            </a:fld>
            <a:endParaRPr lang="en-US"/>
          </a:p>
        </p:txBody>
      </p:sp>
    </p:spTree>
    <p:extLst>
      <p:ext uri="{BB962C8B-B14F-4D97-AF65-F5344CB8AC3E}">
        <p14:creationId xmlns:p14="http://schemas.microsoft.com/office/powerpoint/2010/main" val="130563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704A-A2BB-421E-8606-4402F1139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1F1A40-86C5-4356-AF7C-FAFAE71E1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C7960E-CDE8-4FD3-9560-071733568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2877DB-6F81-4E01-BB56-3D92196077B0}"/>
              </a:ext>
            </a:extLst>
          </p:cNvPr>
          <p:cNvSpPr>
            <a:spLocks noGrp="1"/>
          </p:cNvSpPr>
          <p:nvPr>
            <p:ph type="dt" sz="half" idx="10"/>
          </p:nvPr>
        </p:nvSpPr>
        <p:spPr/>
        <p:txBody>
          <a:bodyPr/>
          <a:lstStyle/>
          <a:p>
            <a:fld id="{B0D0122A-EF9D-4549-88F4-84F982C067A5}" type="datetimeFigureOut">
              <a:rPr lang="en-US" smtClean="0"/>
              <a:t>6/19/2021</a:t>
            </a:fld>
            <a:endParaRPr lang="en-US"/>
          </a:p>
        </p:txBody>
      </p:sp>
      <p:sp>
        <p:nvSpPr>
          <p:cNvPr id="6" name="Footer Placeholder 5">
            <a:extLst>
              <a:ext uri="{FF2B5EF4-FFF2-40B4-BE49-F238E27FC236}">
                <a16:creationId xmlns:a16="http://schemas.microsoft.com/office/drawing/2014/main" id="{3FC21EE9-3B59-463F-BF7C-12A9E49262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1D1236-776C-4449-B673-E5DE3011B4C8}"/>
              </a:ext>
            </a:extLst>
          </p:cNvPr>
          <p:cNvSpPr>
            <a:spLocks noGrp="1"/>
          </p:cNvSpPr>
          <p:nvPr>
            <p:ph type="sldNum" sz="quarter" idx="12"/>
          </p:nvPr>
        </p:nvSpPr>
        <p:spPr/>
        <p:txBody>
          <a:bodyPr/>
          <a:lstStyle/>
          <a:p>
            <a:fld id="{3EFE8336-6908-426C-8502-709CF3361A74}" type="slidenum">
              <a:rPr lang="en-US" smtClean="0"/>
              <a:t>‹#›</a:t>
            </a:fld>
            <a:endParaRPr lang="en-US"/>
          </a:p>
        </p:txBody>
      </p:sp>
    </p:spTree>
    <p:extLst>
      <p:ext uri="{BB962C8B-B14F-4D97-AF65-F5344CB8AC3E}">
        <p14:creationId xmlns:p14="http://schemas.microsoft.com/office/powerpoint/2010/main" val="201634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BFA1-8FD4-4398-84E1-7529C8D9B2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36E93D-84C9-40F8-B58A-5C8D75A1D3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1C62F0-E597-4A1C-9014-530C36B58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A0D8B-131A-4B19-80FD-3408B1F8C95A}"/>
              </a:ext>
            </a:extLst>
          </p:cNvPr>
          <p:cNvSpPr>
            <a:spLocks noGrp="1"/>
          </p:cNvSpPr>
          <p:nvPr>
            <p:ph type="dt" sz="half" idx="10"/>
          </p:nvPr>
        </p:nvSpPr>
        <p:spPr/>
        <p:txBody>
          <a:bodyPr/>
          <a:lstStyle/>
          <a:p>
            <a:fld id="{B0D0122A-EF9D-4549-88F4-84F982C067A5}" type="datetimeFigureOut">
              <a:rPr lang="en-US" smtClean="0"/>
              <a:t>6/19/2021</a:t>
            </a:fld>
            <a:endParaRPr lang="en-US"/>
          </a:p>
        </p:txBody>
      </p:sp>
      <p:sp>
        <p:nvSpPr>
          <p:cNvPr id="6" name="Footer Placeholder 5">
            <a:extLst>
              <a:ext uri="{FF2B5EF4-FFF2-40B4-BE49-F238E27FC236}">
                <a16:creationId xmlns:a16="http://schemas.microsoft.com/office/drawing/2014/main" id="{8FCE8ECB-6A46-412C-A5B8-7F5037DE1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516C93-C348-4390-9B94-F545E788FAAE}"/>
              </a:ext>
            </a:extLst>
          </p:cNvPr>
          <p:cNvSpPr>
            <a:spLocks noGrp="1"/>
          </p:cNvSpPr>
          <p:nvPr>
            <p:ph type="sldNum" sz="quarter" idx="12"/>
          </p:nvPr>
        </p:nvSpPr>
        <p:spPr/>
        <p:txBody>
          <a:bodyPr/>
          <a:lstStyle/>
          <a:p>
            <a:fld id="{3EFE8336-6908-426C-8502-709CF3361A74}" type="slidenum">
              <a:rPr lang="en-US" smtClean="0"/>
              <a:t>‹#›</a:t>
            </a:fld>
            <a:endParaRPr lang="en-US"/>
          </a:p>
        </p:txBody>
      </p:sp>
    </p:spTree>
    <p:extLst>
      <p:ext uri="{BB962C8B-B14F-4D97-AF65-F5344CB8AC3E}">
        <p14:creationId xmlns:p14="http://schemas.microsoft.com/office/powerpoint/2010/main" val="282229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2D0E19-9D70-4970-B884-F51CE6C298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5AAD4-68A4-4D69-91CE-5BAAB315D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3D058-752D-4605-9EFE-C1A18FD6B5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0122A-EF9D-4549-88F4-84F982C067A5}" type="datetimeFigureOut">
              <a:rPr lang="en-US" smtClean="0"/>
              <a:t>6/19/2021</a:t>
            </a:fld>
            <a:endParaRPr lang="en-US"/>
          </a:p>
        </p:txBody>
      </p:sp>
      <p:sp>
        <p:nvSpPr>
          <p:cNvPr id="5" name="Footer Placeholder 4">
            <a:extLst>
              <a:ext uri="{FF2B5EF4-FFF2-40B4-BE49-F238E27FC236}">
                <a16:creationId xmlns:a16="http://schemas.microsoft.com/office/drawing/2014/main" id="{3938FF24-31C1-437F-A828-4DBC45C3FC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14FD45-9F3B-4B15-9A78-EE1234C1D2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E8336-6908-426C-8502-709CF3361A74}" type="slidenum">
              <a:rPr lang="en-US" smtClean="0"/>
              <a:t>‹#›</a:t>
            </a:fld>
            <a:endParaRPr lang="en-US"/>
          </a:p>
        </p:txBody>
      </p:sp>
    </p:spTree>
    <p:extLst>
      <p:ext uri="{BB962C8B-B14F-4D97-AF65-F5344CB8AC3E}">
        <p14:creationId xmlns:p14="http://schemas.microsoft.com/office/powerpoint/2010/main" val="2734674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hyperlink" Target="https://www.investing.com/commodities/crude-oil-streaming-chart" TargetMode="External"/><Relationship Id="rId3" Type="http://schemas.openxmlformats.org/officeDocument/2006/relationships/image" Target="../media/image3.png"/><Relationship Id="rId7" Type="http://schemas.openxmlformats.org/officeDocument/2006/relationships/hyperlink" Target="https://www.eia.gov/dnav/pet/hist/LeafHandler.ashx?n=PET&amp;s=EMM_EPM0_PTE_NUS_DPG&amp;f=W"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noaa.gov/" TargetMode="External"/><Relationship Id="rId5" Type="http://schemas.openxmlformats.org/officeDocument/2006/relationships/hyperlink" Target="https://data.cityofchicago.org/Transportation/Divvy-Trips/fg6s-gzvg" TargetMode="External"/><Relationship Id="rId10" Type="http://schemas.openxmlformats.org/officeDocument/2006/relationships/hyperlink" Target="https://www.baseball-almanac.com/teamstats/schedule.php?y=2019&amp;t=CHA" TargetMode="External"/><Relationship Id="rId4" Type="http://schemas.openxmlformats.org/officeDocument/2006/relationships/image" Target="../media/image4.png"/><Relationship Id="rId9" Type="http://schemas.openxmlformats.org/officeDocument/2006/relationships/hyperlink" Target="https://www.baseball-almanac.com/teamstats/schedule.php?y=2019&amp;t=CH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hyperlink" Target="https://www.eia.gov/" TargetMode="External"/><Relationship Id="rId3" Type="http://schemas.openxmlformats.org/officeDocument/2006/relationships/image" Target="../media/image3.png"/><Relationship Id="rId7" Type="http://schemas.openxmlformats.org/officeDocument/2006/relationships/hyperlink" Target="https://www.noaa.gov/"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data.cityofchicago.org/" TargetMode="External"/><Relationship Id="rId11" Type="http://schemas.openxmlformats.org/officeDocument/2006/relationships/hyperlink" Target="https://www.baseball-almanac.com/teamstats/schedule.php?y=2019&amp;t=CHN" TargetMode="External"/><Relationship Id="rId5" Type="http://schemas.openxmlformats.org/officeDocument/2006/relationships/hyperlink" Target="https://data.cityofchicago.org/Transportation/Divvy-Trips/fg6s-gzvg" TargetMode="External"/><Relationship Id="rId10" Type="http://schemas.openxmlformats.org/officeDocument/2006/relationships/hyperlink" Target="https://trends.google.com/trends/explore?date=2019-01-01%202019-12-31&amp;geo=US-IL&amp;q=divvy%20bikes" TargetMode="External"/><Relationship Id="rId4" Type="http://schemas.openxmlformats.org/officeDocument/2006/relationships/image" Target="../media/image4.png"/><Relationship Id="rId9" Type="http://schemas.openxmlformats.org/officeDocument/2006/relationships/hyperlink" Target="http://www.investing.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1FB9C7-4A4E-4E14-9311-3BB9CF875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363200" cy="6858000"/>
          </a:xfrm>
          <a:prstGeom prst="rect">
            <a:avLst/>
          </a:prstGeom>
        </p:spPr>
      </p:pic>
      <p:sp>
        <p:nvSpPr>
          <p:cNvPr id="5" name="TextBox 4">
            <a:extLst>
              <a:ext uri="{FF2B5EF4-FFF2-40B4-BE49-F238E27FC236}">
                <a16:creationId xmlns:a16="http://schemas.microsoft.com/office/drawing/2014/main" id="{AAB0E379-651A-46F1-9A30-D2DAF2E957D4}"/>
              </a:ext>
            </a:extLst>
          </p:cNvPr>
          <p:cNvSpPr txBox="1"/>
          <p:nvPr/>
        </p:nvSpPr>
        <p:spPr>
          <a:xfrm>
            <a:off x="1017366" y="702714"/>
            <a:ext cx="4562467" cy="738664"/>
          </a:xfrm>
          <a:prstGeom prst="rect">
            <a:avLst/>
          </a:prstGeom>
          <a:noFill/>
        </p:spPr>
        <p:txBody>
          <a:bodyPr wrap="none" rtlCol="0">
            <a:spAutoFit/>
          </a:bodyPr>
          <a:lstStyle/>
          <a:p>
            <a:r>
              <a:rPr lang="en-US" sz="2800" b="1" dirty="0">
                <a:solidFill>
                  <a:schemeClr val="bg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RIDERS + SUBSCRIBERS</a:t>
            </a:r>
            <a:br>
              <a:rPr lang="en-US" sz="2800" b="1" dirty="0">
                <a:solidFill>
                  <a:schemeClr val="bg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1400" dirty="0">
                <a:solidFill>
                  <a:schemeClr val="accent5">
                    <a:lumMod val="40000"/>
                    <a:lumOff val="6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analyzing rider habits to inform future ad spend</a:t>
            </a:r>
          </a:p>
        </p:txBody>
      </p:sp>
      <p:sp>
        <p:nvSpPr>
          <p:cNvPr id="20" name="Rectangle 19">
            <a:extLst>
              <a:ext uri="{FF2B5EF4-FFF2-40B4-BE49-F238E27FC236}">
                <a16:creationId xmlns:a16="http://schemas.microsoft.com/office/drawing/2014/main" id="{0824AA43-75A6-414F-9D8A-3FAFB6E3B146}"/>
              </a:ext>
            </a:extLst>
          </p:cNvPr>
          <p:cNvSpPr/>
          <p:nvPr/>
        </p:nvSpPr>
        <p:spPr>
          <a:xfrm>
            <a:off x="10363200" y="0"/>
            <a:ext cx="1828800" cy="6858000"/>
          </a:xfrm>
          <a:prstGeom prst="rect">
            <a:avLst/>
          </a:prstGeom>
          <a:solidFill>
            <a:schemeClr val="bg1">
              <a:lumMod val="85000"/>
            </a:schemeClr>
          </a:solidFill>
          <a:ln>
            <a:noFill/>
          </a:ln>
          <a:effectLst>
            <a:outerShdw blurRad="63500" dist="635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A203DDE4-3E96-4BBB-8A93-40C66BEF0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0" y="4844473"/>
            <a:ext cx="1828800" cy="1828800"/>
          </a:xfrm>
          <a:prstGeom prst="rect">
            <a:avLst/>
          </a:prstGeom>
        </p:spPr>
      </p:pic>
      <p:pic>
        <p:nvPicPr>
          <p:cNvPr id="22" name="Picture 21">
            <a:extLst>
              <a:ext uri="{FF2B5EF4-FFF2-40B4-BE49-F238E27FC236}">
                <a16:creationId xmlns:a16="http://schemas.microsoft.com/office/drawing/2014/main" id="{6BFB4440-CD28-48E5-95D0-9387898AEC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1800" y="184727"/>
            <a:ext cx="1371600" cy="1371600"/>
          </a:xfrm>
          <a:prstGeom prst="rect">
            <a:avLst/>
          </a:prstGeom>
        </p:spPr>
      </p:pic>
      <p:pic>
        <p:nvPicPr>
          <p:cNvPr id="23" name="Picture 22">
            <a:extLst>
              <a:ext uri="{FF2B5EF4-FFF2-40B4-BE49-F238E27FC236}">
                <a16:creationId xmlns:a16="http://schemas.microsoft.com/office/drawing/2014/main" id="{B7E0EF57-A1D0-43BC-85A4-57E512D07D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3200" y="6293685"/>
            <a:ext cx="1828800" cy="564315"/>
          </a:xfrm>
          <a:prstGeom prst="rect">
            <a:avLst/>
          </a:prstGeom>
        </p:spPr>
      </p:pic>
      <p:sp>
        <p:nvSpPr>
          <p:cNvPr id="2" name="TextBox 1">
            <a:extLst>
              <a:ext uri="{FF2B5EF4-FFF2-40B4-BE49-F238E27FC236}">
                <a16:creationId xmlns:a16="http://schemas.microsoft.com/office/drawing/2014/main" id="{E8655864-0D5F-4AFF-9850-B26B6F139551}"/>
              </a:ext>
            </a:extLst>
          </p:cNvPr>
          <p:cNvSpPr txBox="1"/>
          <p:nvPr/>
        </p:nvSpPr>
        <p:spPr>
          <a:xfrm>
            <a:off x="1328124" y="6293685"/>
            <a:ext cx="4457118" cy="461665"/>
          </a:xfrm>
          <a:prstGeom prst="rect">
            <a:avLst/>
          </a:prstGeom>
          <a:noFill/>
        </p:spPr>
        <p:txBody>
          <a:bodyPr wrap="none" rtlCol="0">
            <a:spAutoFit/>
          </a:bodyPr>
          <a:lstStyle/>
          <a:p>
            <a:r>
              <a:rPr lang="en-US" sz="1200" dirty="0">
                <a:solidFill>
                  <a:schemeClr val="tx1">
                    <a:lumMod val="50000"/>
                    <a:lumOff val="50000"/>
                  </a:schemeClr>
                </a:solidFill>
              </a:rPr>
              <a:t>Seda </a:t>
            </a:r>
            <a:r>
              <a:rPr lang="en-US" sz="1200" dirty="0" err="1">
                <a:solidFill>
                  <a:schemeClr val="tx1">
                    <a:lumMod val="50000"/>
                    <a:lumOff val="50000"/>
                  </a:schemeClr>
                </a:solidFill>
              </a:rPr>
              <a:t>Aydinoglu</a:t>
            </a:r>
            <a:r>
              <a:rPr lang="en-US" sz="1200" dirty="0">
                <a:solidFill>
                  <a:schemeClr val="tx1">
                    <a:lumMod val="50000"/>
                    <a:lumOff val="50000"/>
                  </a:schemeClr>
                </a:solidFill>
              </a:rPr>
              <a:t>, </a:t>
            </a:r>
            <a:r>
              <a:rPr lang="en-US" sz="1200" dirty="0" err="1">
                <a:solidFill>
                  <a:schemeClr val="tx1">
                    <a:lumMod val="50000"/>
                    <a:lumOff val="50000"/>
                  </a:schemeClr>
                </a:solidFill>
              </a:rPr>
              <a:t>Atri</a:t>
            </a:r>
            <a:r>
              <a:rPr lang="en-US" sz="1200" dirty="0">
                <a:solidFill>
                  <a:schemeClr val="tx1">
                    <a:lumMod val="50000"/>
                    <a:lumOff val="50000"/>
                  </a:schemeClr>
                </a:solidFill>
              </a:rPr>
              <a:t> </a:t>
            </a:r>
            <a:r>
              <a:rPr lang="en-US" sz="1200" dirty="0" err="1">
                <a:solidFill>
                  <a:schemeClr val="tx1">
                    <a:lumMod val="50000"/>
                    <a:lumOff val="50000"/>
                  </a:schemeClr>
                </a:solidFill>
              </a:rPr>
              <a:t>Bathani</a:t>
            </a:r>
            <a:r>
              <a:rPr lang="en-US" sz="1200" dirty="0">
                <a:solidFill>
                  <a:schemeClr val="tx1">
                    <a:lumMod val="50000"/>
                    <a:lumOff val="50000"/>
                  </a:schemeClr>
                </a:solidFill>
              </a:rPr>
              <a:t>, Jo Borras, Javier Palma, and Sal Trevino</a:t>
            </a:r>
          </a:p>
          <a:p>
            <a:r>
              <a:rPr lang="en-US" sz="1200" dirty="0">
                <a:solidFill>
                  <a:schemeClr val="tx1">
                    <a:lumMod val="50000"/>
                    <a:lumOff val="50000"/>
                  </a:schemeClr>
                </a:solidFill>
              </a:rPr>
              <a:t>JUN2021</a:t>
            </a:r>
          </a:p>
        </p:txBody>
      </p:sp>
    </p:spTree>
    <p:extLst>
      <p:ext uri="{BB962C8B-B14F-4D97-AF65-F5344CB8AC3E}">
        <p14:creationId xmlns:p14="http://schemas.microsoft.com/office/powerpoint/2010/main" val="2689528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BCAA6-9C04-4687-A633-4ABB706E68B8}"/>
              </a:ext>
            </a:extLst>
          </p:cNvPr>
          <p:cNvSpPr/>
          <p:nvPr/>
        </p:nvSpPr>
        <p:spPr>
          <a:xfrm>
            <a:off x="10363200" y="0"/>
            <a:ext cx="1828800" cy="6858000"/>
          </a:xfrm>
          <a:prstGeom prst="rect">
            <a:avLst/>
          </a:prstGeom>
          <a:solidFill>
            <a:schemeClr val="bg1">
              <a:lumMod val="85000"/>
            </a:schemeClr>
          </a:solidFill>
          <a:ln>
            <a:noFill/>
          </a:ln>
          <a:effectLst>
            <a:outerShdw blurRad="63500" dist="635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D61A09-FF15-4190-97AE-7DF5BCEEC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4844473"/>
            <a:ext cx="1828800" cy="1828800"/>
          </a:xfrm>
          <a:prstGeom prst="rect">
            <a:avLst/>
          </a:prstGeom>
        </p:spPr>
      </p:pic>
      <p:pic>
        <p:nvPicPr>
          <p:cNvPr id="4" name="Picture 3">
            <a:extLst>
              <a:ext uri="{FF2B5EF4-FFF2-40B4-BE49-F238E27FC236}">
                <a16:creationId xmlns:a16="http://schemas.microsoft.com/office/drawing/2014/main" id="{870B31CB-626B-4B7A-964C-5D36A318A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184727"/>
            <a:ext cx="1371600" cy="1371600"/>
          </a:xfrm>
          <a:prstGeom prst="rect">
            <a:avLst/>
          </a:prstGeom>
        </p:spPr>
      </p:pic>
      <p:pic>
        <p:nvPicPr>
          <p:cNvPr id="5" name="Picture 4">
            <a:extLst>
              <a:ext uri="{FF2B5EF4-FFF2-40B4-BE49-F238E27FC236}">
                <a16:creationId xmlns:a16="http://schemas.microsoft.com/office/drawing/2014/main" id="{EAFB3F5C-B719-4897-8284-BE78DED48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6293685"/>
            <a:ext cx="1828800" cy="564315"/>
          </a:xfrm>
          <a:prstGeom prst="rect">
            <a:avLst/>
          </a:prstGeom>
        </p:spPr>
      </p:pic>
      <p:sp>
        <p:nvSpPr>
          <p:cNvPr id="6" name="TextBox 5">
            <a:extLst>
              <a:ext uri="{FF2B5EF4-FFF2-40B4-BE49-F238E27FC236}">
                <a16:creationId xmlns:a16="http://schemas.microsoft.com/office/drawing/2014/main" id="{659EACAE-74C3-49FE-90A5-19C145A3A9F2}"/>
              </a:ext>
            </a:extLst>
          </p:cNvPr>
          <p:cNvSpPr txBox="1"/>
          <p:nvPr/>
        </p:nvSpPr>
        <p:spPr>
          <a:xfrm>
            <a:off x="228600" y="1556327"/>
            <a:ext cx="5486400" cy="3293209"/>
          </a:xfrm>
          <a:prstGeom prst="rect">
            <a:avLst/>
          </a:prstGeom>
          <a:noFill/>
        </p:spPr>
        <p:txBody>
          <a:bodyPr wrap="square" rtlCol="0">
            <a:spAutoFit/>
          </a:bodyPr>
          <a:lstStyle/>
          <a:p>
            <a:r>
              <a:rPr lang="en-US" sz="3200" b="1" dirty="0"/>
              <a:t>READING WEATHER DATA</a:t>
            </a:r>
            <a:br>
              <a:rPr lang="en-US" sz="3200" b="1" dirty="0"/>
            </a:br>
            <a:endParaRPr lang="en-US" sz="1600" dirty="0"/>
          </a:p>
          <a:p>
            <a:pPr algn="just"/>
            <a:r>
              <a:rPr lang="en-US" sz="1600" dirty="0">
                <a:solidFill>
                  <a:srgbClr val="202122"/>
                </a:solidFill>
              </a:rPr>
              <a:t>We imported the weather data from the Chicago O’Hare weather stations using data compiled by the NOAA (National Oceanic and Atmospheric Association) using the </a:t>
            </a:r>
            <a:r>
              <a:rPr lang="en-US" sz="1600" b="1" dirty="0" err="1">
                <a:solidFill>
                  <a:srgbClr val="26AFDA"/>
                </a:solidFill>
              </a:rPr>
              <a:t>pd.read_csv</a:t>
            </a:r>
            <a:r>
              <a:rPr lang="en-US" sz="1600" b="1" dirty="0">
                <a:solidFill>
                  <a:srgbClr val="26AFDA"/>
                </a:solidFill>
              </a:rPr>
              <a:t> </a:t>
            </a:r>
            <a:r>
              <a:rPr lang="en-US" sz="1600" dirty="0">
                <a:solidFill>
                  <a:srgbClr val="202122"/>
                </a:solidFill>
              </a:rPr>
              <a:t>technique used in the exercises.</a:t>
            </a:r>
          </a:p>
          <a:p>
            <a:pPr algn="just"/>
            <a:endParaRPr lang="en-US" sz="1600" dirty="0">
              <a:solidFill>
                <a:srgbClr val="202122"/>
              </a:solidFill>
            </a:endParaRPr>
          </a:p>
          <a:p>
            <a:pPr algn="just"/>
            <a:r>
              <a:rPr lang="en-US" sz="1600" dirty="0">
                <a:solidFill>
                  <a:srgbClr val="202122"/>
                </a:solidFill>
              </a:rPr>
              <a:t>There was a significant amount of data, including high and low temperatures (</a:t>
            </a:r>
            <a:r>
              <a:rPr lang="en-US" sz="1600" dirty="0" err="1">
                <a:solidFill>
                  <a:srgbClr val="202122"/>
                </a:solidFill>
              </a:rPr>
              <a:t>tmax</a:t>
            </a:r>
            <a:r>
              <a:rPr lang="en-US" sz="1600" dirty="0">
                <a:solidFill>
                  <a:srgbClr val="202122"/>
                </a:solidFill>
              </a:rPr>
              <a:t>, </a:t>
            </a:r>
            <a:r>
              <a:rPr lang="en-US" sz="1600" dirty="0" err="1">
                <a:solidFill>
                  <a:srgbClr val="202122"/>
                </a:solidFill>
              </a:rPr>
              <a:t>tmin</a:t>
            </a:r>
            <a:r>
              <a:rPr lang="en-US" sz="1600" dirty="0">
                <a:solidFill>
                  <a:srgbClr val="202122"/>
                </a:solidFill>
              </a:rPr>
              <a:t>), precipitation types and amount, as well as weather “type” summary. We used the </a:t>
            </a:r>
            <a:r>
              <a:rPr lang="en-US" sz="1600" dirty="0" err="1">
                <a:solidFill>
                  <a:srgbClr val="202122"/>
                </a:solidFill>
              </a:rPr>
              <a:t>tavg</a:t>
            </a:r>
            <a:r>
              <a:rPr lang="en-US" sz="1600" dirty="0">
                <a:solidFill>
                  <a:srgbClr val="202122"/>
                </a:solidFill>
              </a:rPr>
              <a:t> (average daily temperature), and calculated the weekly mean temp using that data.</a:t>
            </a:r>
            <a:endParaRPr lang="en-US" sz="1600" dirty="0"/>
          </a:p>
        </p:txBody>
      </p:sp>
      <p:pic>
        <p:nvPicPr>
          <p:cNvPr id="12" name="Picture 11">
            <a:extLst>
              <a:ext uri="{FF2B5EF4-FFF2-40B4-BE49-F238E27FC236}">
                <a16:creationId xmlns:a16="http://schemas.microsoft.com/office/drawing/2014/main" id="{FC4B564C-534F-4F06-8B60-FC75A6F2FE63}"/>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096000" y="1600200"/>
            <a:ext cx="5715000" cy="3657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8186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BCAA6-9C04-4687-A633-4ABB706E68B8}"/>
              </a:ext>
            </a:extLst>
          </p:cNvPr>
          <p:cNvSpPr/>
          <p:nvPr/>
        </p:nvSpPr>
        <p:spPr>
          <a:xfrm>
            <a:off x="10363200" y="0"/>
            <a:ext cx="1828800" cy="6858000"/>
          </a:xfrm>
          <a:prstGeom prst="rect">
            <a:avLst/>
          </a:prstGeom>
          <a:solidFill>
            <a:schemeClr val="bg1">
              <a:lumMod val="85000"/>
            </a:schemeClr>
          </a:solidFill>
          <a:ln>
            <a:noFill/>
          </a:ln>
          <a:effectLst>
            <a:outerShdw blurRad="63500" dist="635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D61A09-FF15-4190-97AE-7DF5BCEEC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4844473"/>
            <a:ext cx="1828800" cy="1828800"/>
          </a:xfrm>
          <a:prstGeom prst="rect">
            <a:avLst/>
          </a:prstGeom>
        </p:spPr>
      </p:pic>
      <p:pic>
        <p:nvPicPr>
          <p:cNvPr id="4" name="Picture 3">
            <a:extLst>
              <a:ext uri="{FF2B5EF4-FFF2-40B4-BE49-F238E27FC236}">
                <a16:creationId xmlns:a16="http://schemas.microsoft.com/office/drawing/2014/main" id="{870B31CB-626B-4B7A-964C-5D36A318A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184727"/>
            <a:ext cx="1371600" cy="1371600"/>
          </a:xfrm>
          <a:prstGeom prst="rect">
            <a:avLst/>
          </a:prstGeom>
        </p:spPr>
      </p:pic>
      <p:pic>
        <p:nvPicPr>
          <p:cNvPr id="5" name="Picture 4">
            <a:extLst>
              <a:ext uri="{FF2B5EF4-FFF2-40B4-BE49-F238E27FC236}">
                <a16:creationId xmlns:a16="http://schemas.microsoft.com/office/drawing/2014/main" id="{EAFB3F5C-B719-4897-8284-BE78DED48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6293685"/>
            <a:ext cx="1828800" cy="564315"/>
          </a:xfrm>
          <a:prstGeom prst="rect">
            <a:avLst/>
          </a:prstGeom>
        </p:spPr>
      </p:pic>
      <p:sp>
        <p:nvSpPr>
          <p:cNvPr id="6" name="TextBox 5">
            <a:extLst>
              <a:ext uri="{FF2B5EF4-FFF2-40B4-BE49-F238E27FC236}">
                <a16:creationId xmlns:a16="http://schemas.microsoft.com/office/drawing/2014/main" id="{659EACAE-74C3-49FE-90A5-19C145A3A9F2}"/>
              </a:ext>
            </a:extLst>
          </p:cNvPr>
          <p:cNvSpPr txBox="1"/>
          <p:nvPr/>
        </p:nvSpPr>
        <p:spPr>
          <a:xfrm>
            <a:off x="228600" y="1556327"/>
            <a:ext cx="5486400" cy="3785652"/>
          </a:xfrm>
          <a:prstGeom prst="rect">
            <a:avLst/>
          </a:prstGeom>
          <a:noFill/>
        </p:spPr>
        <p:txBody>
          <a:bodyPr wrap="square" rtlCol="0">
            <a:spAutoFit/>
          </a:bodyPr>
          <a:lstStyle/>
          <a:p>
            <a:r>
              <a:rPr lang="en-US" sz="3200" b="1" dirty="0"/>
              <a:t>READING GAS PRICES</a:t>
            </a:r>
            <a:endParaRPr lang="en-US" sz="1600" dirty="0"/>
          </a:p>
          <a:p>
            <a:pPr algn="just"/>
            <a:r>
              <a:rPr lang="en-US" sz="1600" dirty="0">
                <a:solidFill>
                  <a:srgbClr val="202122"/>
                </a:solidFill>
              </a:rPr>
              <a:t>We read in the weekly gas prices from EIA (Energy Information Administration) data using the </a:t>
            </a:r>
            <a:r>
              <a:rPr lang="en-US" sz="1600" b="1" dirty="0" err="1">
                <a:solidFill>
                  <a:srgbClr val="26AFDA"/>
                </a:solidFill>
              </a:rPr>
              <a:t>pd.read_excel</a:t>
            </a:r>
            <a:r>
              <a:rPr lang="en-US" sz="1600" dirty="0">
                <a:solidFill>
                  <a:srgbClr val="202122"/>
                </a:solidFill>
              </a:rPr>
              <a:t> function in Pandas, as well as the </a:t>
            </a:r>
            <a:r>
              <a:rPr lang="en-US" sz="1600" dirty="0" err="1">
                <a:solidFill>
                  <a:srgbClr val="202122"/>
                </a:solidFill>
              </a:rPr>
              <a:t>xlrd</a:t>
            </a:r>
            <a:r>
              <a:rPr lang="en-US" sz="1600" dirty="0">
                <a:solidFill>
                  <a:srgbClr val="202122"/>
                </a:solidFill>
              </a:rPr>
              <a:t> library, then deleted the unnecessary columns.</a:t>
            </a:r>
          </a:p>
          <a:p>
            <a:pPr algn="just"/>
            <a:endParaRPr lang="en-US" sz="1600" dirty="0">
              <a:solidFill>
                <a:srgbClr val="202122"/>
              </a:solidFill>
            </a:endParaRPr>
          </a:p>
          <a:p>
            <a:pPr algn="just"/>
            <a:r>
              <a:rPr lang="en-US" sz="1600" dirty="0">
                <a:solidFill>
                  <a:srgbClr val="202122"/>
                </a:solidFill>
              </a:rPr>
              <a:t>The most reliable (gov’t) gas price information was only available as a weekly average, this dictated our data formatting throughout the project and is the reason we organized all the other data by week.</a:t>
            </a:r>
          </a:p>
          <a:p>
            <a:pPr algn="just"/>
            <a:endParaRPr lang="en-US" sz="1600" dirty="0">
              <a:solidFill>
                <a:srgbClr val="202122"/>
              </a:solidFill>
            </a:endParaRPr>
          </a:p>
          <a:p>
            <a:pPr algn="just"/>
            <a:r>
              <a:rPr lang="en-US" sz="1600" dirty="0" err="1">
                <a:solidFill>
                  <a:srgbClr val="202122"/>
                </a:solidFill>
              </a:rPr>
              <a:t>xlrd</a:t>
            </a:r>
            <a:r>
              <a:rPr lang="en-US" sz="1600" dirty="0">
                <a:solidFill>
                  <a:srgbClr val="202122"/>
                </a:solidFill>
              </a:rPr>
              <a:t> is one of the “new” libraries we used throughout the project that were not covered in class– </a:t>
            </a:r>
            <a:r>
              <a:rPr lang="en-US" sz="1600" b="1" dirty="0">
                <a:solidFill>
                  <a:srgbClr val="26AFDA"/>
                </a:solidFill>
              </a:rPr>
              <a:t>this satisfies one of the requirements of this presentation</a:t>
            </a:r>
            <a:r>
              <a:rPr lang="en-US" sz="1600" dirty="0">
                <a:solidFill>
                  <a:srgbClr val="202122"/>
                </a:solidFill>
              </a:rPr>
              <a:t>.</a:t>
            </a:r>
            <a:endParaRPr lang="en-US" sz="1600" dirty="0"/>
          </a:p>
        </p:txBody>
      </p:sp>
      <p:pic>
        <p:nvPicPr>
          <p:cNvPr id="8" name="Picture 7">
            <a:extLst>
              <a:ext uri="{FF2B5EF4-FFF2-40B4-BE49-F238E27FC236}">
                <a16:creationId xmlns:a16="http://schemas.microsoft.com/office/drawing/2014/main" id="{7675EF69-7EDA-4DDE-9C79-682D51B141CD}"/>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096000" y="1485900"/>
            <a:ext cx="5715000" cy="3886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6927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BCAA6-9C04-4687-A633-4ABB706E68B8}"/>
              </a:ext>
            </a:extLst>
          </p:cNvPr>
          <p:cNvSpPr/>
          <p:nvPr/>
        </p:nvSpPr>
        <p:spPr>
          <a:xfrm>
            <a:off x="10363200" y="0"/>
            <a:ext cx="1828800" cy="6858000"/>
          </a:xfrm>
          <a:prstGeom prst="rect">
            <a:avLst/>
          </a:prstGeom>
          <a:solidFill>
            <a:schemeClr val="bg1">
              <a:lumMod val="85000"/>
            </a:schemeClr>
          </a:solidFill>
          <a:ln>
            <a:noFill/>
          </a:ln>
          <a:effectLst>
            <a:outerShdw blurRad="63500" dist="635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D61A09-FF15-4190-97AE-7DF5BCEEC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4844473"/>
            <a:ext cx="1828800" cy="1828800"/>
          </a:xfrm>
          <a:prstGeom prst="rect">
            <a:avLst/>
          </a:prstGeom>
        </p:spPr>
      </p:pic>
      <p:pic>
        <p:nvPicPr>
          <p:cNvPr id="4" name="Picture 3">
            <a:extLst>
              <a:ext uri="{FF2B5EF4-FFF2-40B4-BE49-F238E27FC236}">
                <a16:creationId xmlns:a16="http://schemas.microsoft.com/office/drawing/2014/main" id="{870B31CB-626B-4B7A-964C-5D36A318A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184727"/>
            <a:ext cx="1371600" cy="1371600"/>
          </a:xfrm>
          <a:prstGeom prst="rect">
            <a:avLst/>
          </a:prstGeom>
        </p:spPr>
      </p:pic>
      <p:pic>
        <p:nvPicPr>
          <p:cNvPr id="5" name="Picture 4">
            <a:extLst>
              <a:ext uri="{FF2B5EF4-FFF2-40B4-BE49-F238E27FC236}">
                <a16:creationId xmlns:a16="http://schemas.microsoft.com/office/drawing/2014/main" id="{EAFB3F5C-B719-4897-8284-BE78DED48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6293685"/>
            <a:ext cx="1828800" cy="564315"/>
          </a:xfrm>
          <a:prstGeom prst="rect">
            <a:avLst/>
          </a:prstGeom>
        </p:spPr>
      </p:pic>
      <p:sp>
        <p:nvSpPr>
          <p:cNvPr id="6" name="TextBox 5">
            <a:extLst>
              <a:ext uri="{FF2B5EF4-FFF2-40B4-BE49-F238E27FC236}">
                <a16:creationId xmlns:a16="http://schemas.microsoft.com/office/drawing/2014/main" id="{659EACAE-74C3-49FE-90A5-19C145A3A9F2}"/>
              </a:ext>
            </a:extLst>
          </p:cNvPr>
          <p:cNvSpPr txBox="1"/>
          <p:nvPr/>
        </p:nvSpPr>
        <p:spPr>
          <a:xfrm>
            <a:off x="228600" y="1556327"/>
            <a:ext cx="5486400" cy="2800767"/>
          </a:xfrm>
          <a:prstGeom prst="rect">
            <a:avLst/>
          </a:prstGeom>
          <a:noFill/>
        </p:spPr>
        <p:txBody>
          <a:bodyPr wrap="square" rtlCol="0">
            <a:spAutoFit/>
          </a:bodyPr>
          <a:lstStyle/>
          <a:p>
            <a:r>
              <a:rPr lang="en-US" sz="3200" b="1" dirty="0"/>
              <a:t>OIL FUTURES DATA</a:t>
            </a:r>
            <a:br>
              <a:rPr lang="en-US" sz="3200" b="1" dirty="0"/>
            </a:br>
            <a:endParaRPr lang="en-US" sz="1600" dirty="0"/>
          </a:p>
          <a:p>
            <a:pPr algn="just"/>
            <a:r>
              <a:rPr lang="en-US" sz="1600" dirty="0">
                <a:solidFill>
                  <a:srgbClr val="202122"/>
                </a:solidFill>
              </a:rPr>
              <a:t>We imported the oil futures prices using the </a:t>
            </a:r>
            <a:r>
              <a:rPr lang="en-US" sz="1600" dirty="0" err="1">
                <a:solidFill>
                  <a:srgbClr val="202122"/>
                </a:solidFill>
              </a:rPr>
              <a:t>webbrowser</a:t>
            </a:r>
            <a:r>
              <a:rPr lang="en-US" sz="1600" dirty="0">
                <a:solidFill>
                  <a:srgbClr val="202122"/>
                </a:solidFill>
              </a:rPr>
              <a:t> library to get the data directly from the online source. The data was presented as a .csv, which we then converted to a </a:t>
            </a:r>
            <a:r>
              <a:rPr lang="en-US" sz="1600" dirty="0" err="1">
                <a:solidFill>
                  <a:srgbClr val="202122"/>
                </a:solidFill>
              </a:rPr>
              <a:t>dataframe</a:t>
            </a:r>
            <a:r>
              <a:rPr lang="en-US" sz="1600" dirty="0">
                <a:solidFill>
                  <a:srgbClr val="202122"/>
                </a:solidFill>
              </a:rPr>
              <a:t> using the </a:t>
            </a:r>
            <a:r>
              <a:rPr lang="en-US" sz="1600" b="1" dirty="0" err="1">
                <a:solidFill>
                  <a:srgbClr val="26AFDA"/>
                </a:solidFill>
              </a:rPr>
              <a:t>pd.read_csv</a:t>
            </a:r>
            <a:r>
              <a:rPr lang="en-US" sz="1600" dirty="0">
                <a:solidFill>
                  <a:srgbClr val="202122"/>
                </a:solidFill>
              </a:rPr>
              <a:t> function in Pandas.</a:t>
            </a:r>
          </a:p>
          <a:p>
            <a:pPr algn="just"/>
            <a:endParaRPr lang="en-US" sz="1600" dirty="0">
              <a:solidFill>
                <a:srgbClr val="202122"/>
              </a:solidFill>
            </a:endParaRPr>
          </a:p>
          <a:p>
            <a:pPr algn="just"/>
            <a:r>
              <a:rPr lang="en-US" sz="1600" dirty="0">
                <a:solidFill>
                  <a:srgbClr val="202122"/>
                </a:solidFill>
              </a:rPr>
              <a:t>This is another one of the “new” libraries we used throughout the project that were not covered in class– </a:t>
            </a:r>
            <a:r>
              <a:rPr lang="en-US" sz="1600" b="1" dirty="0">
                <a:solidFill>
                  <a:srgbClr val="26AFDA"/>
                </a:solidFill>
              </a:rPr>
              <a:t>this satisfies one of the requirements of this presentation</a:t>
            </a:r>
            <a:r>
              <a:rPr lang="en-US" sz="1600" dirty="0">
                <a:solidFill>
                  <a:srgbClr val="202122"/>
                </a:solidFill>
              </a:rPr>
              <a:t>.</a:t>
            </a:r>
            <a:endParaRPr lang="en-US" sz="1600" dirty="0"/>
          </a:p>
        </p:txBody>
      </p:sp>
      <p:pic>
        <p:nvPicPr>
          <p:cNvPr id="8" name="Picture 7">
            <a:extLst>
              <a:ext uri="{FF2B5EF4-FFF2-40B4-BE49-F238E27FC236}">
                <a16:creationId xmlns:a16="http://schemas.microsoft.com/office/drawing/2014/main" id="{57041586-CBEC-43E4-9DF9-72864BE047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183695"/>
            <a:ext cx="5715000" cy="37922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64972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BCAA6-9C04-4687-A633-4ABB706E68B8}"/>
              </a:ext>
            </a:extLst>
          </p:cNvPr>
          <p:cNvSpPr/>
          <p:nvPr/>
        </p:nvSpPr>
        <p:spPr>
          <a:xfrm>
            <a:off x="10363200" y="0"/>
            <a:ext cx="1828800" cy="6858000"/>
          </a:xfrm>
          <a:prstGeom prst="rect">
            <a:avLst/>
          </a:prstGeom>
          <a:solidFill>
            <a:schemeClr val="bg1">
              <a:lumMod val="85000"/>
            </a:schemeClr>
          </a:solidFill>
          <a:ln>
            <a:noFill/>
          </a:ln>
          <a:effectLst>
            <a:outerShdw blurRad="63500" dist="635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D61A09-FF15-4190-97AE-7DF5BCEEC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4844473"/>
            <a:ext cx="1828800" cy="1828800"/>
          </a:xfrm>
          <a:prstGeom prst="rect">
            <a:avLst/>
          </a:prstGeom>
        </p:spPr>
      </p:pic>
      <p:pic>
        <p:nvPicPr>
          <p:cNvPr id="4" name="Picture 3">
            <a:extLst>
              <a:ext uri="{FF2B5EF4-FFF2-40B4-BE49-F238E27FC236}">
                <a16:creationId xmlns:a16="http://schemas.microsoft.com/office/drawing/2014/main" id="{870B31CB-626B-4B7A-964C-5D36A318A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184727"/>
            <a:ext cx="1371600" cy="1371600"/>
          </a:xfrm>
          <a:prstGeom prst="rect">
            <a:avLst/>
          </a:prstGeom>
        </p:spPr>
      </p:pic>
      <p:pic>
        <p:nvPicPr>
          <p:cNvPr id="5" name="Picture 4">
            <a:extLst>
              <a:ext uri="{FF2B5EF4-FFF2-40B4-BE49-F238E27FC236}">
                <a16:creationId xmlns:a16="http://schemas.microsoft.com/office/drawing/2014/main" id="{EAFB3F5C-B719-4897-8284-BE78DED48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6293685"/>
            <a:ext cx="1828800" cy="564315"/>
          </a:xfrm>
          <a:prstGeom prst="rect">
            <a:avLst/>
          </a:prstGeom>
        </p:spPr>
      </p:pic>
      <p:sp>
        <p:nvSpPr>
          <p:cNvPr id="6" name="TextBox 5">
            <a:extLst>
              <a:ext uri="{FF2B5EF4-FFF2-40B4-BE49-F238E27FC236}">
                <a16:creationId xmlns:a16="http://schemas.microsoft.com/office/drawing/2014/main" id="{659EACAE-74C3-49FE-90A5-19C145A3A9F2}"/>
              </a:ext>
            </a:extLst>
          </p:cNvPr>
          <p:cNvSpPr txBox="1"/>
          <p:nvPr/>
        </p:nvSpPr>
        <p:spPr>
          <a:xfrm>
            <a:off x="228600" y="1556327"/>
            <a:ext cx="5486400" cy="2800767"/>
          </a:xfrm>
          <a:prstGeom prst="rect">
            <a:avLst/>
          </a:prstGeom>
          <a:noFill/>
        </p:spPr>
        <p:txBody>
          <a:bodyPr wrap="square" rtlCol="0">
            <a:spAutoFit/>
          </a:bodyPr>
          <a:lstStyle/>
          <a:p>
            <a:r>
              <a:rPr lang="en-US" sz="3200" b="1" dirty="0"/>
              <a:t>CLEANING THE DATA</a:t>
            </a:r>
            <a:br>
              <a:rPr lang="en-US" sz="3200" b="1" dirty="0"/>
            </a:br>
            <a:endParaRPr lang="en-US" sz="1600" dirty="0"/>
          </a:p>
          <a:p>
            <a:pPr algn="just"/>
            <a:r>
              <a:rPr lang="en-US" sz="1600" dirty="0">
                <a:solidFill>
                  <a:srgbClr val="202122"/>
                </a:solidFill>
              </a:rPr>
              <a:t>As before, we needed to organize all the data into “Weeks” so it could be plotted against the weekly average gas prices. Since there are not baseball games every week, we filled in the missing weeks with “0” games.</a:t>
            </a:r>
          </a:p>
          <a:p>
            <a:pPr algn="just"/>
            <a:endParaRPr lang="en-US" sz="1600" dirty="0"/>
          </a:p>
          <a:p>
            <a:pPr algn="just"/>
            <a:r>
              <a:rPr lang="en-US" sz="1600" dirty="0"/>
              <a:t>Next, we split the Divvy data from “Date” into month and day, then grouped each day by its respective week before </a:t>
            </a:r>
            <a:r>
              <a:rPr lang="en-US" sz="1600" dirty="0" err="1"/>
              <a:t>concating</a:t>
            </a:r>
            <a:r>
              <a:rPr lang="en-US" sz="1600" dirty="0"/>
              <a:t> that data with the fuels df.</a:t>
            </a:r>
          </a:p>
        </p:txBody>
      </p:sp>
      <p:pic>
        <p:nvPicPr>
          <p:cNvPr id="9" name="Picture 8">
            <a:extLst>
              <a:ext uri="{FF2B5EF4-FFF2-40B4-BE49-F238E27FC236}">
                <a16:creationId xmlns:a16="http://schemas.microsoft.com/office/drawing/2014/main" id="{A01AF6A3-CA46-4869-8991-09C3AB8D58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137831"/>
            <a:ext cx="5715000" cy="458390"/>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9B980452-4B46-4F5E-8786-2E049029B2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2742095"/>
            <a:ext cx="5715000" cy="1025005"/>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8F06BBCD-C874-44BD-94EF-B756E3B179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3912974"/>
            <a:ext cx="5715000" cy="3452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0710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BCAA6-9C04-4687-A633-4ABB706E68B8}"/>
              </a:ext>
            </a:extLst>
          </p:cNvPr>
          <p:cNvSpPr/>
          <p:nvPr/>
        </p:nvSpPr>
        <p:spPr>
          <a:xfrm>
            <a:off x="10363200" y="0"/>
            <a:ext cx="1828800" cy="6858000"/>
          </a:xfrm>
          <a:prstGeom prst="rect">
            <a:avLst/>
          </a:prstGeom>
          <a:solidFill>
            <a:schemeClr val="bg1">
              <a:lumMod val="85000"/>
            </a:schemeClr>
          </a:solidFill>
          <a:ln>
            <a:noFill/>
          </a:ln>
          <a:effectLst>
            <a:outerShdw blurRad="63500" dist="635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D61A09-FF15-4190-97AE-7DF5BCEEC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4844473"/>
            <a:ext cx="1828800" cy="1828800"/>
          </a:xfrm>
          <a:prstGeom prst="rect">
            <a:avLst/>
          </a:prstGeom>
        </p:spPr>
      </p:pic>
      <p:pic>
        <p:nvPicPr>
          <p:cNvPr id="4" name="Picture 3">
            <a:extLst>
              <a:ext uri="{FF2B5EF4-FFF2-40B4-BE49-F238E27FC236}">
                <a16:creationId xmlns:a16="http://schemas.microsoft.com/office/drawing/2014/main" id="{870B31CB-626B-4B7A-964C-5D36A318A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184727"/>
            <a:ext cx="1371600" cy="1371600"/>
          </a:xfrm>
          <a:prstGeom prst="rect">
            <a:avLst/>
          </a:prstGeom>
        </p:spPr>
      </p:pic>
      <p:pic>
        <p:nvPicPr>
          <p:cNvPr id="5" name="Picture 4">
            <a:extLst>
              <a:ext uri="{FF2B5EF4-FFF2-40B4-BE49-F238E27FC236}">
                <a16:creationId xmlns:a16="http://schemas.microsoft.com/office/drawing/2014/main" id="{EAFB3F5C-B719-4897-8284-BE78DED48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6293685"/>
            <a:ext cx="1828800" cy="564315"/>
          </a:xfrm>
          <a:prstGeom prst="rect">
            <a:avLst/>
          </a:prstGeom>
        </p:spPr>
      </p:pic>
      <p:sp>
        <p:nvSpPr>
          <p:cNvPr id="6" name="TextBox 5">
            <a:extLst>
              <a:ext uri="{FF2B5EF4-FFF2-40B4-BE49-F238E27FC236}">
                <a16:creationId xmlns:a16="http://schemas.microsoft.com/office/drawing/2014/main" id="{659EACAE-74C3-49FE-90A5-19C145A3A9F2}"/>
              </a:ext>
            </a:extLst>
          </p:cNvPr>
          <p:cNvSpPr txBox="1"/>
          <p:nvPr/>
        </p:nvSpPr>
        <p:spPr>
          <a:xfrm>
            <a:off x="228600" y="1556327"/>
            <a:ext cx="5486400" cy="1569660"/>
          </a:xfrm>
          <a:prstGeom prst="rect">
            <a:avLst/>
          </a:prstGeom>
          <a:noFill/>
        </p:spPr>
        <p:txBody>
          <a:bodyPr wrap="square" rtlCol="0">
            <a:spAutoFit/>
          </a:bodyPr>
          <a:lstStyle/>
          <a:p>
            <a:r>
              <a:rPr lang="en-US" sz="3200" b="1" dirty="0"/>
              <a:t>MERGING THE DATA</a:t>
            </a:r>
            <a:br>
              <a:rPr lang="en-US" sz="3200" b="1" dirty="0"/>
            </a:br>
            <a:endParaRPr lang="en-US" sz="1600" dirty="0"/>
          </a:p>
          <a:p>
            <a:pPr algn="just"/>
            <a:r>
              <a:rPr lang="en-US" sz="1600" dirty="0">
                <a:solidFill>
                  <a:srgbClr val="202122"/>
                </a:solidFill>
              </a:rPr>
              <a:t>Once we applied similar logic to all the available data, we merged all the </a:t>
            </a:r>
            <a:r>
              <a:rPr lang="en-US" sz="1600" dirty="0" err="1">
                <a:solidFill>
                  <a:srgbClr val="202122"/>
                </a:solidFill>
              </a:rPr>
              <a:t>dataframes</a:t>
            </a:r>
            <a:r>
              <a:rPr lang="en-US" sz="1600" dirty="0">
                <a:solidFill>
                  <a:srgbClr val="202122"/>
                </a:solidFill>
              </a:rPr>
              <a:t> into a one single df that we then used to generate our plots and look for correlation</a:t>
            </a:r>
            <a:r>
              <a:rPr lang="en-US" sz="1600" dirty="0"/>
              <a:t>.</a:t>
            </a:r>
          </a:p>
        </p:txBody>
      </p:sp>
      <p:pic>
        <p:nvPicPr>
          <p:cNvPr id="8" name="Picture 7">
            <a:extLst>
              <a:ext uri="{FF2B5EF4-FFF2-40B4-BE49-F238E27FC236}">
                <a16:creationId xmlns:a16="http://schemas.microsoft.com/office/drawing/2014/main" id="{72F945B6-DF32-4C04-9785-BA7DC6D4B6E5}"/>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096000" y="1600200"/>
            <a:ext cx="5715000" cy="3657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9766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BCAA6-9C04-4687-A633-4ABB706E68B8}"/>
              </a:ext>
            </a:extLst>
          </p:cNvPr>
          <p:cNvSpPr/>
          <p:nvPr/>
        </p:nvSpPr>
        <p:spPr>
          <a:xfrm>
            <a:off x="10363200" y="0"/>
            <a:ext cx="1828800" cy="6858000"/>
          </a:xfrm>
          <a:prstGeom prst="rect">
            <a:avLst/>
          </a:prstGeom>
          <a:solidFill>
            <a:schemeClr val="bg1">
              <a:lumMod val="85000"/>
            </a:schemeClr>
          </a:solidFill>
          <a:ln>
            <a:noFill/>
          </a:ln>
          <a:effectLst>
            <a:outerShdw blurRad="63500" dist="635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D61A09-FF15-4190-97AE-7DF5BCEEC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4844473"/>
            <a:ext cx="1828800" cy="1828800"/>
          </a:xfrm>
          <a:prstGeom prst="rect">
            <a:avLst/>
          </a:prstGeom>
        </p:spPr>
      </p:pic>
      <p:pic>
        <p:nvPicPr>
          <p:cNvPr id="4" name="Picture 3">
            <a:extLst>
              <a:ext uri="{FF2B5EF4-FFF2-40B4-BE49-F238E27FC236}">
                <a16:creationId xmlns:a16="http://schemas.microsoft.com/office/drawing/2014/main" id="{870B31CB-626B-4B7A-964C-5D36A318A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184727"/>
            <a:ext cx="1371600" cy="1371600"/>
          </a:xfrm>
          <a:prstGeom prst="rect">
            <a:avLst/>
          </a:prstGeom>
        </p:spPr>
      </p:pic>
      <p:pic>
        <p:nvPicPr>
          <p:cNvPr id="5" name="Picture 4">
            <a:extLst>
              <a:ext uri="{FF2B5EF4-FFF2-40B4-BE49-F238E27FC236}">
                <a16:creationId xmlns:a16="http://schemas.microsoft.com/office/drawing/2014/main" id="{EAFB3F5C-B719-4897-8284-BE78DED48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6293685"/>
            <a:ext cx="1828800" cy="564315"/>
          </a:xfrm>
          <a:prstGeom prst="rect">
            <a:avLst/>
          </a:prstGeom>
        </p:spPr>
      </p:pic>
      <p:sp>
        <p:nvSpPr>
          <p:cNvPr id="6" name="TextBox 5">
            <a:extLst>
              <a:ext uri="{FF2B5EF4-FFF2-40B4-BE49-F238E27FC236}">
                <a16:creationId xmlns:a16="http://schemas.microsoft.com/office/drawing/2014/main" id="{659EACAE-74C3-49FE-90A5-19C145A3A9F2}"/>
              </a:ext>
            </a:extLst>
          </p:cNvPr>
          <p:cNvSpPr txBox="1"/>
          <p:nvPr/>
        </p:nvSpPr>
        <p:spPr>
          <a:xfrm>
            <a:off x="228600" y="1556327"/>
            <a:ext cx="5486400" cy="1815882"/>
          </a:xfrm>
          <a:prstGeom prst="rect">
            <a:avLst/>
          </a:prstGeom>
          <a:noFill/>
        </p:spPr>
        <p:txBody>
          <a:bodyPr wrap="square" rtlCol="0">
            <a:spAutoFit/>
          </a:bodyPr>
          <a:lstStyle/>
          <a:p>
            <a:r>
              <a:rPr lang="en-US" sz="3200" b="1" dirty="0"/>
              <a:t>VISUALIZING DATA (1)</a:t>
            </a:r>
            <a:br>
              <a:rPr lang="en-US" sz="3200" b="1" dirty="0"/>
            </a:br>
            <a:endParaRPr lang="en-US" sz="1600" dirty="0"/>
          </a:p>
          <a:p>
            <a:pPr algn="just"/>
            <a:r>
              <a:rPr lang="en-US" sz="1600" dirty="0">
                <a:solidFill>
                  <a:srgbClr val="202122"/>
                </a:solidFill>
              </a:rPr>
              <a:t>The first plot we did showed the sum total of Divvy riders throughout the course of the year</a:t>
            </a:r>
            <a:r>
              <a:rPr lang="en-US" sz="1600" dirty="0"/>
              <a:t>. This followed our assumption that there would be more Divvy use in the warmer summer months than the colder winter months.</a:t>
            </a:r>
          </a:p>
        </p:txBody>
      </p:sp>
      <p:pic>
        <p:nvPicPr>
          <p:cNvPr id="13" name="Picture 12">
            <a:extLst>
              <a:ext uri="{FF2B5EF4-FFF2-40B4-BE49-F238E27FC236}">
                <a16:creationId xmlns:a16="http://schemas.microsoft.com/office/drawing/2014/main" id="{B2EBCDEB-B8F5-4127-89A1-8C410B476459}"/>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096000" y="1143000"/>
            <a:ext cx="5715000" cy="4114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3517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BCAA6-9C04-4687-A633-4ABB706E68B8}"/>
              </a:ext>
            </a:extLst>
          </p:cNvPr>
          <p:cNvSpPr/>
          <p:nvPr/>
        </p:nvSpPr>
        <p:spPr>
          <a:xfrm>
            <a:off x="10363200" y="0"/>
            <a:ext cx="1828800" cy="6858000"/>
          </a:xfrm>
          <a:prstGeom prst="rect">
            <a:avLst/>
          </a:prstGeom>
          <a:solidFill>
            <a:schemeClr val="bg1">
              <a:lumMod val="85000"/>
            </a:schemeClr>
          </a:solidFill>
          <a:ln>
            <a:noFill/>
          </a:ln>
          <a:effectLst>
            <a:outerShdw blurRad="63500" dist="635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D61A09-FF15-4190-97AE-7DF5BCEEC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4844473"/>
            <a:ext cx="1828800" cy="1828800"/>
          </a:xfrm>
          <a:prstGeom prst="rect">
            <a:avLst/>
          </a:prstGeom>
        </p:spPr>
      </p:pic>
      <p:pic>
        <p:nvPicPr>
          <p:cNvPr id="4" name="Picture 3">
            <a:extLst>
              <a:ext uri="{FF2B5EF4-FFF2-40B4-BE49-F238E27FC236}">
                <a16:creationId xmlns:a16="http://schemas.microsoft.com/office/drawing/2014/main" id="{870B31CB-626B-4B7A-964C-5D36A318A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184727"/>
            <a:ext cx="1371600" cy="1371600"/>
          </a:xfrm>
          <a:prstGeom prst="rect">
            <a:avLst/>
          </a:prstGeom>
        </p:spPr>
      </p:pic>
      <p:pic>
        <p:nvPicPr>
          <p:cNvPr id="5" name="Picture 4">
            <a:extLst>
              <a:ext uri="{FF2B5EF4-FFF2-40B4-BE49-F238E27FC236}">
                <a16:creationId xmlns:a16="http://schemas.microsoft.com/office/drawing/2014/main" id="{EAFB3F5C-B719-4897-8284-BE78DED48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6293685"/>
            <a:ext cx="1828800" cy="564315"/>
          </a:xfrm>
          <a:prstGeom prst="rect">
            <a:avLst/>
          </a:prstGeom>
        </p:spPr>
      </p:pic>
      <p:sp>
        <p:nvSpPr>
          <p:cNvPr id="6" name="TextBox 5">
            <a:extLst>
              <a:ext uri="{FF2B5EF4-FFF2-40B4-BE49-F238E27FC236}">
                <a16:creationId xmlns:a16="http://schemas.microsoft.com/office/drawing/2014/main" id="{659EACAE-74C3-49FE-90A5-19C145A3A9F2}"/>
              </a:ext>
            </a:extLst>
          </p:cNvPr>
          <p:cNvSpPr txBox="1"/>
          <p:nvPr/>
        </p:nvSpPr>
        <p:spPr>
          <a:xfrm>
            <a:off x="228600" y="1556327"/>
            <a:ext cx="5486400" cy="3293209"/>
          </a:xfrm>
          <a:prstGeom prst="rect">
            <a:avLst/>
          </a:prstGeom>
          <a:noFill/>
        </p:spPr>
        <p:txBody>
          <a:bodyPr wrap="square" rtlCol="0">
            <a:spAutoFit/>
          </a:bodyPr>
          <a:lstStyle/>
          <a:p>
            <a:r>
              <a:rPr lang="en-US" sz="3200" b="1" dirty="0"/>
              <a:t>VISUALIZING DATA (2)</a:t>
            </a:r>
            <a:br>
              <a:rPr lang="en-US" sz="3200" b="1" dirty="0"/>
            </a:br>
            <a:endParaRPr lang="en-US" sz="1600" dirty="0"/>
          </a:p>
          <a:p>
            <a:pPr algn="just"/>
            <a:r>
              <a:rPr lang="en-US" sz="1600" dirty="0">
                <a:solidFill>
                  <a:srgbClr val="202122"/>
                </a:solidFill>
              </a:rPr>
              <a:t>The first comparative plot we did showed the Avg. Retail Gas Price plotted against the number of Divvy Riders</a:t>
            </a:r>
            <a:r>
              <a:rPr lang="en-US" sz="1600" dirty="0"/>
              <a:t>. There was a strong correlation here (0.7) as well as a similarly strong correlation between Gas Price and Google Search traffic related to Divvy bikes (0.68).</a:t>
            </a:r>
          </a:p>
          <a:p>
            <a:pPr algn="just"/>
            <a:endParaRPr lang="en-US" sz="1600" dirty="0"/>
          </a:p>
          <a:p>
            <a:pPr algn="just"/>
            <a:r>
              <a:rPr lang="en-US" sz="1600" dirty="0"/>
              <a:t>We observed that Divvy ridership, while correlated, lagged Average Gas Price by about four (4) weeks, implying that one or two expensive “fill-ups” would be enough to convince someone to try a Divvy on their commute.</a:t>
            </a:r>
          </a:p>
        </p:txBody>
      </p:sp>
      <p:pic>
        <p:nvPicPr>
          <p:cNvPr id="9" name="Picture 8">
            <a:extLst>
              <a:ext uri="{FF2B5EF4-FFF2-40B4-BE49-F238E27FC236}">
                <a16:creationId xmlns:a16="http://schemas.microsoft.com/office/drawing/2014/main" id="{2AB7665E-7065-4B9C-A7A8-EC6BA3902156}"/>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096000" y="1145531"/>
            <a:ext cx="5715000" cy="4114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37056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BCAA6-9C04-4687-A633-4ABB706E68B8}"/>
              </a:ext>
            </a:extLst>
          </p:cNvPr>
          <p:cNvSpPr/>
          <p:nvPr/>
        </p:nvSpPr>
        <p:spPr>
          <a:xfrm>
            <a:off x="10363200" y="0"/>
            <a:ext cx="1828800" cy="6858000"/>
          </a:xfrm>
          <a:prstGeom prst="rect">
            <a:avLst/>
          </a:prstGeom>
          <a:solidFill>
            <a:schemeClr val="bg1">
              <a:lumMod val="85000"/>
            </a:schemeClr>
          </a:solidFill>
          <a:ln>
            <a:noFill/>
          </a:ln>
          <a:effectLst>
            <a:outerShdw blurRad="63500" dist="635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D61A09-FF15-4190-97AE-7DF5BCEEC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4844473"/>
            <a:ext cx="1828800" cy="1828800"/>
          </a:xfrm>
          <a:prstGeom prst="rect">
            <a:avLst/>
          </a:prstGeom>
        </p:spPr>
      </p:pic>
      <p:pic>
        <p:nvPicPr>
          <p:cNvPr id="4" name="Picture 3">
            <a:extLst>
              <a:ext uri="{FF2B5EF4-FFF2-40B4-BE49-F238E27FC236}">
                <a16:creationId xmlns:a16="http://schemas.microsoft.com/office/drawing/2014/main" id="{870B31CB-626B-4B7A-964C-5D36A318A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184727"/>
            <a:ext cx="1371600" cy="1371600"/>
          </a:xfrm>
          <a:prstGeom prst="rect">
            <a:avLst/>
          </a:prstGeom>
        </p:spPr>
      </p:pic>
      <p:pic>
        <p:nvPicPr>
          <p:cNvPr id="5" name="Picture 4">
            <a:extLst>
              <a:ext uri="{FF2B5EF4-FFF2-40B4-BE49-F238E27FC236}">
                <a16:creationId xmlns:a16="http://schemas.microsoft.com/office/drawing/2014/main" id="{EAFB3F5C-B719-4897-8284-BE78DED48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6293685"/>
            <a:ext cx="1828800" cy="564315"/>
          </a:xfrm>
          <a:prstGeom prst="rect">
            <a:avLst/>
          </a:prstGeom>
        </p:spPr>
      </p:pic>
      <p:sp>
        <p:nvSpPr>
          <p:cNvPr id="6" name="TextBox 5">
            <a:extLst>
              <a:ext uri="{FF2B5EF4-FFF2-40B4-BE49-F238E27FC236}">
                <a16:creationId xmlns:a16="http://schemas.microsoft.com/office/drawing/2014/main" id="{659EACAE-74C3-49FE-90A5-19C145A3A9F2}"/>
              </a:ext>
            </a:extLst>
          </p:cNvPr>
          <p:cNvSpPr txBox="1"/>
          <p:nvPr/>
        </p:nvSpPr>
        <p:spPr>
          <a:xfrm>
            <a:off x="228600" y="1556327"/>
            <a:ext cx="5486400" cy="1323439"/>
          </a:xfrm>
          <a:prstGeom prst="rect">
            <a:avLst/>
          </a:prstGeom>
          <a:noFill/>
        </p:spPr>
        <p:txBody>
          <a:bodyPr wrap="square" rtlCol="0">
            <a:spAutoFit/>
          </a:bodyPr>
          <a:lstStyle/>
          <a:p>
            <a:r>
              <a:rPr lang="en-US" sz="3200" b="1" dirty="0"/>
              <a:t>VISUALIZING DATA (3)</a:t>
            </a:r>
            <a:br>
              <a:rPr lang="en-US" sz="3200" b="1" dirty="0"/>
            </a:br>
            <a:endParaRPr lang="en-US" sz="1600" dirty="0"/>
          </a:p>
          <a:p>
            <a:pPr algn="just"/>
            <a:r>
              <a:rPr lang="en-US" sz="1600" dirty="0">
                <a:solidFill>
                  <a:srgbClr val="202122"/>
                </a:solidFill>
              </a:rPr>
              <a:t>Looking at scatter plot for temperature and Divvy use, you can see that very strong correlation play out</a:t>
            </a:r>
            <a:r>
              <a:rPr lang="en-US" sz="1600" dirty="0"/>
              <a:t>.</a:t>
            </a:r>
          </a:p>
        </p:txBody>
      </p:sp>
      <p:pic>
        <p:nvPicPr>
          <p:cNvPr id="9" name="Picture 8">
            <a:extLst>
              <a:ext uri="{FF2B5EF4-FFF2-40B4-BE49-F238E27FC236}">
                <a16:creationId xmlns:a16="http://schemas.microsoft.com/office/drawing/2014/main" id="{14D150C8-6B8E-4931-82D5-4E16F02F4349}"/>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096000" y="1371600"/>
            <a:ext cx="5715000" cy="4114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7089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BCAA6-9C04-4687-A633-4ABB706E68B8}"/>
              </a:ext>
            </a:extLst>
          </p:cNvPr>
          <p:cNvSpPr/>
          <p:nvPr/>
        </p:nvSpPr>
        <p:spPr>
          <a:xfrm>
            <a:off x="10363200" y="0"/>
            <a:ext cx="1828800" cy="6858000"/>
          </a:xfrm>
          <a:prstGeom prst="rect">
            <a:avLst/>
          </a:prstGeom>
          <a:solidFill>
            <a:schemeClr val="bg1">
              <a:lumMod val="85000"/>
            </a:schemeClr>
          </a:solidFill>
          <a:ln>
            <a:noFill/>
          </a:ln>
          <a:effectLst>
            <a:outerShdw blurRad="63500" dist="635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D61A09-FF15-4190-97AE-7DF5BCEEC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4844473"/>
            <a:ext cx="1828800" cy="1828800"/>
          </a:xfrm>
          <a:prstGeom prst="rect">
            <a:avLst/>
          </a:prstGeom>
        </p:spPr>
      </p:pic>
      <p:pic>
        <p:nvPicPr>
          <p:cNvPr id="4" name="Picture 3">
            <a:extLst>
              <a:ext uri="{FF2B5EF4-FFF2-40B4-BE49-F238E27FC236}">
                <a16:creationId xmlns:a16="http://schemas.microsoft.com/office/drawing/2014/main" id="{870B31CB-626B-4B7A-964C-5D36A318A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184727"/>
            <a:ext cx="1371600" cy="1371600"/>
          </a:xfrm>
          <a:prstGeom prst="rect">
            <a:avLst/>
          </a:prstGeom>
        </p:spPr>
      </p:pic>
      <p:pic>
        <p:nvPicPr>
          <p:cNvPr id="5" name="Picture 4">
            <a:extLst>
              <a:ext uri="{FF2B5EF4-FFF2-40B4-BE49-F238E27FC236}">
                <a16:creationId xmlns:a16="http://schemas.microsoft.com/office/drawing/2014/main" id="{EAFB3F5C-B719-4897-8284-BE78DED48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6293685"/>
            <a:ext cx="1828800" cy="564315"/>
          </a:xfrm>
          <a:prstGeom prst="rect">
            <a:avLst/>
          </a:prstGeom>
        </p:spPr>
      </p:pic>
      <p:sp>
        <p:nvSpPr>
          <p:cNvPr id="6" name="TextBox 5">
            <a:extLst>
              <a:ext uri="{FF2B5EF4-FFF2-40B4-BE49-F238E27FC236}">
                <a16:creationId xmlns:a16="http://schemas.microsoft.com/office/drawing/2014/main" id="{659EACAE-74C3-49FE-90A5-19C145A3A9F2}"/>
              </a:ext>
            </a:extLst>
          </p:cNvPr>
          <p:cNvSpPr txBox="1"/>
          <p:nvPr/>
        </p:nvSpPr>
        <p:spPr>
          <a:xfrm>
            <a:off x="228600" y="1556327"/>
            <a:ext cx="5486400" cy="3539430"/>
          </a:xfrm>
          <a:prstGeom prst="rect">
            <a:avLst/>
          </a:prstGeom>
          <a:noFill/>
        </p:spPr>
        <p:txBody>
          <a:bodyPr wrap="square" rtlCol="0">
            <a:spAutoFit/>
          </a:bodyPr>
          <a:lstStyle/>
          <a:p>
            <a:r>
              <a:rPr lang="en-US" sz="3200" b="1" dirty="0"/>
              <a:t>FINDING CORRELATIONS</a:t>
            </a:r>
            <a:br>
              <a:rPr lang="en-US" sz="3200" b="1" dirty="0"/>
            </a:br>
            <a:endParaRPr lang="en-US" sz="1600" dirty="0"/>
          </a:p>
          <a:p>
            <a:pPr algn="just"/>
            <a:r>
              <a:rPr lang="en-US" sz="1600" dirty="0">
                <a:solidFill>
                  <a:srgbClr val="202122"/>
                </a:solidFill>
              </a:rPr>
              <a:t>Interestingly, the number of home baseball games (used as “major sporting events”) did not have a major impact on Divvy ridership (0.51 and 0.52 for Cobs and Sox, respectively).</a:t>
            </a:r>
          </a:p>
          <a:p>
            <a:pPr algn="just"/>
            <a:endParaRPr lang="en-US" sz="1600" dirty="0"/>
          </a:p>
          <a:p>
            <a:pPr algn="just"/>
            <a:r>
              <a:rPr lang="en-US" sz="1600" dirty="0"/>
              <a:t>We took this to indicate that people attended major sporting events using transportation that was already familiar to them. People who took public transport regularly would use public transport to a game, people who used Divvy would used Divvy, etc. This could present an opportunity to increase Divvy use in the future, if it were presented as a better alternative to the riders’ “usual” transportation choice.</a:t>
            </a:r>
          </a:p>
        </p:txBody>
      </p:sp>
      <p:pic>
        <p:nvPicPr>
          <p:cNvPr id="9" name="Picture 8">
            <a:extLst>
              <a:ext uri="{FF2B5EF4-FFF2-40B4-BE49-F238E27FC236}">
                <a16:creationId xmlns:a16="http://schemas.microsoft.com/office/drawing/2014/main" id="{22D39AE9-7433-46A2-ADC6-AE468A8EE8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128081"/>
            <a:ext cx="5715000" cy="46018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69833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BCAA6-9C04-4687-A633-4ABB706E68B8}"/>
              </a:ext>
            </a:extLst>
          </p:cNvPr>
          <p:cNvSpPr/>
          <p:nvPr/>
        </p:nvSpPr>
        <p:spPr>
          <a:xfrm>
            <a:off x="10363200" y="0"/>
            <a:ext cx="1828800" cy="6858000"/>
          </a:xfrm>
          <a:prstGeom prst="rect">
            <a:avLst/>
          </a:prstGeom>
          <a:solidFill>
            <a:schemeClr val="bg1">
              <a:lumMod val="85000"/>
            </a:schemeClr>
          </a:solidFill>
          <a:ln>
            <a:noFill/>
          </a:ln>
          <a:effectLst>
            <a:outerShdw blurRad="63500" dist="635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D61A09-FF15-4190-97AE-7DF5BCEEC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4844473"/>
            <a:ext cx="1828800" cy="1828800"/>
          </a:xfrm>
          <a:prstGeom prst="rect">
            <a:avLst/>
          </a:prstGeom>
        </p:spPr>
      </p:pic>
      <p:pic>
        <p:nvPicPr>
          <p:cNvPr id="4" name="Picture 3">
            <a:extLst>
              <a:ext uri="{FF2B5EF4-FFF2-40B4-BE49-F238E27FC236}">
                <a16:creationId xmlns:a16="http://schemas.microsoft.com/office/drawing/2014/main" id="{870B31CB-626B-4B7A-964C-5D36A318A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184727"/>
            <a:ext cx="1371600" cy="1371600"/>
          </a:xfrm>
          <a:prstGeom prst="rect">
            <a:avLst/>
          </a:prstGeom>
        </p:spPr>
      </p:pic>
      <p:pic>
        <p:nvPicPr>
          <p:cNvPr id="5" name="Picture 4">
            <a:extLst>
              <a:ext uri="{FF2B5EF4-FFF2-40B4-BE49-F238E27FC236}">
                <a16:creationId xmlns:a16="http://schemas.microsoft.com/office/drawing/2014/main" id="{EAFB3F5C-B719-4897-8284-BE78DED48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6293685"/>
            <a:ext cx="1828800" cy="564315"/>
          </a:xfrm>
          <a:prstGeom prst="rect">
            <a:avLst/>
          </a:prstGeom>
        </p:spPr>
      </p:pic>
      <p:sp>
        <p:nvSpPr>
          <p:cNvPr id="6" name="TextBox 5">
            <a:extLst>
              <a:ext uri="{FF2B5EF4-FFF2-40B4-BE49-F238E27FC236}">
                <a16:creationId xmlns:a16="http://schemas.microsoft.com/office/drawing/2014/main" id="{659EACAE-74C3-49FE-90A5-19C145A3A9F2}"/>
              </a:ext>
            </a:extLst>
          </p:cNvPr>
          <p:cNvSpPr txBox="1"/>
          <p:nvPr/>
        </p:nvSpPr>
        <p:spPr>
          <a:xfrm>
            <a:off x="228600" y="1556327"/>
            <a:ext cx="5486400" cy="4278094"/>
          </a:xfrm>
          <a:prstGeom prst="rect">
            <a:avLst/>
          </a:prstGeom>
          <a:noFill/>
        </p:spPr>
        <p:txBody>
          <a:bodyPr wrap="square" rtlCol="0">
            <a:spAutoFit/>
          </a:bodyPr>
          <a:lstStyle/>
          <a:p>
            <a:r>
              <a:rPr lang="en-US" sz="3200" b="1" dirty="0"/>
              <a:t>PRESENTING FINDINGS</a:t>
            </a:r>
            <a:br>
              <a:rPr lang="en-US" sz="3200" b="1" dirty="0"/>
            </a:br>
            <a:endParaRPr lang="en-US" sz="1600" dirty="0"/>
          </a:p>
          <a:p>
            <a:pPr algn="just"/>
            <a:r>
              <a:rPr lang="en-US" sz="1600" dirty="0">
                <a:solidFill>
                  <a:srgbClr val="202122"/>
                </a:solidFill>
              </a:rPr>
              <a:t>Our original hypothesis was that fuel prices and Divvy rides would be strongly linked, and they were– but, initially, there wasn’t a clear correlation between oil futures (one indicator of future fuel prices)</a:t>
            </a:r>
            <a:r>
              <a:rPr lang="en-US" sz="1600" dirty="0"/>
              <a:t>.</a:t>
            </a:r>
          </a:p>
          <a:p>
            <a:pPr algn="just"/>
            <a:endParaRPr lang="en-US" sz="1600" dirty="0"/>
          </a:p>
          <a:p>
            <a:pPr algn="just"/>
            <a:r>
              <a:rPr lang="en-US" sz="1600" dirty="0"/>
              <a:t>Upon re-examination, we realized that the futures prices reflected prices 90-days out. Peak futures corresponded to peak Divvy use 90-days later, </a:t>
            </a:r>
            <a:r>
              <a:rPr lang="en-US" sz="1600" b="1" dirty="0">
                <a:solidFill>
                  <a:srgbClr val="00B0F0"/>
                </a:solidFill>
              </a:rPr>
              <a:t>which means that we actually </a:t>
            </a:r>
            <a:r>
              <a:rPr lang="en-US" sz="1600" b="1" i="1" dirty="0">
                <a:solidFill>
                  <a:srgbClr val="00B0F0"/>
                </a:solidFill>
              </a:rPr>
              <a:t>can</a:t>
            </a:r>
            <a:r>
              <a:rPr lang="en-US" sz="1600" b="1" dirty="0">
                <a:solidFill>
                  <a:srgbClr val="00B0F0"/>
                </a:solidFill>
              </a:rPr>
              <a:t> use futures prices to predict demand</a:t>
            </a:r>
            <a:r>
              <a:rPr lang="en-US" sz="1600" dirty="0"/>
              <a:t>.</a:t>
            </a:r>
          </a:p>
          <a:p>
            <a:pPr algn="just"/>
            <a:endParaRPr lang="en-US" sz="1600" dirty="0"/>
          </a:p>
          <a:p>
            <a:pPr algn="just"/>
            <a:r>
              <a:rPr lang="en-US" sz="1600" dirty="0"/>
              <a:t>We would recommend our ads and maintenance teams use spikes in oil futures pricing as a guide to plan out their bike deployment to commuter-heavy stations and increase web advertising in anticipation of search spikes.</a:t>
            </a:r>
          </a:p>
        </p:txBody>
      </p:sp>
      <p:pic>
        <p:nvPicPr>
          <p:cNvPr id="8" name="Picture 7">
            <a:extLst>
              <a:ext uri="{FF2B5EF4-FFF2-40B4-BE49-F238E27FC236}">
                <a16:creationId xmlns:a16="http://schemas.microsoft.com/office/drawing/2014/main" id="{26AAFCE8-3C32-4621-84DA-186AA3C1CF1C}"/>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096000" y="1268642"/>
            <a:ext cx="5715000" cy="4114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0750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DA7041D-5B1E-470E-B1AD-54DDEAFA2DB6}"/>
              </a:ext>
            </a:extLst>
          </p:cNvPr>
          <p:cNvSpPr/>
          <p:nvPr/>
        </p:nvSpPr>
        <p:spPr>
          <a:xfrm>
            <a:off x="10363200" y="0"/>
            <a:ext cx="1828800" cy="6858000"/>
          </a:xfrm>
          <a:prstGeom prst="rect">
            <a:avLst/>
          </a:prstGeom>
          <a:solidFill>
            <a:schemeClr val="bg1">
              <a:lumMod val="85000"/>
            </a:schemeClr>
          </a:solidFill>
          <a:ln>
            <a:noFill/>
          </a:ln>
          <a:effectLst>
            <a:outerShdw blurRad="63500" dist="635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5744252-DC54-4BC6-B996-FDFBD0A2E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4844473"/>
            <a:ext cx="1828800" cy="1828800"/>
          </a:xfrm>
          <a:prstGeom prst="rect">
            <a:avLst/>
          </a:prstGeom>
        </p:spPr>
      </p:pic>
      <p:pic>
        <p:nvPicPr>
          <p:cNvPr id="5" name="Picture 4">
            <a:extLst>
              <a:ext uri="{FF2B5EF4-FFF2-40B4-BE49-F238E27FC236}">
                <a16:creationId xmlns:a16="http://schemas.microsoft.com/office/drawing/2014/main" id="{CF3B5CE3-0384-44E8-A92D-CCA05BB04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184727"/>
            <a:ext cx="1371600" cy="1371600"/>
          </a:xfrm>
          <a:prstGeom prst="rect">
            <a:avLst/>
          </a:prstGeom>
        </p:spPr>
      </p:pic>
      <p:pic>
        <p:nvPicPr>
          <p:cNvPr id="8" name="Picture 7">
            <a:extLst>
              <a:ext uri="{FF2B5EF4-FFF2-40B4-BE49-F238E27FC236}">
                <a16:creationId xmlns:a16="http://schemas.microsoft.com/office/drawing/2014/main" id="{65A3782D-1D4E-4FEB-9579-3849FED69B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6293685"/>
            <a:ext cx="1828800" cy="564315"/>
          </a:xfrm>
          <a:prstGeom prst="rect">
            <a:avLst/>
          </a:prstGeom>
        </p:spPr>
      </p:pic>
      <p:sp>
        <p:nvSpPr>
          <p:cNvPr id="12" name="TextBox 11">
            <a:extLst>
              <a:ext uri="{FF2B5EF4-FFF2-40B4-BE49-F238E27FC236}">
                <a16:creationId xmlns:a16="http://schemas.microsoft.com/office/drawing/2014/main" id="{C74A344E-81E0-4B66-8812-1FB8F82DD39B}"/>
              </a:ext>
            </a:extLst>
          </p:cNvPr>
          <p:cNvSpPr txBox="1"/>
          <p:nvPr/>
        </p:nvSpPr>
        <p:spPr>
          <a:xfrm>
            <a:off x="228600" y="1556327"/>
            <a:ext cx="8229600" cy="4524315"/>
          </a:xfrm>
          <a:prstGeom prst="rect">
            <a:avLst/>
          </a:prstGeom>
          <a:noFill/>
        </p:spPr>
        <p:txBody>
          <a:bodyPr wrap="square" rtlCol="0">
            <a:spAutoFit/>
          </a:bodyPr>
          <a:lstStyle/>
          <a:p>
            <a:r>
              <a:rPr lang="en-US" sz="3200" b="1" dirty="0"/>
              <a:t>PROJECT OUTLINE</a:t>
            </a:r>
            <a:endParaRPr lang="en-US" sz="1600" dirty="0"/>
          </a:p>
          <a:p>
            <a:pPr algn="just"/>
            <a:endParaRPr lang="en-US" sz="1600" dirty="0"/>
          </a:p>
          <a:p>
            <a:pPr marL="742950" lvl="1" indent="-285750">
              <a:buFont typeface="Arial" panose="020B0604020202020204" pitchFamily="34" charset="0"/>
              <a:buChar char="•"/>
            </a:pPr>
            <a:r>
              <a:rPr lang="en-US" sz="1600" dirty="0"/>
              <a:t>Project Summary</a:t>
            </a:r>
          </a:p>
          <a:p>
            <a:pPr marL="742950" lvl="1" indent="-285750">
              <a:buFont typeface="Arial" panose="020B0604020202020204" pitchFamily="34" charset="0"/>
              <a:buChar char="•"/>
            </a:pPr>
            <a:r>
              <a:rPr lang="en-US" sz="1600" dirty="0"/>
              <a:t>Hypothesis</a:t>
            </a:r>
          </a:p>
          <a:p>
            <a:pPr marL="742950" lvl="1" indent="-285750">
              <a:buFont typeface="Arial" panose="020B0604020202020204" pitchFamily="34" charset="0"/>
              <a:buChar char="•"/>
            </a:pPr>
            <a:r>
              <a:rPr lang="en-US" sz="1600" dirty="0"/>
              <a:t>Gathering the Data</a:t>
            </a:r>
          </a:p>
          <a:p>
            <a:pPr marL="1200150" lvl="2" indent="-285750">
              <a:buFont typeface="Wingdings" panose="05000000000000000000" pitchFamily="2" charset="2"/>
              <a:buChar char="§"/>
            </a:pPr>
            <a:r>
              <a:rPr lang="en-US" sz="1200" dirty="0"/>
              <a:t>Google Trends</a:t>
            </a:r>
          </a:p>
          <a:p>
            <a:pPr marL="1200150" lvl="2" indent="-285750">
              <a:buFont typeface="Wingdings" panose="05000000000000000000" pitchFamily="2" charset="2"/>
              <a:buChar char="§"/>
            </a:pPr>
            <a:r>
              <a:rPr lang="en-US" sz="1200" dirty="0"/>
              <a:t>City of Chicago</a:t>
            </a:r>
          </a:p>
          <a:p>
            <a:pPr marL="1200150" lvl="2" indent="-285750">
              <a:buFont typeface="Wingdings" panose="05000000000000000000" pitchFamily="2" charset="2"/>
              <a:buChar char="§"/>
            </a:pPr>
            <a:r>
              <a:rPr lang="en-US" sz="1200" dirty="0"/>
              <a:t>Baseball Almanac</a:t>
            </a:r>
          </a:p>
          <a:p>
            <a:pPr marL="1200150" lvl="2" indent="-285750">
              <a:buFont typeface="Wingdings" panose="05000000000000000000" pitchFamily="2" charset="2"/>
              <a:buChar char="§"/>
            </a:pPr>
            <a:r>
              <a:rPr lang="en-US" sz="1200" dirty="0"/>
              <a:t>NOAA Weather Data</a:t>
            </a:r>
          </a:p>
          <a:p>
            <a:pPr marL="1200150" lvl="2" indent="-285750">
              <a:buFont typeface="Wingdings" panose="05000000000000000000" pitchFamily="2" charset="2"/>
              <a:buChar char="§"/>
            </a:pPr>
            <a:r>
              <a:rPr lang="en-US" sz="1200" dirty="0"/>
              <a:t>Gas Prices</a:t>
            </a:r>
          </a:p>
          <a:p>
            <a:pPr marL="1200150" lvl="2" indent="-285750">
              <a:buFont typeface="Wingdings" panose="05000000000000000000" pitchFamily="2" charset="2"/>
              <a:buChar char="§"/>
            </a:pPr>
            <a:r>
              <a:rPr lang="en-US" sz="1200" dirty="0"/>
              <a:t>Oil Futures</a:t>
            </a:r>
          </a:p>
          <a:p>
            <a:pPr marL="742950" lvl="1" indent="-285750">
              <a:buFont typeface="Arial" panose="020B0604020202020204" pitchFamily="34" charset="0"/>
              <a:buChar char="•"/>
            </a:pPr>
            <a:r>
              <a:rPr lang="en-US" sz="1600" dirty="0"/>
              <a:t>Cleaning the Data</a:t>
            </a:r>
          </a:p>
          <a:p>
            <a:pPr marL="1200150" lvl="2" indent="-285750">
              <a:buFont typeface="Wingdings" panose="05000000000000000000" pitchFamily="2" charset="2"/>
              <a:buChar char="§"/>
            </a:pPr>
            <a:r>
              <a:rPr lang="en-US" sz="1200" dirty="0"/>
              <a:t>Installing and Using New Libraries</a:t>
            </a:r>
          </a:p>
          <a:p>
            <a:pPr marL="1200150" lvl="2" indent="-285750">
              <a:buFont typeface="Wingdings" panose="05000000000000000000" pitchFamily="2" charset="2"/>
              <a:buChar char="§"/>
            </a:pPr>
            <a:r>
              <a:rPr lang="en-US" sz="1200" dirty="0"/>
              <a:t>Merging the Data</a:t>
            </a:r>
          </a:p>
          <a:p>
            <a:pPr marL="742950" lvl="1" indent="-285750">
              <a:buFont typeface="Arial" panose="020B0604020202020204" pitchFamily="34" charset="0"/>
              <a:buChar char="•"/>
            </a:pPr>
            <a:r>
              <a:rPr lang="en-US" sz="1600" dirty="0"/>
              <a:t>Visualizing the Data</a:t>
            </a:r>
          </a:p>
          <a:p>
            <a:pPr marL="742950" lvl="1" indent="-285750">
              <a:buFont typeface="Arial" panose="020B0604020202020204" pitchFamily="34" charset="0"/>
              <a:buChar char="•"/>
            </a:pPr>
            <a:r>
              <a:rPr lang="en-US" sz="1600" dirty="0"/>
              <a:t>Finding Correlations and Patterns</a:t>
            </a:r>
          </a:p>
          <a:p>
            <a:pPr marL="742950" lvl="1" indent="-285750">
              <a:buFont typeface="Arial" panose="020B0604020202020204" pitchFamily="34" charset="0"/>
              <a:buChar char="•"/>
            </a:pPr>
            <a:r>
              <a:rPr lang="en-US" sz="1600" dirty="0"/>
              <a:t>Presenting Our Findings</a:t>
            </a:r>
          </a:p>
          <a:p>
            <a:pPr marL="742950" lvl="1" indent="-285750">
              <a:buFont typeface="Arial" panose="020B0604020202020204" pitchFamily="34" charset="0"/>
              <a:buChar char="•"/>
            </a:pPr>
            <a:r>
              <a:rPr lang="en-US" sz="1600" dirty="0"/>
              <a:t>Libraries Summary</a:t>
            </a:r>
          </a:p>
          <a:p>
            <a:pPr marL="742950" lvl="1" indent="-285750">
              <a:buFont typeface="Arial" panose="020B0604020202020204" pitchFamily="34" charset="0"/>
              <a:buChar char="•"/>
            </a:pPr>
            <a:r>
              <a:rPr lang="en-US" sz="1600" dirty="0"/>
              <a:t>Data Sources</a:t>
            </a:r>
          </a:p>
        </p:txBody>
      </p:sp>
    </p:spTree>
    <p:extLst>
      <p:ext uri="{BB962C8B-B14F-4D97-AF65-F5344CB8AC3E}">
        <p14:creationId xmlns:p14="http://schemas.microsoft.com/office/powerpoint/2010/main" val="193669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BCAA6-9C04-4687-A633-4ABB706E68B8}"/>
              </a:ext>
            </a:extLst>
          </p:cNvPr>
          <p:cNvSpPr/>
          <p:nvPr/>
        </p:nvSpPr>
        <p:spPr>
          <a:xfrm>
            <a:off x="10363200" y="0"/>
            <a:ext cx="1828800" cy="6858000"/>
          </a:xfrm>
          <a:prstGeom prst="rect">
            <a:avLst/>
          </a:prstGeom>
          <a:solidFill>
            <a:schemeClr val="bg1">
              <a:lumMod val="85000"/>
            </a:schemeClr>
          </a:solidFill>
          <a:ln>
            <a:noFill/>
          </a:ln>
          <a:effectLst>
            <a:outerShdw blurRad="63500" dist="635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D61A09-FF15-4190-97AE-7DF5BCEEC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4844473"/>
            <a:ext cx="1828800" cy="1828800"/>
          </a:xfrm>
          <a:prstGeom prst="rect">
            <a:avLst/>
          </a:prstGeom>
        </p:spPr>
      </p:pic>
      <p:pic>
        <p:nvPicPr>
          <p:cNvPr id="4" name="Picture 3">
            <a:extLst>
              <a:ext uri="{FF2B5EF4-FFF2-40B4-BE49-F238E27FC236}">
                <a16:creationId xmlns:a16="http://schemas.microsoft.com/office/drawing/2014/main" id="{870B31CB-626B-4B7A-964C-5D36A318A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184727"/>
            <a:ext cx="1371600" cy="1371600"/>
          </a:xfrm>
          <a:prstGeom prst="rect">
            <a:avLst/>
          </a:prstGeom>
        </p:spPr>
      </p:pic>
      <p:pic>
        <p:nvPicPr>
          <p:cNvPr id="5" name="Picture 4">
            <a:extLst>
              <a:ext uri="{FF2B5EF4-FFF2-40B4-BE49-F238E27FC236}">
                <a16:creationId xmlns:a16="http://schemas.microsoft.com/office/drawing/2014/main" id="{EAFB3F5C-B719-4897-8284-BE78DED48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6293685"/>
            <a:ext cx="1828800" cy="564315"/>
          </a:xfrm>
          <a:prstGeom prst="rect">
            <a:avLst/>
          </a:prstGeom>
        </p:spPr>
      </p:pic>
      <p:sp>
        <p:nvSpPr>
          <p:cNvPr id="6" name="TextBox 5">
            <a:extLst>
              <a:ext uri="{FF2B5EF4-FFF2-40B4-BE49-F238E27FC236}">
                <a16:creationId xmlns:a16="http://schemas.microsoft.com/office/drawing/2014/main" id="{659EACAE-74C3-49FE-90A5-19C145A3A9F2}"/>
              </a:ext>
            </a:extLst>
          </p:cNvPr>
          <p:cNvSpPr txBox="1"/>
          <p:nvPr/>
        </p:nvSpPr>
        <p:spPr>
          <a:xfrm>
            <a:off x="228600" y="1556327"/>
            <a:ext cx="5486400" cy="1569660"/>
          </a:xfrm>
          <a:prstGeom prst="rect">
            <a:avLst/>
          </a:prstGeom>
          <a:noFill/>
        </p:spPr>
        <p:txBody>
          <a:bodyPr wrap="square" rtlCol="0">
            <a:spAutoFit/>
          </a:bodyPr>
          <a:lstStyle/>
          <a:p>
            <a:r>
              <a:rPr lang="en-US" sz="3200" b="1" dirty="0"/>
              <a:t>NEW LIBRARIES SUMMARY</a:t>
            </a:r>
            <a:br>
              <a:rPr lang="en-US" sz="3200" b="1" dirty="0"/>
            </a:br>
            <a:endParaRPr lang="en-US" sz="1600" dirty="0"/>
          </a:p>
          <a:p>
            <a:pPr algn="just"/>
            <a:r>
              <a:rPr lang="en-US" sz="1600" dirty="0">
                <a:solidFill>
                  <a:srgbClr val="202122"/>
                </a:solidFill>
              </a:rPr>
              <a:t>By the end of the project, we had used a number of new libraries including </a:t>
            </a:r>
            <a:r>
              <a:rPr lang="en-US" sz="1600" dirty="0" err="1">
                <a:solidFill>
                  <a:srgbClr val="202122"/>
                </a:solidFill>
              </a:rPr>
              <a:t>zipfile</a:t>
            </a:r>
            <a:r>
              <a:rPr lang="en-US" sz="1600" dirty="0">
                <a:solidFill>
                  <a:srgbClr val="202122"/>
                </a:solidFill>
              </a:rPr>
              <a:t>, </a:t>
            </a:r>
            <a:r>
              <a:rPr lang="en-US" sz="1600" dirty="0" err="1">
                <a:solidFill>
                  <a:srgbClr val="202122"/>
                </a:solidFill>
              </a:rPr>
              <a:t>webbrowser</a:t>
            </a:r>
            <a:r>
              <a:rPr lang="en-US" sz="1600" dirty="0">
                <a:solidFill>
                  <a:srgbClr val="202122"/>
                </a:solidFill>
              </a:rPr>
              <a:t>, warnings, and </a:t>
            </a:r>
            <a:r>
              <a:rPr lang="en-US" sz="1600" dirty="0" err="1">
                <a:solidFill>
                  <a:srgbClr val="202122"/>
                </a:solidFill>
              </a:rPr>
              <a:t>xlrd</a:t>
            </a:r>
            <a:r>
              <a:rPr lang="en-US" sz="1600" dirty="0">
                <a:solidFill>
                  <a:srgbClr val="202122"/>
                </a:solidFill>
              </a:rPr>
              <a:t> to import and manage different data.</a:t>
            </a:r>
          </a:p>
        </p:txBody>
      </p:sp>
      <p:pic>
        <p:nvPicPr>
          <p:cNvPr id="9" name="Picture 8">
            <a:extLst>
              <a:ext uri="{FF2B5EF4-FFF2-40B4-BE49-F238E27FC236}">
                <a16:creationId xmlns:a16="http://schemas.microsoft.com/office/drawing/2014/main" id="{A1185BFD-17AE-4E34-ACA3-885851E91A08}"/>
              </a:ext>
            </a:extLst>
          </p:cNvPr>
          <p:cNvPicPr>
            <a:picLocks/>
          </p:cNvPicPr>
          <p:nvPr/>
        </p:nvPicPr>
        <p:blipFill>
          <a:blip r:embed="rId5"/>
          <a:stretch>
            <a:fillRect/>
          </a:stretch>
        </p:blipFill>
        <p:spPr>
          <a:xfrm>
            <a:off x="6096000" y="1600200"/>
            <a:ext cx="5715000" cy="3657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7521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BCAA6-9C04-4687-A633-4ABB706E68B8}"/>
              </a:ext>
            </a:extLst>
          </p:cNvPr>
          <p:cNvSpPr/>
          <p:nvPr/>
        </p:nvSpPr>
        <p:spPr>
          <a:xfrm>
            <a:off x="10363200" y="0"/>
            <a:ext cx="1828800" cy="6858000"/>
          </a:xfrm>
          <a:prstGeom prst="rect">
            <a:avLst/>
          </a:prstGeom>
          <a:solidFill>
            <a:schemeClr val="bg1">
              <a:lumMod val="85000"/>
            </a:schemeClr>
          </a:solidFill>
          <a:ln>
            <a:noFill/>
          </a:ln>
          <a:effectLst>
            <a:outerShdw blurRad="63500" dist="635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D61A09-FF15-4190-97AE-7DF5BCEEC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4844473"/>
            <a:ext cx="1828800" cy="1828800"/>
          </a:xfrm>
          <a:prstGeom prst="rect">
            <a:avLst/>
          </a:prstGeom>
        </p:spPr>
      </p:pic>
      <p:pic>
        <p:nvPicPr>
          <p:cNvPr id="4" name="Picture 3">
            <a:extLst>
              <a:ext uri="{FF2B5EF4-FFF2-40B4-BE49-F238E27FC236}">
                <a16:creationId xmlns:a16="http://schemas.microsoft.com/office/drawing/2014/main" id="{870B31CB-626B-4B7A-964C-5D36A318A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184727"/>
            <a:ext cx="1371600" cy="1371600"/>
          </a:xfrm>
          <a:prstGeom prst="rect">
            <a:avLst/>
          </a:prstGeom>
        </p:spPr>
      </p:pic>
      <p:pic>
        <p:nvPicPr>
          <p:cNvPr id="5" name="Picture 4">
            <a:extLst>
              <a:ext uri="{FF2B5EF4-FFF2-40B4-BE49-F238E27FC236}">
                <a16:creationId xmlns:a16="http://schemas.microsoft.com/office/drawing/2014/main" id="{EAFB3F5C-B719-4897-8284-BE78DED48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6293685"/>
            <a:ext cx="1828800" cy="564315"/>
          </a:xfrm>
          <a:prstGeom prst="rect">
            <a:avLst/>
          </a:prstGeom>
        </p:spPr>
      </p:pic>
      <p:sp>
        <p:nvSpPr>
          <p:cNvPr id="6" name="TextBox 5">
            <a:extLst>
              <a:ext uri="{FF2B5EF4-FFF2-40B4-BE49-F238E27FC236}">
                <a16:creationId xmlns:a16="http://schemas.microsoft.com/office/drawing/2014/main" id="{659EACAE-74C3-49FE-90A5-19C145A3A9F2}"/>
              </a:ext>
            </a:extLst>
          </p:cNvPr>
          <p:cNvSpPr txBox="1"/>
          <p:nvPr/>
        </p:nvSpPr>
        <p:spPr>
          <a:xfrm>
            <a:off x="228600" y="1556327"/>
            <a:ext cx="7315200" cy="4585871"/>
          </a:xfrm>
          <a:prstGeom prst="rect">
            <a:avLst/>
          </a:prstGeom>
          <a:noFill/>
        </p:spPr>
        <p:txBody>
          <a:bodyPr wrap="square" rtlCol="0">
            <a:spAutoFit/>
          </a:bodyPr>
          <a:lstStyle/>
          <a:p>
            <a:r>
              <a:rPr lang="en-US" sz="3200" b="1" dirty="0"/>
              <a:t>DATA SOURCES</a:t>
            </a:r>
            <a:endParaRPr lang="en-US" sz="1600" dirty="0"/>
          </a:p>
          <a:p>
            <a:pPr algn="just"/>
            <a:endParaRPr lang="en-US" sz="1600" dirty="0">
              <a:solidFill>
                <a:srgbClr val="202122"/>
              </a:solidFill>
            </a:endParaRPr>
          </a:p>
          <a:p>
            <a:pPr algn="just"/>
            <a:r>
              <a:rPr lang="en-US" sz="1600" dirty="0">
                <a:solidFill>
                  <a:srgbClr val="202122"/>
                </a:solidFill>
              </a:rPr>
              <a:t>.csv files are stored in our Group Project repo. Below are the links to the data described throughout the project.</a:t>
            </a:r>
          </a:p>
          <a:p>
            <a:pPr algn="just"/>
            <a:endParaRPr lang="en-US" sz="1600" dirty="0">
              <a:solidFill>
                <a:srgbClr val="202122"/>
              </a:solidFill>
            </a:endParaRPr>
          </a:p>
          <a:p>
            <a:pPr algn="just"/>
            <a:r>
              <a:rPr lang="en-US" sz="1200" b="1" dirty="0">
                <a:solidFill>
                  <a:srgbClr val="202122"/>
                </a:solidFill>
              </a:rPr>
              <a:t>Divvy Rental Data</a:t>
            </a:r>
          </a:p>
          <a:p>
            <a:pPr algn="just"/>
            <a:r>
              <a:rPr lang="en-US" sz="1200" dirty="0">
                <a:hlinkClick r:id="rId5"/>
              </a:rPr>
              <a:t>https://data.cityofchicago.org/Transportation/Divvy-Trips/fg6s-gzvg</a:t>
            </a:r>
            <a:endParaRPr lang="en-US" sz="1200" dirty="0"/>
          </a:p>
          <a:p>
            <a:pPr algn="just"/>
            <a:endParaRPr lang="en-US" sz="1200" dirty="0">
              <a:solidFill>
                <a:srgbClr val="202122"/>
              </a:solidFill>
            </a:endParaRPr>
          </a:p>
          <a:p>
            <a:pPr algn="just"/>
            <a:r>
              <a:rPr lang="en-US" sz="1200" b="1" dirty="0">
                <a:solidFill>
                  <a:srgbClr val="202122"/>
                </a:solidFill>
              </a:rPr>
              <a:t>NOAA Weather Data</a:t>
            </a:r>
          </a:p>
          <a:p>
            <a:pPr algn="just"/>
            <a:r>
              <a:rPr lang="en-US" sz="1200" dirty="0">
                <a:solidFill>
                  <a:srgbClr val="202122"/>
                </a:solidFill>
                <a:hlinkClick r:id="rId6"/>
              </a:rPr>
              <a:t>https://www.noaa.gov/</a:t>
            </a:r>
            <a:endParaRPr lang="en-US" sz="1200" dirty="0">
              <a:solidFill>
                <a:srgbClr val="202122"/>
              </a:solidFill>
            </a:endParaRPr>
          </a:p>
          <a:p>
            <a:pPr algn="just"/>
            <a:endParaRPr lang="en-US" sz="1200" dirty="0">
              <a:solidFill>
                <a:srgbClr val="202122"/>
              </a:solidFill>
            </a:endParaRPr>
          </a:p>
          <a:p>
            <a:pPr algn="just"/>
            <a:r>
              <a:rPr lang="en-US" sz="1200" b="1" dirty="0">
                <a:solidFill>
                  <a:srgbClr val="202122"/>
                </a:solidFill>
              </a:rPr>
              <a:t>EIA Gas Prices</a:t>
            </a:r>
          </a:p>
          <a:p>
            <a:pPr algn="just"/>
            <a:r>
              <a:rPr lang="en-US" sz="1200" dirty="0">
                <a:solidFill>
                  <a:srgbClr val="202122"/>
                </a:solidFill>
                <a:hlinkClick r:id="rId7"/>
              </a:rPr>
              <a:t>https://www.eia.gov/dnav/pet/hist/LeafHandler.ashx?n=PET&amp;s=EMM_EPM0_PTE_NUS_DPG&amp;f=W</a:t>
            </a:r>
            <a:endParaRPr lang="en-US" sz="1200" dirty="0">
              <a:solidFill>
                <a:srgbClr val="202122"/>
              </a:solidFill>
            </a:endParaRPr>
          </a:p>
          <a:p>
            <a:pPr algn="just"/>
            <a:endParaRPr lang="en-US" sz="1200" dirty="0">
              <a:solidFill>
                <a:srgbClr val="202122"/>
              </a:solidFill>
            </a:endParaRPr>
          </a:p>
          <a:p>
            <a:pPr algn="just"/>
            <a:r>
              <a:rPr lang="en-US" sz="1200" b="1" dirty="0">
                <a:solidFill>
                  <a:srgbClr val="202122"/>
                </a:solidFill>
              </a:rPr>
              <a:t>Investing.com Oil Futures Prices</a:t>
            </a:r>
          </a:p>
          <a:p>
            <a:pPr algn="just"/>
            <a:r>
              <a:rPr lang="en-US" sz="1200" dirty="0">
                <a:solidFill>
                  <a:srgbClr val="202122"/>
                </a:solidFill>
                <a:hlinkClick r:id="rId8"/>
              </a:rPr>
              <a:t>https://www.investing.com/commodities/crude-oil-streaming-chart</a:t>
            </a:r>
            <a:endParaRPr lang="en-US" sz="1200" dirty="0">
              <a:solidFill>
                <a:srgbClr val="202122"/>
              </a:solidFill>
            </a:endParaRPr>
          </a:p>
          <a:p>
            <a:pPr algn="just"/>
            <a:endParaRPr lang="en-US" sz="1200" dirty="0">
              <a:solidFill>
                <a:srgbClr val="202122"/>
              </a:solidFill>
            </a:endParaRPr>
          </a:p>
          <a:p>
            <a:pPr algn="just"/>
            <a:r>
              <a:rPr lang="en-US" sz="1200" b="1" dirty="0">
                <a:solidFill>
                  <a:srgbClr val="202122"/>
                </a:solidFill>
              </a:rPr>
              <a:t>Baseball Games Data</a:t>
            </a:r>
          </a:p>
          <a:p>
            <a:pPr algn="just"/>
            <a:r>
              <a:rPr lang="en-US" sz="1200" dirty="0">
                <a:solidFill>
                  <a:srgbClr val="202122"/>
                </a:solidFill>
                <a:hlinkClick r:id="rId9"/>
              </a:rPr>
              <a:t>https://www.baseball-almanac.com/teamstats/schedule.php?y=2019&amp;t=CHN</a:t>
            </a:r>
            <a:r>
              <a:rPr lang="en-US" sz="1200" dirty="0">
                <a:solidFill>
                  <a:srgbClr val="202122"/>
                </a:solidFill>
              </a:rPr>
              <a:t>	Cubs</a:t>
            </a:r>
          </a:p>
          <a:p>
            <a:pPr algn="just"/>
            <a:r>
              <a:rPr lang="en-US" sz="1200" dirty="0">
                <a:solidFill>
                  <a:srgbClr val="202122"/>
                </a:solidFill>
                <a:hlinkClick r:id="rId10"/>
              </a:rPr>
              <a:t>https://www.baseball-almanac.com/teamstats/schedule.php?y=2019&amp;t=CHA</a:t>
            </a:r>
            <a:r>
              <a:rPr lang="en-US" sz="1200" dirty="0">
                <a:solidFill>
                  <a:srgbClr val="202122"/>
                </a:solidFill>
              </a:rPr>
              <a:t>	Sox</a:t>
            </a:r>
          </a:p>
          <a:p>
            <a:pPr algn="just"/>
            <a:endParaRPr lang="en-US" sz="1600" dirty="0">
              <a:solidFill>
                <a:srgbClr val="202122"/>
              </a:solidFill>
            </a:endParaRPr>
          </a:p>
        </p:txBody>
      </p:sp>
    </p:spTree>
    <p:extLst>
      <p:ext uri="{BB962C8B-B14F-4D97-AF65-F5344CB8AC3E}">
        <p14:creationId xmlns:p14="http://schemas.microsoft.com/office/powerpoint/2010/main" val="3389489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BCAA6-9C04-4687-A633-4ABB706E68B8}"/>
              </a:ext>
            </a:extLst>
          </p:cNvPr>
          <p:cNvSpPr/>
          <p:nvPr/>
        </p:nvSpPr>
        <p:spPr>
          <a:xfrm>
            <a:off x="10363200" y="0"/>
            <a:ext cx="1828800" cy="6858000"/>
          </a:xfrm>
          <a:prstGeom prst="rect">
            <a:avLst/>
          </a:prstGeom>
          <a:solidFill>
            <a:schemeClr val="bg1">
              <a:lumMod val="85000"/>
            </a:schemeClr>
          </a:solidFill>
          <a:ln>
            <a:noFill/>
          </a:ln>
          <a:effectLst>
            <a:outerShdw blurRad="63500" dist="635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D61A09-FF15-4190-97AE-7DF5BCEEC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4844473"/>
            <a:ext cx="1828800" cy="1828800"/>
          </a:xfrm>
          <a:prstGeom prst="rect">
            <a:avLst/>
          </a:prstGeom>
        </p:spPr>
      </p:pic>
      <p:pic>
        <p:nvPicPr>
          <p:cNvPr id="4" name="Picture 3">
            <a:extLst>
              <a:ext uri="{FF2B5EF4-FFF2-40B4-BE49-F238E27FC236}">
                <a16:creationId xmlns:a16="http://schemas.microsoft.com/office/drawing/2014/main" id="{870B31CB-626B-4B7A-964C-5D36A318A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184727"/>
            <a:ext cx="1371600" cy="1371600"/>
          </a:xfrm>
          <a:prstGeom prst="rect">
            <a:avLst/>
          </a:prstGeom>
        </p:spPr>
      </p:pic>
      <p:pic>
        <p:nvPicPr>
          <p:cNvPr id="5" name="Picture 4">
            <a:extLst>
              <a:ext uri="{FF2B5EF4-FFF2-40B4-BE49-F238E27FC236}">
                <a16:creationId xmlns:a16="http://schemas.microsoft.com/office/drawing/2014/main" id="{EAFB3F5C-B719-4897-8284-BE78DED48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6293685"/>
            <a:ext cx="1828800" cy="564315"/>
          </a:xfrm>
          <a:prstGeom prst="rect">
            <a:avLst/>
          </a:prstGeom>
        </p:spPr>
      </p:pic>
      <p:sp>
        <p:nvSpPr>
          <p:cNvPr id="6" name="TextBox 5">
            <a:extLst>
              <a:ext uri="{FF2B5EF4-FFF2-40B4-BE49-F238E27FC236}">
                <a16:creationId xmlns:a16="http://schemas.microsoft.com/office/drawing/2014/main" id="{659EACAE-74C3-49FE-90A5-19C145A3A9F2}"/>
              </a:ext>
            </a:extLst>
          </p:cNvPr>
          <p:cNvSpPr txBox="1"/>
          <p:nvPr/>
        </p:nvSpPr>
        <p:spPr>
          <a:xfrm>
            <a:off x="228600" y="1556327"/>
            <a:ext cx="8229600" cy="3046988"/>
          </a:xfrm>
          <a:prstGeom prst="rect">
            <a:avLst/>
          </a:prstGeom>
          <a:noFill/>
        </p:spPr>
        <p:txBody>
          <a:bodyPr wrap="square" rtlCol="0">
            <a:spAutoFit/>
          </a:bodyPr>
          <a:lstStyle/>
          <a:p>
            <a:r>
              <a:rPr lang="en-US" sz="3200" b="1" dirty="0"/>
              <a:t>PROJECT SUMMARY</a:t>
            </a:r>
          </a:p>
          <a:p>
            <a:pPr algn="just"/>
            <a:endParaRPr lang="en-US" sz="1600" dirty="0"/>
          </a:p>
          <a:p>
            <a:pPr algn="just"/>
            <a:r>
              <a:rPr lang="en-US" sz="1600" dirty="0"/>
              <a:t>We imagined ourselves working as analysts for Chicago bike-rental firm, Divvy, we will be analyzing trip and use data from both “as-needed” customer riders and regular subscribers and comparing that data to local weather and gas prices, as well as major sporting events, to see what trends emerge.</a:t>
            </a:r>
          </a:p>
          <a:p>
            <a:pPr algn="just"/>
            <a:endParaRPr lang="en-US" sz="1600" dirty="0"/>
          </a:p>
          <a:p>
            <a:pPr algn="just"/>
            <a:r>
              <a:rPr lang="en-US" sz="1600" dirty="0"/>
              <a:t>The end goal is to establish whether or not there is a correlation between seasonality, fuel, and local sporting events to Divvy rider, in order to create a better model for targeting ad dollars and convincing more people to ride Divvy.</a:t>
            </a:r>
          </a:p>
          <a:p>
            <a:endParaRPr lang="en-US" sz="1600" dirty="0"/>
          </a:p>
        </p:txBody>
      </p:sp>
    </p:spTree>
    <p:extLst>
      <p:ext uri="{BB962C8B-B14F-4D97-AF65-F5344CB8AC3E}">
        <p14:creationId xmlns:p14="http://schemas.microsoft.com/office/powerpoint/2010/main" val="1910732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BCAA6-9C04-4687-A633-4ABB706E68B8}"/>
              </a:ext>
            </a:extLst>
          </p:cNvPr>
          <p:cNvSpPr/>
          <p:nvPr/>
        </p:nvSpPr>
        <p:spPr>
          <a:xfrm>
            <a:off x="10363200" y="0"/>
            <a:ext cx="1828800" cy="6858000"/>
          </a:xfrm>
          <a:prstGeom prst="rect">
            <a:avLst/>
          </a:prstGeom>
          <a:solidFill>
            <a:schemeClr val="bg1">
              <a:lumMod val="85000"/>
            </a:schemeClr>
          </a:solidFill>
          <a:ln>
            <a:noFill/>
          </a:ln>
          <a:effectLst>
            <a:outerShdw blurRad="63500" dist="635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D61A09-FF15-4190-97AE-7DF5BCEEC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4844473"/>
            <a:ext cx="1828800" cy="1828800"/>
          </a:xfrm>
          <a:prstGeom prst="rect">
            <a:avLst/>
          </a:prstGeom>
        </p:spPr>
      </p:pic>
      <p:pic>
        <p:nvPicPr>
          <p:cNvPr id="4" name="Picture 3">
            <a:extLst>
              <a:ext uri="{FF2B5EF4-FFF2-40B4-BE49-F238E27FC236}">
                <a16:creationId xmlns:a16="http://schemas.microsoft.com/office/drawing/2014/main" id="{870B31CB-626B-4B7A-964C-5D36A318A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184727"/>
            <a:ext cx="1371600" cy="1371600"/>
          </a:xfrm>
          <a:prstGeom prst="rect">
            <a:avLst/>
          </a:prstGeom>
        </p:spPr>
      </p:pic>
      <p:pic>
        <p:nvPicPr>
          <p:cNvPr id="5" name="Picture 4">
            <a:extLst>
              <a:ext uri="{FF2B5EF4-FFF2-40B4-BE49-F238E27FC236}">
                <a16:creationId xmlns:a16="http://schemas.microsoft.com/office/drawing/2014/main" id="{EAFB3F5C-B719-4897-8284-BE78DED48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6293685"/>
            <a:ext cx="1828800" cy="564315"/>
          </a:xfrm>
          <a:prstGeom prst="rect">
            <a:avLst/>
          </a:prstGeom>
        </p:spPr>
      </p:pic>
      <p:sp>
        <p:nvSpPr>
          <p:cNvPr id="6" name="TextBox 5">
            <a:extLst>
              <a:ext uri="{FF2B5EF4-FFF2-40B4-BE49-F238E27FC236}">
                <a16:creationId xmlns:a16="http://schemas.microsoft.com/office/drawing/2014/main" id="{659EACAE-74C3-49FE-90A5-19C145A3A9F2}"/>
              </a:ext>
            </a:extLst>
          </p:cNvPr>
          <p:cNvSpPr txBox="1"/>
          <p:nvPr/>
        </p:nvSpPr>
        <p:spPr>
          <a:xfrm>
            <a:off x="228600" y="1556327"/>
            <a:ext cx="8229600" cy="3046988"/>
          </a:xfrm>
          <a:prstGeom prst="rect">
            <a:avLst/>
          </a:prstGeom>
          <a:noFill/>
        </p:spPr>
        <p:txBody>
          <a:bodyPr wrap="square" rtlCol="0">
            <a:spAutoFit/>
          </a:bodyPr>
          <a:lstStyle/>
          <a:p>
            <a:r>
              <a:rPr lang="en-US" sz="3200" b="1" dirty="0"/>
              <a:t>HYPOTHESIS</a:t>
            </a:r>
          </a:p>
          <a:p>
            <a:pPr algn="just"/>
            <a:endParaRPr lang="en-US" sz="1600" dirty="0"/>
          </a:p>
          <a:p>
            <a:pPr algn="just"/>
            <a:r>
              <a:rPr lang="en-US" sz="1600" dirty="0"/>
              <a:t>We began the project trying to find correlations between the number of Divvy rides, local weather, major sporting events, and gas prices. We believed we would be able to show significant correlation and use that to advise the company’s ad spend based on oil futures, game schedules, and meteorological almanac data.</a:t>
            </a:r>
          </a:p>
          <a:p>
            <a:pPr algn="just"/>
            <a:endParaRPr lang="en-US" sz="1600" dirty="0"/>
          </a:p>
          <a:p>
            <a:pPr algn="just"/>
            <a:r>
              <a:rPr lang="en-US" sz="1600" dirty="0"/>
              <a:t>Our findings showed that there was a correlation with Divvy use and average daily temp., as well as fuel prices. At first, there did not seem to be a strong correlation between Divvy bike rentals and oil futures prices, however, which indicated that “current conditions” are a stronger driver for Divvy use.</a:t>
            </a:r>
          </a:p>
        </p:txBody>
      </p:sp>
    </p:spTree>
    <p:extLst>
      <p:ext uri="{BB962C8B-B14F-4D97-AF65-F5344CB8AC3E}">
        <p14:creationId xmlns:p14="http://schemas.microsoft.com/office/powerpoint/2010/main" val="294528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BCAA6-9C04-4687-A633-4ABB706E68B8}"/>
              </a:ext>
            </a:extLst>
          </p:cNvPr>
          <p:cNvSpPr/>
          <p:nvPr/>
        </p:nvSpPr>
        <p:spPr>
          <a:xfrm>
            <a:off x="10363200" y="0"/>
            <a:ext cx="1828800" cy="6858000"/>
          </a:xfrm>
          <a:prstGeom prst="rect">
            <a:avLst/>
          </a:prstGeom>
          <a:solidFill>
            <a:schemeClr val="bg1">
              <a:lumMod val="85000"/>
            </a:schemeClr>
          </a:solidFill>
          <a:ln>
            <a:noFill/>
          </a:ln>
          <a:effectLst>
            <a:outerShdw blurRad="63500" dist="635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D61A09-FF15-4190-97AE-7DF5BCEEC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4844473"/>
            <a:ext cx="1828800" cy="1828800"/>
          </a:xfrm>
          <a:prstGeom prst="rect">
            <a:avLst/>
          </a:prstGeom>
        </p:spPr>
      </p:pic>
      <p:pic>
        <p:nvPicPr>
          <p:cNvPr id="4" name="Picture 3">
            <a:extLst>
              <a:ext uri="{FF2B5EF4-FFF2-40B4-BE49-F238E27FC236}">
                <a16:creationId xmlns:a16="http://schemas.microsoft.com/office/drawing/2014/main" id="{870B31CB-626B-4B7A-964C-5D36A318A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184727"/>
            <a:ext cx="1371600" cy="1371600"/>
          </a:xfrm>
          <a:prstGeom prst="rect">
            <a:avLst/>
          </a:prstGeom>
        </p:spPr>
      </p:pic>
      <p:pic>
        <p:nvPicPr>
          <p:cNvPr id="5" name="Picture 4">
            <a:extLst>
              <a:ext uri="{FF2B5EF4-FFF2-40B4-BE49-F238E27FC236}">
                <a16:creationId xmlns:a16="http://schemas.microsoft.com/office/drawing/2014/main" id="{EAFB3F5C-B719-4897-8284-BE78DED48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6293685"/>
            <a:ext cx="1828800" cy="564315"/>
          </a:xfrm>
          <a:prstGeom prst="rect">
            <a:avLst/>
          </a:prstGeom>
        </p:spPr>
      </p:pic>
      <p:sp>
        <p:nvSpPr>
          <p:cNvPr id="6" name="TextBox 5">
            <a:extLst>
              <a:ext uri="{FF2B5EF4-FFF2-40B4-BE49-F238E27FC236}">
                <a16:creationId xmlns:a16="http://schemas.microsoft.com/office/drawing/2014/main" id="{659EACAE-74C3-49FE-90A5-19C145A3A9F2}"/>
              </a:ext>
            </a:extLst>
          </p:cNvPr>
          <p:cNvSpPr txBox="1"/>
          <p:nvPr/>
        </p:nvSpPr>
        <p:spPr>
          <a:xfrm>
            <a:off x="228600" y="1556327"/>
            <a:ext cx="8229600" cy="2800767"/>
          </a:xfrm>
          <a:prstGeom prst="rect">
            <a:avLst/>
          </a:prstGeom>
          <a:noFill/>
        </p:spPr>
        <p:txBody>
          <a:bodyPr wrap="square" rtlCol="0">
            <a:spAutoFit/>
          </a:bodyPr>
          <a:lstStyle/>
          <a:p>
            <a:r>
              <a:rPr lang="en-US" sz="3200" b="1" dirty="0"/>
              <a:t>DATA ACQUISITION</a:t>
            </a:r>
          </a:p>
          <a:p>
            <a:endParaRPr lang="en-US" sz="1600" dirty="0"/>
          </a:p>
          <a:p>
            <a:pPr algn="just"/>
            <a:r>
              <a:rPr lang="en-US" sz="1600" dirty="0"/>
              <a:t>We used publicly-available </a:t>
            </a:r>
            <a:r>
              <a:rPr lang="en-US" sz="1600" dirty="0">
                <a:hlinkClick r:id="rId5"/>
              </a:rPr>
              <a:t>Divvy rental data from 2019</a:t>
            </a:r>
            <a:r>
              <a:rPr lang="en-US" sz="1600" dirty="0"/>
              <a:t> pulled from the </a:t>
            </a:r>
            <a:r>
              <a:rPr lang="en-US" sz="1600" dirty="0">
                <a:hlinkClick r:id="rId6"/>
              </a:rPr>
              <a:t>City of Chicago Data Portal</a:t>
            </a:r>
            <a:r>
              <a:rPr lang="en-US" sz="1600" dirty="0"/>
              <a:t>, weather data from the </a:t>
            </a:r>
            <a:r>
              <a:rPr lang="en-US" sz="1600" dirty="0">
                <a:hlinkClick r:id="rId7"/>
              </a:rPr>
              <a:t>NOAA</a:t>
            </a:r>
            <a:r>
              <a:rPr lang="en-US" sz="1600" dirty="0"/>
              <a:t>, fuel prices came from the </a:t>
            </a:r>
            <a:r>
              <a:rPr lang="en-US" sz="1600" dirty="0">
                <a:hlinkClick r:id="rId8"/>
              </a:rPr>
              <a:t>EIA</a:t>
            </a:r>
            <a:r>
              <a:rPr lang="en-US" sz="1600" dirty="0"/>
              <a:t>, oil futures data came from </a:t>
            </a:r>
            <a:r>
              <a:rPr lang="en-US" sz="1600" dirty="0">
                <a:hlinkClick r:id="rId9"/>
              </a:rPr>
              <a:t>Investing.com</a:t>
            </a:r>
            <a:r>
              <a:rPr lang="en-US" sz="1600" dirty="0"/>
              <a:t>, broader Divvy search trends from </a:t>
            </a:r>
            <a:r>
              <a:rPr lang="en-US" sz="1600" dirty="0">
                <a:hlinkClick r:id="rId10"/>
              </a:rPr>
              <a:t>Google Trends</a:t>
            </a:r>
            <a:r>
              <a:rPr lang="en-US" sz="1600" dirty="0"/>
              <a:t> as the basis for our data gathering, </a:t>
            </a:r>
            <a:r>
              <a:rPr lang="en-US" sz="1600" b="0" i="0" dirty="0">
                <a:solidFill>
                  <a:srgbClr val="202122"/>
                </a:solidFill>
                <a:effectLst/>
              </a:rPr>
              <a:t>using </a:t>
            </a:r>
            <a:r>
              <a:rPr lang="en-US" sz="1600" b="0" i="0" dirty="0" err="1">
                <a:solidFill>
                  <a:srgbClr val="202122"/>
                </a:solidFill>
                <a:effectLst/>
              </a:rPr>
              <a:t>Zipfile</a:t>
            </a:r>
            <a:r>
              <a:rPr lang="en-US" sz="1600" b="0" i="0" dirty="0">
                <a:solidFill>
                  <a:srgbClr val="202122"/>
                </a:solidFill>
                <a:effectLst/>
              </a:rPr>
              <a:t> to import and extract from large data sets.</a:t>
            </a:r>
            <a:endParaRPr lang="en-US" sz="1600" dirty="0"/>
          </a:p>
          <a:p>
            <a:pPr algn="just"/>
            <a:endParaRPr lang="en-US" sz="1600" dirty="0"/>
          </a:p>
          <a:p>
            <a:pPr algn="just"/>
            <a:r>
              <a:rPr lang="en-US" sz="1600" dirty="0"/>
              <a:t>We also pulled Chicago Cubs and White Sox game data from </a:t>
            </a:r>
            <a:r>
              <a:rPr lang="en-US" sz="1600" dirty="0">
                <a:hlinkClick r:id="rId11"/>
              </a:rPr>
              <a:t>the Official Baseball Almanac</a:t>
            </a:r>
            <a:r>
              <a:rPr lang="en-US" sz="1600" dirty="0"/>
              <a:t> site using Beautiful Soup, a Python package </a:t>
            </a:r>
            <a:r>
              <a:rPr lang="en-US" sz="1600" b="0" i="0" dirty="0">
                <a:solidFill>
                  <a:srgbClr val="202122"/>
                </a:solidFill>
                <a:effectLst/>
              </a:rPr>
              <a:t>that extracts data from HTML tables on websites and converts them to </a:t>
            </a:r>
            <a:r>
              <a:rPr lang="en-US" sz="1600" b="0" i="0" dirty="0" err="1">
                <a:solidFill>
                  <a:srgbClr val="202122"/>
                </a:solidFill>
                <a:effectLst/>
              </a:rPr>
              <a:t>dataframes</a:t>
            </a:r>
            <a:r>
              <a:rPr lang="en-US" sz="1600" b="0" i="0" dirty="0">
                <a:solidFill>
                  <a:srgbClr val="202122"/>
                </a:solidFill>
                <a:effectLst/>
              </a:rPr>
              <a:t> that are useful in Python.</a:t>
            </a:r>
            <a:endParaRPr lang="en-US" sz="1600" dirty="0"/>
          </a:p>
        </p:txBody>
      </p:sp>
    </p:spTree>
    <p:extLst>
      <p:ext uri="{BB962C8B-B14F-4D97-AF65-F5344CB8AC3E}">
        <p14:creationId xmlns:p14="http://schemas.microsoft.com/office/powerpoint/2010/main" val="55060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BCAA6-9C04-4687-A633-4ABB706E68B8}"/>
              </a:ext>
            </a:extLst>
          </p:cNvPr>
          <p:cNvSpPr/>
          <p:nvPr/>
        </p:nvSpPr>
        <p:spPr>
          <a:xfrm>
            <a:off x="10363200" y="0"/>
            <a:ext cx="1828800" cy="6858000"/>
          </a:xfrm>
          <a:prstGeom prst="rect">
            <a:avLst/>
          </a:prstGeom>
          <a:solidFill>
            <a:schemeClr val="bg1">
              <a:lumMod val="85000"/>
            </a:schemeClr>
          </a:solidFill>
          <a:ln>
            <a:noFill/>
          </a:ln>
          <a:effectLst>
            <a:outerShdw blurRad="63500" dist="635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D61A09-FF15-4190-97AE-7DF5BCEEC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4844473"/>
            <a:ext cx="1828800" cy="1828800"/>
          </a:xfrm>
          <a:prstGeom prst="rect">
            <a:avLst/>
          </a:prstGeom>
        </p:spPr>
      </p:pic>
      <p:pic>
        <p:nvPicPr>
          <p:cNvPr id="4" name="Picture 3">
            <a:extLst>
              <a:ext uri="{FF2B5EF4-FFF2-40B4-BE49-F238E27FC236}">
                <a16:creationId xmlns:a16="http://schemas.microsoft.com/office/drawing/2014/main" id="{870B31CB-626B-4B7A-964C-5D36A318A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184727"/>
            <a:ext cx="1371600" cy="1371600"/>
          </a:xfrm>
          <a:prstGeom prst="rect">
            <a:avLst/>
          </a:prstGeom>
        </p:spPr>
      </p:pic>
      <p:pic>
        <p:nvPicPr>
          <p:cNvPr id="5" name="Picture 4">
            <a:extLst>
              <a:ext uri="{FF2B5EF4-FFF2-40B4-BE49-F238E27FC236}">
                <a16:creationId xmlns:a16="http://schemas.microsoft.com/office/drawing/2014/main" id="{EAFB3F5C-B719-4897-8284-BE78DED48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6293685"/>
            <a:ext cx="1828800" cy="564315"/>
          </a:xfrm>
          <a:prstGeom prst="rect">
            <a:avLst/>
          </a:prstGeom>
        </p:spPr>
      </p:pic>
      <p:sp>
        <p:nvSpPr>
          <p:cNvPr id="6" name="TextBox 5">
            <a:extLst>
              <a:ext uri="{FF2B5EF4-FFF2-40B4-BE49-F238E27FC236}">
                <a16:creationId xmlns:a16="http://schemas.microsoft.com/office/drawing/2014/main" id="{659EACAE-74C3-49FE-90A5-19C145A3A9F2}"/>
              </a:ext>
            </a:extLst>
          </p:cNvPr>
          <p:cNvSpPr txBox="1"/>
          <p:nvPr/>
        </p:nvSpPr>
        <p:spPr>
          <a:xfrm>
            <a:off x="228600" y="1556327"/>
            <a:ext cx="5486400" cy="3046988"/>
          </a:xfrm>
          <a:prstGeom prst="rect">
            <a:avLst/>
          </a:prstGeom>
          <a:noFill/>
        </p:spPr>
        <p:txBody>
          <a:bodyPr wrap="square" rtlCol="0">
            <a:spAutoFit/>
          </a:bodyPr>
          <a:lstStyle/>
          <a:p>
            <a:r>
              <a:rPr lang="en-US" sz="3200" b="1" dirty="0"/>
              <a:t>GOOGLE TRENDS</a:t>
            </a:r>
            <a:br>
              <a:rPr lang="en-US" sz="3200" b="1" dirty="0"/>
            </a:br>
            <a:endParaRPr lang="en-US" sz="1600" dirty="0"/>
          </a:p>
          <a:p>
            <a:pPr algn="just"/>
            <a:r>
              <a:rPr lang="en-US" sz="1600" b="0" i="0" dirty="0">
                <a:solidFill>
                  <a:srgbClr val="202122"/>
                </a:solidFill>
                <a:effectLst/>
              </a:rPr>
              <a:t>Search interest over the course of 2019 peaks in the summer months, with some additional higher search interest in the late weeks of December and into early January, coinciding with the holidays.  </a:t>
            </a:r>
            <a:r>
              <a:rPr lang="en-US" sz="1600" dirty="0">
                <a:solidFill>
                  <a:srgbClr val="202122"/>
                </a:solidFill>
              </a:rPr>
              <a:t>A quick scan also shows search interest seems to be flat in the months of February and November.</a:t>
            </a:r>
          </a:p>
          <a:p>
            <a:pPr algn="just"/>
            <a:endParaRPr lang="en-US" sz="1600" dirty="0">
              <a:solidFill>
                <a:srgbClr val="202122"/>
              </a:solidFill>
            </a:endParaRPr>
          </a:p>
          <a:p>
            <a:pPr algn="just"/>
            <a:r>
              <a:rPr lang="en-US" sz="1600" dirty="0">
                <a:solidFill>
                  <a:srgbClr val="202122"/>
                </a:solidFill>
              </a:rPr>
              <a:t>We downloaded this search data as a .csv file, and then read the .csv into a </a:t>
            </a:r>
            <a:r>
              <a:rPr lang="en-US" sz="1600" dirty="0" err="1">
                <a:solidFill>
                  <a:srgbClr val="202122"/>
                </a:solidFill>
              </a:rPr>
              <a:t>dataframe</a:t>
            </a:r>
            <a:r>
              <a:rPr lang="en-US" sz="1600" dirty="0">
                <a:solidFill>
                  <a:srgbClr val="202122"/>
                </a:solidFill>
              </a:rPr>
              <a:t> using Pandas for manipulation and further visualization.</a:t>
            </a:r>
            <a:endParaRPr lang="en-US" sz="1600" dirty="0"/>
          </a:p>
        </p:txBody>
      </p:sp>
      <p:pic>
        <p:nvPicPr>
          <p:cNvPr id="8" name="Picture 7">
            <a:extLst>
              <a:ext uri="{FF2B5EF4-FFF2-40B4-BE49-F238E27FC236}">
                <a16:creationId xmlns:a16="http://schemas.microsoft.com/office/drawing/2014/main" id="{99C46B6E-3A98-4838-B947-01B882B8BAB4}"/>
              </a:ext>
            </a:extLst>
          </p:cNvPr>
          <p:cNvPicPr>
            <a:picLocks/>
          </p:cNvPicPr>
          <p:nvPr/>
        </p:nvPicPr>
        <p:blipFill>
          <a:blip r:embed="rId5"/>
          <a:stretch>
            <a:fillRect/>
          </a:stretch>
        </p:blipFill>
        <p:spPr>
          <a:xfrm>
            <a:off x="6096000" y="1143000"/>
            <a:ext cx="5715000" cy="4572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880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BCAA6-9C04-4687-A633-4ABB706E68B8}"/>
              </a:ext>
            </a:extLst>
          </p:cNvPr>
          <p:cNvSpPr/>
          <p:nvPr/>
        </p:nvSpPr>
        <p:spPr>
          <a:xfrm>
            <a:off x="10363200" y="0"/>
            <a:ext cx="1828800" cy="6858000"/>
          </a:xfrm>
          <a:prstGeom prst="rect">
            <a:avLst/>
          </a:prstGeom>
          <a:solidFill>
            <a:schemeClr val="bg1">
              <a:lumMod val="85000"/>
            </a:schemeClr>
          </a:solidFill>
          <a:ln>
            <a:noFill/>
          </a:ln>
          <a:effectLst>
            <a:outerShdw blurRad="63500" dist="635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D61A09-FF15-4190-97AE-7DF5BCEEC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4844473"/>
            <a:ext cx="1828800" cy="1828800"/>
          </a:xfrm>
          <a:prstGeom prst="rect">
            <a:avLst/>
          </a:prstGeom>
        </p:spPr>
      </p:pic>
      <p:pic>
        <p:nvPicPr>
          <p:cNvPr id="4" name="Picture 3">
            <a:extLst>
              <a:ext uri="{FF2B5EF4-FFF2-40B4-BE49-F238E27FC236}">
                <a16:creationId xmlns:a16="http://schemas.microsoft.com/office/drawing/2014/main" id="{870B31CB-626B-4B7A-964C-5D36A318A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184727"/>
            <a:ext cx="1371600" cy="1371600"/>
          </a:xfrm>
          <a:prstGeom prst="rect">
            <a:avLst/>
          </a:prstGeom>
        </p:spPr>
      </p:pic>
      <p:pic>
        <p:nvPicPr>
          <p:cNvPr id="5" name="Picture 4">
            <a:extLst>
              <a:ext uri="{FF2B5EF4-FFF2-40B4-BE49-F238E27FC236}">
                <a16:creationId xmlns:a16="http://schemas.microsoft.com/office/drawing/2014/main" id="{EAFB3F5C-B719-4897-8284-BE78DED48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6293685"/>
            <a:ext cx="1828800" cy="564315"/>
          </a:xfrm>
          <a:prstGeom prst="rect">
            <a:avLst/>
          </a:prstGeom>
        </p:spPr>
      </p:pic>
      <p:sp>
        <p:nvSpPr>
          <p:cNvPr id="6" name="TextBox 5">
            <a:extLst>
              <a:ext uri="{FF2B5EF4-FFF2-40B4-BE49-F238E27FC236}">
                <a16:creationId xmlns:a16="http://schemas.microsoft.com/office/drawing/2014/main" id="{659EACAE-74C3-49FE-90A5-19C145A3A9F2}"/>
              </a:ext>
            </a:extLst>
          </p:cNvPr>
          <p:cNvSpPr txBox="1"/>
          <p:nvPr/>
        </p:nvSpPr>
        <p:spPr>
          <a:xfrm>
            <a:off x="228600" y="1556327"/>
            <a:ext cx="5486400" cy="3293209"/>
          </a:xfrm>
          <a:prstGeom prst="rect">
            <a:avLst/>
          </a:prstGeom>
          <a:noFill/>
        </p:spPr>
        <p:txBody>
          <a:bodyPr wrap="square" rtlCol="0">
            <a:spAutoFit/>
          </a:bodyPr>
          <a:lstStyle/>
          <a:p>
            <a:r>
              <a:rPr lang="en-US" sz="3200" b="1" dirty="0"/>
              <a:t>DIVVY CHICAGO DATA</a:t>
            </a:r>
            <a:br>
              <a:rPr lang="en-US" sz="3200" b="1" dirty="0"/>
            </a:br>
            <a:endParaRPr lang="en-US" sz="1600" dirty="0"/>
          </a:p>
          <a:p>
            <a:pPr algn="just"/>
            <a:r>
              <a:rPr lang="en-US" sz="1600" dirty="0">
                <a:solidFill>
                  <a:srgbClr val="202122"/>
                </a:solidFill>
              </a:rPr>
              <a:t>The City of Chicago Data Portal provided highly detailed, usable data for our Divvy project that included demographic information about riders’ age and gender, start and end locations, average rental time (defined using “Start Time” and “End Time”, and– critically– whether or not the “User Type” is a “Subscriber” or “Customer”.</a:t>
            </a:r>
          </a:p>
          <a:p>
            <a:pPr algn="just"/>
            <a:endParaRPr lang="en-US" sz="1600" dirty="0">
              <a:solidFill>
                <a:srgbClr val="202122"/>
              </a:solidFill>
            </a:endParaRPr>
          </a:p>
          <a:p>
            <a:pPr algn="just"/>
            <a:r>
              <a:rPr lang="en-US" sz="1600" dirty="0">
                <a:solidFill>
                  <a:srgbClr val="202122"/>
                </a:solidFill>
              </a:rPr>
              <a:t>We were able to call the data as an API, then trim away the information we deemed unnecessary by dropping columns and combining certain other variables.</a:t>
            </a:r>
            <a:endParaRPr lang="en-US" sz="1600" dirty="0"/>
          </a:p>
        </p:txBody>
      </p:sp>
      <p:pic>
        <p:nvPicPr>
          <p:cNvPr id="9" name="Picture 8">
            <a:extLst>
              <a:ext uri="{FF2B5EF4-FFF2-40B4-BE49-F238E27FC236}">
                <a16:creationId xmlns:a16="http://schemas.microsoft.com/office/drawing/2014/main" id="{4D58DFFB-2DEA-4F9E-868C-CFEF7491BA5A}"/>
              </a:ext>
            </a:extLst>
          </p:cNvPr>
          <p:cNvPicPr>
            <a:picLocks/>
          </p:cNvPicPr>
          <p:nvPr/>
        </p:nvPicPr>
        <p:blipFill>
          <a:blip r:embed="rId5"/>
          <a:stretch>
            <a:fillRect/>
          </a:stretch>
        </p:blipFill>
        <p:spPr>
          <a:xfrm>
            <a:off x="6096000" y="1143000"/>
            <a:ext cx="5715000" cy="4572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6167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BCAA6-9C04-4687-A633-4ABB706E68B8}"/>
              </a:ext>
            </a:extLst>
          </p:cNvPr>
          <p:cNvSpPr/>
          <p:nvPr/>
        </p:nvSpPr>
        <p:spPr>
          <a:xfrm>
            <a:off x="10363200" y="0"/>
            <a:ext cx="1828800" cy="6858000"/>
          </a:xfrm>
          <a:prstGeom prst="rect">
            <a:avLst/>
          </a:prstGeom>
          <a:solidFill>
            <a:schemeClr val="bg1">
              <a:lumMod val="85000"/>
            </a:schemeClr>
          </a:solidFill>
          <a:ln>
            <a:noFill/>
          </a:ln>
          <a:effectLst>
            <a:outerShdw blurRad="63500" dist="635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D61A09-FF15-4190-97AE-7DF5BCEEC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4844473"/>
            <a:ext cx="1828800" cy="1828800"/>
          </a:xfrm>
          <a:prstGeom prst="rect">
            <a:avLst/>
          </a:prstGeom>
        </p:spPr>
      </p:pic>
      <p:pic>
        <p:nvPicPr>
          <p:cNvPr id="4" name="Picture 3">
            <a:extLst>
              <a:ext uri="{FF2B5EF4-FFF2-40B4-BE49-F238E27FC236}">
                <a16:creationId xmlns:a16="http://schemas.microsoft.com/office/drawing/2014/main" id="{870B31CB-626B-4B7A-964C-5D36A318A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184727"/>
            <a:ext cx="1371600" cy="1371600"/>
          </a:xfrm>
          <a:prstGeom prst="rect">
            <a:avLst/>
          </a:prstGeom>
        </p:spPr>
      </p:pic>
      <p:pic>
        <p:nvPicPr>
          <p:cNvPr id="5" name="Picture 4">
            <a:extLst>
              <a:ext uri="{FF2B5EF4-FFF2-40B4-BE49-F238E27FC236}">
                <a16:creationId xmlns:a16="http://schemas.microsoft.com/office/drawing/2014/main" id="{EAFB3F5C-B719-4897-8284-BE78DED48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6293685"/>
            <a:ext cx="1828800" cy="564315"/>
          </a:xfrm>
          <a:prstGeom prst="rect">
            <a:avLst/>
          </a:prstGeom>
        </p:spPr>
      </p:pic>
      <p:sp>
        <p:nvSpPr>
          <p:cNvPr id="6" name="TextBox 5">
            <a:extLst>
              <a:ext uri="{FF2B5EF4-FFF2-40B4-BE49-F238E27FC236}">
                <a16:creationId xmlns:a16="http://schemas.microsoft.com/office/drawing/2014/main" id="{659EACAE-74C3-49FE-90A5-19C145A3A9F2}"/>
              </a:ext>
            </a:extLst>
          </p:cNvPr>
          <p:cNvSpPr txBox="1"/>
          <p:nvPr/>
        </p:nvSpPr>
        <p:spPr>
          <a:xfrm>
            <a:off x="228600" y="1556327"/>
            <a:ext cx="5486400" cy="3046988"/>
          </a:xfrm>
          <a:prstGeom prst="rect">
            <a:avLst/>
          </a:prstGeom>
          <a:noFill/>
        </p:spPr>
        <p:txBody>
          <a:bodyPr wrap="square" rtlCol="0">
            <a:spAutoFit/>
          </a:bodyPr>
          <a:lstStyle/>
          <a:p>
            <a:r>
              <a:rPr lang="en-US" sz="3200" b="1" dirty="0"/>
              <a:t>READING ZIPPED DATA</a:t>
            </a:r>
            <a:br>
              <a:rPr lang="en-US" sz="3200" b="1" dirty="0"/>
            </a:br>
            <a:endParaRPr lang="en-US" sz="1600" dirty="0"/>
          </a:p>
          <a:p>
            <a:pPr algn="just"/>
            <a:r>
              <a:rPr lang="en-US" sz="1600" dirty="0">
                <a:solidFill>
                  <a:srgbClr val="202122"/>
                </a:solidFill>
              </a:rPr>
              <a:t>You can see some of the process that went into reading in the Divvy Trips Data in the code, at right, which shows the earliest part of the imports but is significant because of the </a:t>
            </a:r>
            <a:r>
              <a:rPr lang="en-US" sz="1600" dirty="0" err="1">
                <a:solidFill>
                  <a:srgbClr val="202122"/>
                </a:solidFill>
              </a:rPr>
              <a:t>zipfile</a:t>
            </a:r>
            <a:r>
              <a:rPr lang="en-US" sz="1600" dirty="0">
                <a:solidFill>
                  <a:srgbClr val="202122"/>
                </a:solidFill>
              </a:rPr>
              <a:t> library, which allowed us to pull in compressed data and extract the information we needed quickly.</a:t>
            </a:r>
          </a:p>
          <a:p>
            <a:pPr algn="just"/>
            <a:endParaRPr lang="en-US" sz="1600" dirty="0">
              <a:solidFill>
                <a:srgbClr val="202122"/>
              </a:solidFill>
            </a:endParaRPr>
          </a:p>
          <a:p>
            <a:pPr algn="just"/>
            <a:r>
              <a:rPr lang="en-US" sz="1600" dirty="0">
                <a:solidFill>
                  <a:srgbClr val="202122"/>
                </a:solidFill>
              </a:rPr>
              <a:t>This is one of the “new” libraries we used throughout the project that were not covered in class– </a:t>
            </a:r>
            <a:r>
              <a:rPr lang="en-US" sz="1600" b="1" dirty="0">
                <a:solidFill>
                  <a:srgbClr val="26AFDA"/>
                </a:solidFill>
              </a:rPr>
              <a:t>this satisfies one of the requirements of this presentation</a:t>
            </a:r>
            <a:r>
              <a:rPr lang="en-US" sz="1600" dirty="0">
                <a:solidFill>
                  <a:srgbClr val="202122"/>
                </a:solidFill>
              </a:rPr>
              <a:t>.</a:t>
            </a:r>
            <a:endParaRPr lang="en-US" sz="1600" dirty="0"/>
          </a:p>
        </p:txBody>
      </p:sp>
      <p:pic>
        <p:nvPicPr>
          <p:cNvPr id="8" name="Picture 7">
            <a:extLst>
              <a:ext uri="{FF2B5EF4-FFF2-40B4-BE49-F238E27FC236}">
                <a16:creationId xmlns:a16="http://schemas.microsoft.com/office/drawing/2014/main" id="{9732A0F8-CDBE-4652-A99E-82F041948F93}"/>
              </a:ext>
            </a:extLst>
          </p:cNvPr>
          <p:cNvPicPr>
            <a:picLocks/>
          </p:cNvPicPr>
          <p:nvPr/>
        </p:nvPicPr>
        <p:blipFill>
          <a:blip r:embed="rId5"/>
          <a:stretch>
            <a:fillRect/>
          </a:stretch>
        </p:blipFill>
        <p:spPr>
          <a:xfrm>
            <a:off x="6096000" y="1143000"/>
            <a:ext cx="5715000" cy="4572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58569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BCAA6-9C04-4687-A633-4ABB706E68B8}"/>
              </a:ext>
            </a:extLst>
          </p:cNvPr>
          <p:cNvSpPr/>
          <p:nvPr/>
        </p:nvSpPr>
        <p:spPr>
          <a:xfrm>
            <a:off x="10363200" y="0"/>
            <a:ext cx="1828800" cy="6858000"/>
          </a:xfrm>
          <a:prstGeom prst="rect">
            <a:avLst/>
          </a:prstGeom>
          <a:solidFill>
            <a:schemeClr val="bg1">
              <a:lumMod val="85000"/>
            </a:schemeClr>
          </a:solidFill>
          <a:ln>
            <a:noFill/>
          </a:ln>
          <a:effectLst>
            <a:outerShdw blurRad="63500" dist="635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D61A09-FF15-4190-97AE-7DF5BCEEC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4844473"/>
            <a:ext cx="1828800" cy="1828800"/>
          </a:xfrm>
          <a:prstGeom prst="rect">
            <a:avLst/>
          </a:prstGeom>
        </p:spPr>
      </p:pic>
      <p:pic>
        <p:nvPicPr>
          <p:cNvPr id="4" name="Picture 3">
            <a:extLst>
              <a:ext uri="{FF2B5EF4-FFF2-40B4-BE49-F238E27FC236}">
                <a16:creationId xmlns:a16="http://schemas.microsoft.com/office/drawing/2014/main" id="{870B31CB-626B-4B7A-964C-5D36A318A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184727"/>
            <a:ext cx="1371600" cy="1371600"/>
          </a:xfrm>
          <a:prstGeom prst="rect">
            <a:avLst/>
          </a:prstGeom>
        </p:spPr>
      </p:pic>
      <p:pic>
        <p:nvPicPr>
          <p:cNvPr id="5" name="Picture 4">
            <a:extLst>
              <a:ext uri="{FF2B5EF4-FFF2-40B4-BE49-F238E27FC236}">
                <a16:creationId xmlns:a16="http://schemas.microsoft.com/office/drawing/2014/main" id="{EAFB3F5C-B719-4897-8284-BE78DED48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0" y="6293685"/>
            <a:ext cx="1828800" cy="564315"/>
          </a:xfrm>
          <a:prstGeom prst="rect">
            <a:avLst/>
          </a:prstGeom>
        </p:spPr>
      </p:pic>
      <p:sp>
        <p:nvSpPr>
          <p:cNvPr id="6" name="TextBox 5">
            <a:extLst>
              <a:ext uri="{FF2B5EF4-FFF2-40B4-BE49-F238E27FC236}">
                <a16:creationId xmlns:a16="http://schemas.microsoft.com/office/drawing/2014/main" id="{659EACAE-74C3-49FE-90A5-19C145A3A9F2}"/>
              </a:ext>
            </a:extLst>
          </p:cNvPr>
          <p:cNvSpPr txBox="1"/>
          <p:nvPr/>
        </p:nvSpPr>
        <p:spPr>
          <a:xfrm>
            <a:off x="228600" y="1556327"/>
            <a:ext cx="5486400" cy="2554545"/>
          </a:xfrm>
          <a:prstGeom prst="rect">
            <a:avLst/>
          </a:prstGeom>
          <a:noFill/>
        </p:spPr>
        <p:txBody>
          <a:bodyPr wrap="square" rtlCol="0">
            <a:spAutoFit/>
          </a:bodyPr>
          <a:lstStyle/>
          <a:p>
            <a:r>
              <a:rPr lang="en-US" sz="3200" b="1" dirty="0"/>
              <a:t>BASEBALL ALMANAC DATA</a:t>
            </a:r>
            <a:br>
              <a:rPr lang="en-US" sz="3200" b="1" dirty="0"/>
            </a:br>
            <a:endParaRPr lang="en-US" sz="1600" dirty="0"/>
          </a:p>
          <a:p>
            <a:pPr algn="just"/>
            <a:r>
              <a:rPr lang="en-US" sz="1600" dirty="0">
                <a:solidFill>
                  <a:srgbClr val="202122"/>
                </a:solidFill>
              </a:rPr>
              <a:t>We pulled the 2019 Cubs and Sox game schedules, as well as location data and scores, using the </a:t>
            </a:r>
            <a:r>
              <a:rPr lang="en-US" sz="1600" b="1" dirty="0" err="1">
                <a:solidFill>
                  <a:srgbClr val="00B0F0"/>
                </a:solidFill>
              </a:rPr>
              <a:t>pd.</a:t>
            </a:r>
            <a:r>
              <a:rPr lang="en-US" sz="1600" b="1" dirty="0" err="1">
                <a:solidFill>
                  <a:srgbClr val="26AFDA"/>
                </a:solidFill>
              </a:rPr>
              <a:t>read_clipboard</a:t>
            </a:r>
            <a:r>
              <a:rPr lang="en-US" sz="1600" dirty="0">
                <a:solidFill>
                  <a:srgbClr val="202122"/>
                </a:solidFill>
              </a:rPr>
              <a:t> function in Pandas.</a:t>
            </a:r>
          </a:p>
          <a:p>
            <a:pPr algn="just"/>
            <a:endParaRPr lang="en-US" sz="1600" dirty="0">
              <a:solidFill>
                <a:srgbClr val="202122"/>
              </a:solidFill>
            </a:endParaRPr>
          </a:p>
          <a:p>
            <a:pPr algn="just"/>
            <a:r>
              <a:rPr lang="en-US" sz="1600" dirty="0"/>
              <a:t>We used the regular expression “.</a:t>
            </a:r>
            <a:r>
              <a:rPr lang="en-US" sz="1600" dirty="0" err="1"/>
              <a:t>str.contains</a:t>
            </a:r>
            <a:r>
              <a:rPr lang="en-US" sz="1600" dirty="0"/>
              <a:t>(‘vs’, regex = False)” to determine which games were home games (relevant) vs. away games (irrelevant).</a:t>
            </a:r>
          </a:p>
        </p:txBody>
      </p:sp>
      <p:pic>
        <p:nvPicPr>
          <p:cNvPr id="9" name="Picture 8">
            <a:extLst>
              <a:ext uri="{FF2B5EF4-FFF2-40B4-BE49-F238E27FC236}">
                <a16:creationId xmlns:a16="http://schemas.microsoft.com/office/drawing/2014/main" id="{7F4DDB5D-5317-4BD6-B10A-61B8F05C0FEB}"/>
              </a:ext>
            </a:extLst>
          </p:cNvPr>
          <p:cNvPicPr>
            <a:picLocks/>
          </p:cNvPicPr>
          <p:nvPr/>
        </p:nvPicPr>
        <p:blipFill>
          <a:blip r:embed="rId5"/>
          <a:stretch>
            <a:fillRect/>
          </a:stretch>
        </p:blipFill>
        <p:spPr>
          <a:xfrm>
            <a:off x="6096000" y="1143000"/>
            <a:ext cx="5715000" cy="4572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7258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TotalTime>
  <Words>1751</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 Borras</dc:creator>
  <cp:lastModifiedBy>Jo Borras</cp:lastModifiedBy>
  <cp:revision>43</cp:revision>
  <dcterms:created xsi:type="dcterms:W3CDTF">2021-06-12T15:14:38Z</dcterms:created>
  <dcterms:modified xsi:type="dcterms:W3CDTF">2021-06-19T17:33:52Z</dcterms:modified>
</cp:coreProperties>
</file>