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9" r:id="rId5"/>
    <p:sldId id="263" r:id="rId6"/>
    <p:sldId id="258" r:id="rId7"/>
    <p:sldId id="264" r:id="rId8"/>
    <p:sldId id="265" r:id="rId9"/>
    <p:sldId id="266" r:id="rId10"/>
    <p:sldId id="267" r:id="rId11"/>
    <p:sldId id="260"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5299" autoAdjust="0"/>
  </p:normalViewPr>
  <p:slideViewPr>
    <p:cSldViewPr snapToGrid="0">
      <p:cViewPr varScale="1">
        <p:scale>
          <a:sx n="65" d="100"/>
          <a:sy n="65" d="100"/>
        </p:scale>
        <p:origin x="652"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C28F1-D542-4293-B576-AD34B87F69A0}"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714527-E3DA-417F-B7F1-F7FD03837F3F}" type="slidenum">
              <a:rPr lang="en-US" smtClean="0"/>
              <a:t>‹#›</a:t>
            </a:fld>
            <a:endParaRPr lang="en-US"/>
          </a:p>
        </p:txBody>
      </p:sp>
    </p:spTree>
    <p:extLst>
      <p:ext uri="{BB962C8B-B14F-4D97-AF65-F5344CB8AC3E}">
        <p14:creationId xmlns:p14="http://schemas.microsoft.com/office/powerpoint/2010/main" val="59521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our knowledge this is the first multicity study of prolonged periods of high temperature (heat waves) in the United States to investigate the impacts of heat wave timing and the largest to examine effect modification by heat wave duration and intensity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combined episodic and time-series approaches to estimate the risk of nonaccidental mortality during each individual heat wave compared with risk on non-heat wave days. Then we estimated whether heat wave intensity, duration, or timing in season explained variability in effect estimates. We examined regional differences in heat wave effects and in the modification of effects by heat wave characteristics.</a:t>
            </a:r>
            <a:endParaRPr lang="en-US" dirty="0"/>
          </a:p>
        </p:txBody>
      </p:sp>
      <p:sp>
        <p:nvSpPr>
          <p:cNvPr id="4" name="Slide Number Placeholder 3"/>
          <p:cNvSpPr>
            <a:spLocks noGrp="1"/>
          </p:cNvSpPr>
          <p:nvPr>
            <p:ph type="sldNum" sz="quarter" idx="5"/>
          </p:nvPr>
        </p:nvSpPr>
        <p:spPr/>
        <p:txBody>
          <a:bodyPr/>
          <a:lstStyle/>
          <a:p>
            <a:fld id="{F4714527-E3DA-417F-B7F1-F7FD03837F3F}" type="slidenum">
              <a:rPr lang="en-US" smtClean="0"/>
              <a:t>3</a:t>
            </a:fld>
            <a:endParaRPr lang="en-US"/>
          </a:p>
        </p:txBody>
      </p:sp>
    </p:spTree>
    <p:extLst>
      <p:ext uri="{BB962C8B-B14F-4D97-AF65-F5344CB8AC3E}">
        <p14:creationId xmlns:p14="http://schemas.microsoft.com/office/powerpoint/2010/main" val="1985714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National and regional heat wave effects were estimated using similar multistage hierarchical Bayesian models. Results were generated separately for three U.S. regions, Northeast, Midwest, and South, </a:t>
            </a:r>
          </a:p>
        </p:txBody>
      </p:sp>
      <p:sp>
        <p:nvSpPr>
          <p:cNvPr id="4" name="Slide Number Placeholder 3"/>
          <p:cNvSpPr>
            <a:spLocks noGrp="1"/>
          </p:cNvSpPr>
          <p:nvPr>
            <p:ph type="sldNum" sz="quarter" idx="5"/>
          </p:nvPr>
        </p:nvSpPr>
        <p:spPr/>
        <p:txBody>
          <a:bodyPr/>
          <a:lstStyle/>
          <a:p>
            <a:fld id="{F4714527-E3DA-417F-B7F1-F7FD03837F3F}" type="slidenum">
              <a:rPr lang="en-US" smtClean="0"/>
              <a:t>8</a:t>
            </a:fld>
            <a:endParaRPr lang="en-US"/>
          </a:p>
        </p:txBody>
      </p:sp>
    </p:spTree>
    <p:extLst>
      <p:ext uri="{BB962C8B-B14F-4D97-AF65-F5344CB8AC3E}">
        <p14:creationId xmlns:p14="http://schemas.microsoft.com/office/powerpoint/2010/main" val="150061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0FFB-2892-4617-A257-DE0E458E4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8F1364-1399-413D-A5A5-0656A3D4D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15D1B2-E6AE-402B-8532-16650AE1D33B}"/>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5" name="Footer Placeholder 4">
            <a:extLst>
              <a:ext uri="{FF2B5EF4-FFF2-40B4-BE49-F238E27FC236}">
                <a16:creationId xmlns:a16="http://schemas.microsoft.com/office/drawing/2014/main" id="{6BD00CF4-E789-4CBD-9EC6-8C297B736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CF72E-E9EA-4C94-B60E-594D3C459076}"/>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293008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BF1-2F19-463F-89C1-7C17495925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03EFF9-04B5-4429-A0EF-E12431F559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1994A-D8D0-41B6-A450-268F2400E30E}"/>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5" name="Footer Placeholder 4">
            <a:extLst>
              <a:ext uri="{FF2B5EF4-FFF2-40B4-BE49-F238E27FC236}">
                <a16:creationId xmlns:a16="http://schemas.microsoft.com/office/drawing/2014/main" id="{A62A318A-6C20-490F-B61F-3A1631C2B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83287-D831-4808-AA38-D5AA87EDF4B4}"/>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123592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53577-8164-4ED4-9543-5F998061E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3CBB8-0414-4108-8732-1FDF7EAC32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3DCD1-EC17-4714-B0FB-11AF4E487AF4}"/>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5" name="Footer Placeholder 4">
            <a:extLst>
              <a:ext uri="{FF2B5EF4-FFF2-40B4-BE49-F238E27FC236}">
                <a16:creationId xmlns:a16="http://schemas.microsoft.com/office/drawing/2014/main" id="{D591D310-8B8C-4996-B07F-6B51D9C6E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74B26-EB5B-40CA-A662-4F8E9C01E543}"/>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5256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EB89-A93A-401D-BC18-680D74DD7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1C2C7-D7ED-4814-8C1B-8CC4CF2B55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FC69D-340C-43D5-AAE8-247E6848DEF1}"/>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5" name="Footer Placeholder 4">
            <a:extLst>
              <a:ext uri="{FF2B5EF4-FFF2-40B4-BE49-F238E27FC236}">
                <a16:creationId xmlns:a16="http://schemas.microsoft.com/office/drawing/2014/main" id="{7F14CE09-8378-4155-8467-42F47D9DE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B1A02-D16E-42A2-918C-3AEE47777EE6}"/>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303163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91A2-C4D3-466A-A9D4-433153CC0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0C57A0-CBB3-4756-99FF-50F108A91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3D3957-B31E-41EA-B4A4-AAB8CCCFFA27}"/>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5" name="Footer Placeholder 4">
            <a:extLst>
              <a:ext uri="{FF2B5EF4-FFF2-40B4-BE49-F238E27FC236}">
                <a16:creationId xmlns:a16="http://schemas.microsoft.com/office/drawing/2014/main" id="{FCB4590E-411D-4A43-83B8-E678F038D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44920-5389-4CC4-A1D2-043DC437F0F3}"/>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170892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D039-E957-4F01-AA3D-CC654DBE8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C6A5D-4542-4CAC-80E5-D132DBBF37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1834E-9862-473E-8343-9E7449CD1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2FF68-FEE1-4C2D-8ADA-45D248368247}"/>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6" name="Footer Placeholder 5">
            <a:extLst>
              <a:ext uri="{FF2B5EF4-FFF2-40B4-BE49-F238E27FC236}">
                <a16:creationId xmlns:a16="http://schemas.microsoft.com/office/drawing/2014/main" id="{F2BD72EF-5DB9-401E-8284-E8A12CFE3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C460E-6A79-4EB9-900D-1B9F13120AF0}"/>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236275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670B-094C-4F15-A937-42140C1CB3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2FAC6C-6519-4153-A2B1-978B5018D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EE054E-CE08-4502-8411-4FC6E1488F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E8CBC-F9EA-4A83-A1AD-218BE49A1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42BA69-5146-4E9D-8D04-831E59039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1BD0C-98A9-4DBA-8697-738251B492F6}"/>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8" name="Footer Placeholder 7">
            <a:extLst>
              <a:ext uri="{FF2B5EF4-FFF2-40B4-BE49-F238E27FC236}">
                <a16:creationId xmlns:a16="http://schemas.microsoft.com/office/drawing/2014/main" id="{7F8DFC25-A952-4ACF-AC31-43CDE35F7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B45E95-53B8-4009-872C-AE678880FC78}"/>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5718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EFCC-9F19-4E13-A263-25DB363737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E43B87-A079-4666-A009-BC0203F8D543}"/>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4" name="Footer Placeholder 3">
            <a:extLst>
              <a:ext uri="{FF2B5EF4-FFF2-40B4-BE49-F238E27FC236}">
                <a16:creationId xmlns:a16="http://schemas.microsoft.com/office/drawing/2014/main" id="{3ADD6546-FD33-49D1-B810-6D15AAEAE5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F3746C-CE12-4B27-BFDB-561FD9AB9D31}"/>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71418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355F5-0EB4-49F1-ABA0-9A0FC055D870}"/>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3" name="Footer Placeholder 2">
            <a:extLst>
              <a:ext uri="{FF2B5EF4-FFF2-40B4-BE49-F238E27FC236}">
                <a16:creationId xmlns:a16="http://schemas.microsoft.com/office/drawing/2014/main" id="{E050970E-7543-489B-A284-A3890675FE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B9F3F5-FCA4-45F1-8BA0-EC9477EA4A27}"/>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191490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D70E-7621-4D0F-86F3-1A5413C87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64A41-22BD-4045-AE3C-2F671BB14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B4CF74-C8F0-4EE9-AA19-328B354EF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220FEC-FCA5-42DE-ACB4-1DD7760FB592}"/>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6" name="Footer Placeholder 5">
            <a:extLst>
              <a:ext uri="{FF2B5EF4-FFF2-40B4-BE49-F238E27FC236}">
                <a16:creationId xmlns:a16="http://schemas.microsoft.com/office/drawing/2014/main" id="{32D8CF80-168A-4E69-AFC9-50EFE9DAF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939C8-EA50-42EE-B709-0FA1792F6E82}"/>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1784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8197-2ED9-4C08-877D-6FAC7067E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86C9C0-91D7-40C0-95AF-D760B398B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A8DDD-438C-4A6B-AAEF-856533503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726E7E-FA1D-4D53-95E4-52371E7B5381}"/>
              </a:ext>
            </a:extLst>
          </p:cNvPr>
          <p:cNvSpPr>
            <a:spLocks noGrp="1"/>
          </p:cNvSpPr>
          <p:nvPr>
            <p:ph type="dt" sz="half" idx="10"/>
          </p:nvPr>
        </p:nvSpPr>
        <p:spPr/>
        <p:txBody>
          <a:bodyPr/>
          <a:lstStyle/>
          <a:p>
            <a:fld id="{D9B02503-B40E-4935-B8E0-36ABE2244E47}" type="datetimeFigureOut">
              <a:rPr lang="en-US" smtClean="0"/>
              <a:t>11/27/2018</a:t>
            </a:fld>
            <a:endParaRPr lang="en-US"/>
          </a:p>
        </p:txBody>
      </p:sp>
      <p:sp>
        <p:nvSpPr>
          <p:cNvPr id="6" name="Footer Placeholder 5">
            <a:extLst>
              <a:ext uri="{FF2B5EF4-FFF2-40B4-BE49-F238E27FC236}">
                <a16:creationId xmlns:a16="http://schemas.microsoft.com/office/drawing/2014/main" id="{F7B85F7B-BE93-4BAB-88F4-B1C6499A3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31B33-6D3C-48CC-B1C8-0FCFA72A5CC6}"/>
              </a:ext>
            </a:extLst>
          </p:cNvPr>
          <p:cNvSpPr>
            <a:spLocks noGrp="1"/>
          </p:cNvSpPr>
          <p:nvPr>
            <p:ph type="sldNum" sz="quarter" idx="12"/>
          </p:nvPr>
        </p:nvSpPr>
        <p:spPr/>
        <p:txBody>
          <a:bodyPr/>
          <a:lstStyle/>
          <a:p>
            <a:fld id="{4D2BA55E-1B82-465F-87E6-270893A43BFF}" type="slidenum">
              <a:rPr lang="en-US" smtClean="0"/>
              <a:t>‹#›</a:t>
            </a:fld>
            <a:endParaRPr lang="en-US"/>
          </a:p>
        </p:txBody>
      </p:sp>
    </p:spTree>
    <p:extLst>
      <p:ext uri="{BB962C8B-B14F-4D97-AF65-F5344CB8AC3E}">
        <p14:creationId xmlns:p14="http://schemas.microsoft.com/office/powerpoint/2010/main" val="157345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7EA9A-E043-4493-BA8C-3319DA986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3AFE9-D563-4EE7-BFCB-D72956612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3FE19-A021-4D61-B28A-74FA47E8B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02503-B40E-4935-B8E0-36ABE2244E47}" type="datetimeFigureOut">
              <a:rPr lang="en-US" smtClean="0"/>
              <a:t>11/27/2018</a:t>
            </a:fld>
            <a:endParaRPr lang="en-US"/>
          </a:p>
        </p:txBody>
      </p:sp>
      <p:sp>
        <p:nvSpPr>
          <p:cNvPr id="5" name="Footer Placeholder 4">
            <a:extLst>
              <a:ext uri="{FF2B5EF4-FFF2-40B4-BE49-F238E27FC236}">
                <a16:creationId xmlns:a16="http://schemas.microsoft.com/office/drawing/2014/main" id="{66212FC1-16E5-4D56-B3FD-8E3CE7908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2AC036-BC72-4D64-AA64-DAE69A0C1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BA55E-1B82-465F-87E6-270893A43BFF}" type="slidenum">
              <a:rPr lang="en-US" smtClean="0"/>
              <a:t>‹#›</a:t>
            </a:fld>
            <a:endParaRPr lang="en-US"/>
          </a:p>
        </p:txBody>
      </p:sp>
    </p:spTree>
    <p:extLst>
      <p:ext uri="{BB962C8B-B14F-4D97-AF65-F5344CB8AC3E}">
        <p14:creationId xmlns:p14="http://schemas.microsoft.com/office/powerpoint/2010/main" val="345065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9D92-183D-47F6-92FB-0FFA991F5C8D}"/>
              </a:ext>
            </a:extLst>
          </p:cNvPr>
          <p:cNvSpPr>
            <a:spLocks noGrp="1"/>
          </p:cNvSpPr>
          <p:nvPr>
            <p:ph type="ctrTitle"/>
          </p:nvPr>
        </p:nvSpPr>
        <p:spPr>
          <a:xfrm>
            <a:off x="1327354" y="-206477"/>
            <a:ext cx="9202994" cy="4416143"/>
          </a:xfrm>
        </p:spPr>
        <p:txBody>
          <a:bodyPr>
            <a:noAutofit/>
          </a:bodyPr>
          <a:lstStyle/>
          <a:p>
            <a:r>
              <a:rPr lang="en-US" sz="4800" dirty="0"/>
              <a:t>Heat Waves in the United States: Mortality Risk during Heat Waves and Effect Modification by Heat Wave Characteristics in 43 U.S. Communities</a:t>
            </a:r>
          </a:p>
        </p:txBody>
      </p:sp>
      <p:sp>
        <p:nvSpPr>
          <p:cNvPr id="3" name="Subtitle 2">
            <a:extLst>
              <a:ext uri="{FF2B5EF4-FFF2-40B4-BE49-F238E27FC236}">
                <a16:creationId xmlns:a16="http://schemas.microsoft.com/office/drawing/2014/main" id="{3876FE1D-23A6-4967-94D0-FF7F2CBF90D5}"/>
              </a:ext>
            </a:extLst>
          </p:cNvPr>
          <p:cNvSpPr>
            <a:spLocks noGrp="1"/>
          </p:cNvSpPr>
          <p:nvPr>
            <p:ph type="subTitle" idx="1"/>
          </p:nvPr>
        </p:nvSpPr>
        <p:spPr>
          <a:xfrm>
            <a:off x="1356851" y="4473818"/>
            <a:ext cx="9144000" cy="1342589"/>
          </a:xfrm>
        </p:spPr>
        <p:txBody>
          <a:bodyPr/>
          <a:lstStyle/>
          <a:p>
            <a:r>
              <a:rPr lang="en-US" dirty="0"/>
              <a:t>G. Brooke Anderson  and Michelle L. Bell</a:t>
            </a:r>
          </a:p>
          <a:p>
            <a:r>
              <a:rPr lang="en-US" b="1" dirty="0"/>
              <a:t>Published: </a:t>
            </a:r>
            <a:r>
              <a:rPr lang="en-US" dirty="0"/>
              <a:t>18 November 2010</a:t>
            </a:r>
          </a:p>
        </p:txBody>
      </p:sp>
      <p:pic>
        <p:nvPicPr>
          <p:cNvPr id="1026" name="Picture 2" descr="Environmental Health Perspectives">
            <a:extLst>
              <a:ext uri="{FF2B5EF4-FFF2-40B4-BE49-F238E27FC236}">
                <a16:creationId xmlns:a16="http://schemas.microsoft.com/office/drawing/2014/main" id="{2F2B75ED-FC61-4770-9C13-5039A6BBA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574" y="5839079"/>
            <a:ext cx="3920851" cy="48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7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1BE9EE-E1E4-420E-9B46-2F700C163437}"/>
              </a:ext>
            </a:extLst>
          </p:cNvPr>
          <p:cNvPicPr>
            <a:picLocks noChangeAspect="1"/>
          </p:cNvPicPr>
          <p:nvPr/>
        </p:nvPicPr>
        <p:blipFill>
          <a:blip r:embed="rId2"/>
          <a:stretch>
            <a:fillRect/>
          </a:stretch>
        </p:blipFill>
        <p:spPr>
          <a:xfrm>
            <a:off x="888251" y="221974"/>
            <a:ext cx="10473878" cy="3316356"/>
          </a:xfrm>
          <a:prstGeom prst="rect">
            <a:avLst/>
          </a:prstGeom>
        </p:spPr>
      </p:pic>
      <p:pic>
        <p:nvPicPr>
          <p:cNvPr id="5" name="Picture 4">
            <a:extLst>
              <a:ext uri="{FF2B5EF4-FFF2-40B4-BE49-F238E27FC236}">
                <a16:creationId xmlns:a16="http://schemas.microsoft.com/office/drawing/2014/main" id="{E1BA7711-5F6E-467F-B862-2B7545552BEF}"/>
              </a:ext>
            </a:extLst>
          </p:cNvPr>
          <p:cNvPicPr>
            <a:picLocks noChangeAspect="1"/>
          </p:cNvPicPr>
          <p:nvPr/>
        </p:nvPicPr>
        <p:blipFill>
          <a:blip r:embed="rId3"/>
          <a:stretch>
            <a:fillRect/>
          </a:stretch>
        </p:blipFill>
        <p:spPr>
          <a:xfrm>
            <a:off x="888251" y="4029075"/>
            <a:ext cx="10473878" cy="2495379"/>
          </a:xfrm>
          <a:prstGeom prst="rect">
            <a:avLst/>
          </a:prstGeom>
        </p:spPr>
      </p:pic>
      <p:sp>
        <p:nvSpPr>
          <p:cNvPr id="6" name="Rectangle 5">
            <a:extLst>
              <a:ext uri="{FF2B5EF4-FFF2-40B4-BE49-F238E27FC236}">
                <a16:creationId xmlns:a16="http://schemas.microsoft.com/office/drawing/2014/main" id="{288F8BDF-F5E2-4067-9E34-94D25A3BA121}"/>
              </a:ext>
            </a:extLst>
          </p:cNvPr>
          <p:cNvSpPr/>
          <p:nvPr/>
        </p:nvSpPr>
        <p:spPr>
          <a:xfrm>
            <a:off x="43785" y="6524454"/>
            <a:ext cx="12162810" cy="338554"/>
          </a:xfrm>
          <a:prstGeom prst="rect">
            <a:avLst/>
          </a:prstGeom>
        </p:spPr>
        <p:txBody>
          <a:bodyPr wrap="square">
            <a:spAutoFit/>
          </a:bodyPr>
          <a:lstStyle/>
          <a:p>
            <a:r>
              <a:rPr lang="en-US" sz="1600" dirty="0"/>
              <a:t>Some southern cities (e.g., Charlotte, NC; Dallas/Fort Worth, TX; Oklahoma City, OK; Tulsa, OK) showed no mortality increase during heat waves.</a:t>
            </a:r>
          </a:p>
        </p:txBody>
      </p:sp>
    </p:spTree>
    <p:extLst>
      <p:ext uri="{BB962C8B-B14F-4D97-AF65-F5344CB8AC3E}">
        <p14:creationId xmlns:p14="http://schemas.microsoft.com/office/powerpoint/2010/main" val="17802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6F224F-A8C1-4ECA-A278-AC0A9B7E9D92}"/>
              </a:ext>
            </a:extLst>
          </p:cNvPr>
          <p:cNvPicPr>
            <a:picLocks noChangeAspect="1"/>
          </p:cNvPicPr>
          <p:nvPr/>
        </p:nvPicPr>
        <p:blipFill>
          <a:blip r:embed="rId2"/>
          <a:stretch>
            <a:fillRect/>
          </a:stretch>
        </p:blipFill>
        <p:spPr>
          <a:xfrm>
            <a:off x="145775" y="16315"/>
            <a:ext cx="6308034" cy="6841685"/>
          </a:xfrm>
          <a:prstGeom prst="rect">
            <a:avLst/>
          </a:prstGeom>
        </p:spPr>
      </p:pic>
      <p:sp>
        <p:nvSpPr>
          <p:cNvPr id="8" name="Rectangle 7">
            <a:extLst>
              <a:ext uri="{FF2B5EF4-FFF2-40B4-BE49-F238E27FC236}">
                <a16:creationId xmlns:a16="http://schemas.microsoft.com/office/drawing/2014/main" id="{F5DCBE51-43BB-4D11-8A43-0B0E183C3745}"/>
              </a:ext>
            </a:extLst>
          </p:cNvPr>
          <p:cNvSpPr/>
          <p:nvPr/>
        </p:nvSpPr>
        <p:spPr>
          <a:xfrm>
            <a:off x="6665842" y="566678"/>
            <a:ext cx="5035827" cy="1569660"/>
          </a:xfrm>
          <a:prstGeom prst="rect">
            <a:avLst/>
          </a:prstGeom>
        </p:spPr>
        <p:txBody>
          <a:bodyPr wrap="square">
            <a:spAutoFit/>
          </a:bodyPr>
          <a:lstStyle/>
          <a:p>
            <a:r>
              <a:rPr lang="en-US" sz="2400" b="1" dirty="0"/>
              <a:t>Fig. 1. </a:t>
            </a:r>
            <a:r>
              <a:rPr lang="en-US" sz="2400" dirty="0"/>
              <a:t>Each horizontal line represents one community, and the length of each line indicates the range of each heat wave characteristic in that community. </a:t>
            </a:r>
          </a:p>
        </p:txBody>
      </p:sp>
      <p:sp>
        <p:nvSpPr>
          <p:cNvPr id="9" name="Rectangle 8">
            <a:extLst>
              <a:ext uri="{FF2B5EF4-FFF2-40B4-BE49-F238E27FC236}">
                <a16:creationId xmlns:a16="http://schemas.microsoft.com/office/drawing/2014/main" id="{37FD46F9-3DE7-4A48-AAC2-96E18913E6C0}"/>
              </a:ext>
            </a:extLst>
          </p:cNvPr>
          <p:cNvSpPr/>
          <p:nvPr/>
        </p:nvSpPr>
        <p:spPr>
          <a:xfrm>
            <a:off x="3405809" y="3522718"/>
            <a:ext cx="8521148" cy="2308324"/>
          </a:xfrm>
          <a:prstGeom prst="rect">
            <a:avLst/>
          </a:prstGeom>
        </p:spPr>
        <p:txBody>
          <a:bodyPr wrap="square">
            <a:spAutoFit/>
          </a:bodyPr>
          <a:lstStyle/>
          <a:p>
            <a:pPr marL="342900" indent="-342900">
              <a:buAutoNum type="alphaUcParenBoth"/>
            </a:pPr>
            <a:r>
              <a:rPr lang="en-US" sz="2400" dirty="0"/>
              <a:t>Intensity of each individual heat wave within a community (tick marks within blue bars). </a:t>
            </a:r>
          </a:p>
          <a:p>
            <a:pPr marL="342900" indent="-342900">
              <a:buAutoNum type="alphaUcParenBoth"/>
            </a:pPr>
            <a:r>
              <a:rPr lang="en-US" sz="2400" dirty="0"/>
              <a:t>Number of heat waves according to duration (shading) by community. By definition, all heat waves lasted ≥ 2 days. </a:t>
            </a:r>
          </a:p>
          <a:p>
            <a:pPr marL="342900" indent="-342900">
              <a:buAutoNum type="alphaUcParenBoth"/>
            </a:pPr>
            <a:r>
              <a:rPr lang="en-US" sz="2400" dirty="0"/>
              <a:t>Heat wave timing in season by community (tick marks, individual heat waves).</a:t>
            </a:r>
          </a:p>
        </p:txBody>
      </p:sp>
    </p:spTree>
    <p:extLst>
      <p:ext uri="{BB962C8B-B14F-4D97-AF65-F5344CB8AC3E}">
        <p14:creationId xmlns:p14="http://schemas.microsoft.com/office/powerpoint/2010/main" val="290775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2A3D1F-3EEA-4AE8-9E39-03A88E082A1A}"/>
              </a:ext>
            </a:extLst>
          </p:cNvPr>
          <p:cNvPicPr>
            <a:picLocks noChangeAspect="1"/>
          </p:cNvPicPr>
          <p:nvPr/>
        </p:nvPicPr>
        <p:blipFill>
          <a:blip r:embed="rId2"/>
          <a:stretch>
            <a:fillRect/>
          </a:stretch>
        </p:blipFill>
        <p:spPr>
          <a:xfrm>
            <a:off x="1881807" y="499405"/>
            <a:ext cx="7938053" cy="6223434"/>
          </a:xfrm>
          <a:prstGeom prst="rect">
            <a:avLst/>
          </a:prstGeom>
        </p:spPr>
      </p:pic>
      <p:sp>
        <p:nvSpPr>
          <p:cNvPr id="5" name="Rectangle 4">
            <a:extLst>
              <a:ext uri="{FF2B5EF4-FFF2-40B4-BE49-F238E27FC236}">
                <a16:creationId xmlns:a16="http://schemas.microsoft.com/office/drawing/2014/main" id="{78E41059-62A3-48E4-8F31-0952C7B8E2AF}"/>
              </a:ext>
            </a:extLst>
          </p:cNvPr>
          <p:cNvSpPr/>
          <p:nvPr/>
        </p:nvSpPr>
        <p:spPr>
          <a:xfrm>
            <a:off x="125652" y="130073"/>
            <a:ext cx="8402300" cy="369332"/>
          </a:xfrm>
          <a:prstGeom prst="rect">
            <a:avLst/>
          </a:prstGeom>
        </p:spPr>
        <p:txBody>
          <a:bodyPr wrap="none">
            <a:spAutoFit/>
          </a:bodyPr>
          <a:lstStyle/>
          <a:p>
            <a:r>
              <a:rPr lang="en-US" b="1" dirty="0"/>
              <a:t>Impact of heat wave characteristics on mortality risk: 10 most populous communities</a:t>
            </a:r>
          </a:p>
        </p:txBody>
      </p:sp>
    </p:spTree>
    <p:extLst>
      <p:ext uri="{BB962C8B-B14F-4D97-AF65-F5344CB8AC3E}">
        <p14:creationId xmlns:p14="http://schemas.microsoft.com/office/powerpoint/2010/main" val="359008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9030D6-65B3-4DA6-A20B-25085AF63AD3}"/>
              </a:ext>
            </a:extLst>
          </p:cNvPr>
          <p:cNvPicPr>
            <a:picLocks noChangeAspect="1"/>
          </p:cNvPicPr>
          <p:nvPr/>
        </p:nvPicPr>
        <p:blipFill>
          <a:blip r:embed="rId2"/>
          <a:stretch>
            <a:fillRect/>
          </a:stretch>
        </p:blipFill>
        <p:spPr>
          <a:xfrm>
            <a:off x="376785" y="675861"/>
            <a:ext cx="11438430" cy="5194852"/>
          </a:xfrm>
          <a:prstGeom prst="rect">
            <a:avLst/>
          </a:prstGeom>
        </p:spPr>
      </p:pic>
    </p:spTree>
    <p:extLst>
      <p:ext uri="{BB962C8B-B14F-4D97-AF65-F5344CB8AC3E}">
        <p14:creationId xmlns:p14="http://schemas.microsoft.com/office/powerpoint/2010/main" val="150330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2FCBCB-68E5-4E68-80E0-5E5D7E2D72E5}"/>
              </a:ext>
            </a:extLst>
          </p:cNvPr>
          <p:cNvPicPr>
            <a:picLocks noChangeAspect="1"/>
          </p:cNvPicPr>
          <p:nvPr/>
        </p:nvPicPr>
        <p:blipFill>
          <a:blip r:embed="rId2"/>
          <a:stretch>
            <a:fillRect/>
          </a:stretch>
        </p:blipFill>
        <p:spPr>
          <a:xfrm>
            <a:off x="145542" y="490331"/>
            <a:ext cx="11900916" cy="5062330"/>
          </a:xfrm>
          <a:prstGeom prst="rect">
            <a:avLst/>
          </a:prstGeom>
        </p:spPr>
      </p:pic>
      <p:sp>
        <p:nvSpPr>
          <p:cNvPr id="5" name="Rectangle: Rounded Corners 4">
            <a:extLst>
              <a:ext uri="{FF2B5EF4-FFF2-40B4-BE49-F238E27FC236}">
                <a16:creationId xmlns:a16="http://schemas.microsoft.com/office/drawing/2014/main" id="{AFDDF8D9-9B13-44C4-95A6-3B41D63F073C}"/>
              </a:ext>
            </a:extLst>
          </p:cNvPr>
          <p:cNvSpPr/>
          <p:nvPr/>
        </p:nvSpPr>
        <p:spPr>
          <a:xfrm>
            <a:off x="7699513" y="2001078"/>
            <a:ext cx="1762539" cy="477079"/>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6064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04DF-9418-4DEE-9B1D-670FE8E25D44}"/>
              </a:ext>
            </a:extLst>
          </p:cNvPr>
          <p:cNvSpPr>
            <a:spLocks noGrp="1"/>
          </p:cNvSpPr>
          <p:nvPr>
            <p:ph type="title"/>
          </p:nvPr>
        </p:nvSpPr>
        <p:spPr>
          <a:xfrm>
            <a:off x="477077" y="0"/>
            <a:ext cx="10515600" cy="1325563"/>
          </a:xfrm>
        </p:spPr>
        <p:txBody>
          <a:bodyPr/>
          <a:lstStyle/>
          <a:p>
            <a:r>
              <a:rPr lang="en-US" dirty="0"/>
              <a:t>Discussion</a:t>
            </a:r>
          </a:p>
        </p:txBody>
      </p:sp>
      <p:sp>
        <p:nvSpPr>
          <p:cNvPr id="3" name="Content Placeholder 2">
            <a:extLst>
              <a:ext uri="{FF2B5EF4-FFF2-40B4-BE49-F238E27FC236}">
                <a16:creationId xmlns:a16="http://schemas.microsoft.com/office/drawing/2014/main" id="{8F7B7064-DDD4-4D40-A7A1-22F620BD3387}"/>
              </a:ext>
            </a:extLst>
          </p:cNvPr>
          <p:cNvSpPr>
            <a:spLocks noGrp="1"/>
          </p:cNvSpPr>
          <p:nvPr>
            <p:ph idx="1"/>
          </p:nvPr>
        </p:nvSpPr>
        <p:spPr>
          <a:xfrm>
            <a:off x="477077" y="1126435"/>
            <a:ext cx="11529392" cy="5552661"/>
          </a:xfrm>
        </p:spPr>
        <p:txBody>
          <a:bodyPr>
            <a:normAutofit fontScale="92500"/>
          </a:bodyPr>
          <a:lstStyle/>
          <a:p>
            <a:r>
              <a:rPr lang="en-US" dirty="0"/>
              <a:t>Heterogeneity between communities in both heat wave effects and effect modification by heat wave characteristics:</a:t>
            </a:r>
          </a:p>
          <a:p>
            <a:pPr marL="0" indent="0">
              <a:buNone/>
            </a:pPr>
            <a:r>
              <a:rPr lang="en-US" dirty="0"/>
              <a:t> 	</a:t>
            </a:r>
            <a:r>
              <a:rPr lang="en-US" i="1" dirty="0"/>
              <a:t>a</a:t>
            </a:r>
            <a:r>
              <a:rPr lang="en-US" dirty="0"/>
              <a:t>) physical acclimatization of residents of warmer communities</a:t>
            </a:r>
          </a:p>
          <a:p>
            <a:pPr marL="0" indent="0">
              <a:buNone/>
            </a:pPr>
            <a:r>
              <a:rPr lang="en-US" dirty="0"/>
              <a:t> 	</a:t>
            </a:r>
            <a:r>
              <a:rPr lang="en-US" i="1" dirty="0"/>
              <a:t>b</a:t>
            </a:r>
            <a:r>
              <a:rPr lang="en-US" dirty="0"/>
              <a:t>) different levels of exposure in different communities (e.g., AC use, housing structure, clothing type)</a:t>
            </a:r>
          </a:p>
          <a:p>
            <a:pPr marL="0" indent="0">
              <a:buNone/>
            </a:pPr>
            <a:r>
              <a:rPr lang="en-US" i="1" dirty="0"/>
              <a:t>	c</a:t>
            </a:r>
            <a:r>
              <a:rPr lang="en-US" dirty="0"/>
              <a:t>) different community-level responses to extreme heat (e.g., heat wave warning systems)</a:t>
            </a:r>
          </a:p>
          <a:p>
            <a:pPr marL="0" indent="0">
              <a:buNone/>
            </a:pPr>
            <a:r>
              <a:rPr lang="en-US" i="1" dirty="0"/>
              <a:t>	d</a:t>
            </a:r>
            <a:r>
              <a:rPr lang="en-US" dirty="0"/>
              <a:t>) different demographics (e.g., population in high risk categories such as the elderly or less healthy)</a:t>
            </a:r>
          </a:p>
          <a:p>
            <a:pPr marL="0" indent="0">
              <a:buNone/>
            </a:pPr>
            <a:r>
              <a:rPr lang="en-US" i="1" dirty="0"/>
              <a:t>	e</a:t>
            </a:r>
            <a:r>
              <a:rPr lang="en-US" dirty="0"/>
              <a:t>) different geographical, meteorological, or pollution factors within communities that might confound or modify temperature–mortality relationships.</a:t>
            </a:r>
          </a:p>
          <a:p>
            <a:r>
              <a:rPr lang="en-US" dirty="0"/>
              <a:t> indicates the importance of developing heat wave response plans that are community specific</a:t>
            </a:r>
          </a:p>
        </p:txBody>
      </p:sp>
    </p:spTree>
    <p:extLst>
      <p:ext uri="{BB962C8B-B14F-4D97-AF65-F5344CB8AC3E}">
        <p14:creationId xmlns:p14="http://schemas.microsoft.com/office/powerpoint/2010/main" val="378994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0AC9-9CA1-407C-9665-38F29DB69CF9}"/>
              </a:ext>
            </a:extLst>
          </p:cNvPr>
          <p:cNvSpPr>
            <a:spLocks noGrp="1"/>
          </p:cNvSpPr>
          <p:nvPr>
            <p:ph type="title"/>
          </p:nvPr>
        </p:nvSpPr>
        <p:spPr>
          <a:xfrm>
            <a:off x="291547" y="-193689"/>
            <a:ext cx="10515600" cy="1099930"/>
          </a:xfrm>
        </p:spPr>
        <p:txBody>
          <a:bodyPr>
            <a:normAutofit/>
          </a:bodyPr>
          <a:lstStyle/>
          <a:p>
            <a:r>
              <a:rPr lang="en-US" b="1" dirty="0"/>
              <a:t>Comparison</a:t>
            </a:r>
          </a:p>
        </p:txBody>
      </p:sp>
      <p:graphicFrame>
        <p:nvGraphicFramePr>
          <p:cNvPr id="4" name="Table 3">
            <a:extLst>
              <a:ext uri="{FF2B5EF4-FFF2-40B4-BE49-F238E27FC236}">
                <a16:creationId xmlns:a16="http://schemas.microsoft.com/office/drawing/2014/main" id="{71F4E55A-9E78-4EBB-AB55-3489CC7AC8E5}"/>
              </a:ext>
            </a:extLst>
          </p:cNvPr>
          <p:cNvGraphicFramePr>
            <a:graphicFrameLocks noGrp="1"/>
          </p:cNvGraphicFramePr>
          <p:nvPr>
            <p:extLst>
              <p:ext uri="{D42A27DB-BD31-4B8C-83A1-F6EECF244321}">
                <p14:modId xmlns:p14="http://schemas.microsoft.com/office/powerpoint/2010/main" val="2545726786"/>
              </p:ext>
            </p:extLst>
          </p:nvPr>
        </p:nvGraphicFramePr>
        <p:xfrm>
          <a:off x="1264202" y="768627"/>
          <a:ext cx="9663595" cy="5733097"/>
        </p:xfrm>
        <a:graphic>
          <a:graphicData uri="http://schemas.openxmlformats.org/drawingml/2006/table">
            <a:tbl>
              <a:tblPr firstRow="1" bandRow="1">
                <a:tableStyleId>{5C22544A-7EE6-4342-B048-85BDC9FD1C3A}</a:tableStyleId>
              </a:tblPr>
              <a:tblGrid>
                <a:gridCol w="4837043">
                  <a:extLst>
                    <a:ext uri="{9D8B030D-6E8A-4147-A177-3AD203B41FA5}">
                      <a16:colId xmlns:a16="http://schemas.microsoft.com/office/drawing/2014/main" val="745456967"/>
                    </a:ext>
                  </a:extLst>
                </a:gridCol>
                <a:gridCol w="4826552">
                  <a:extLst>
                    <a:ext uri="{9D8B030D-6E8A-4147-A177-3AD203B41FA5}">
                      <a16:colId xmlns:a16="http://schemas.microsoft.com/office/drawing/2014/main" val="28847080"/>
                    </a:ext>
                  </a:extLst>
                </a:gridCol>
              </a:tblGrid>
              <a:tr h="501462">
                <a:tc>
                  <a:txBody>
                    <a:bodyPr/>
                    <a:lstStyle/>
                    <a:p>
                      <a:r>
                        <a:rPr lang="en-US" sz="2400" dirty="0"/>
                        <a:t>Anderson / Bell</a:t>
                      </a:r>
                    </a:p>
                  </a:txBody>
                  <a:tcPr/>
                </a:tc>
                <a:tc>
                  <a:txBody>
                    <a:bodyPr/>
                    <a:lstStyle/>
                    <a:p>
                      <a:r>
                        <a:rPr lang="en-US" sz="2400" dirty="0"/>
                        <a:t>My Proposal</a:t>
                      </a:r>
                    </a:p>
                  </a:txBody>
                  <a:tcPr/>
                </a:tc>
                <a:extLst>
                  <a:ext uri="{0D108BD9-81ED-4DB2-BD59-A6C34878D82A}">
                    <a16:rowId xmlns:a16="http://schemas.microsoft.com/office/drawing/2014/main" val="1977584624"/>
                  </a:ext>
                </a:extLst>
              </a:tr>
              <a:tr h="501462">
                <a:tc>
                  <a:txBody>
                    <a:bodyPr/>
                    <a:lstStyle/>
                    <a:p>
                      <a:r>
                        <a:rPr lang="en-US" sz="2400" dirty="0"/>
                        <a:t>Mortality</a:t>
                      </a:r>
                    </a:p>
                  </a:txBody>
                  <a:tcPr/>
                </a:tc>
                <a:tc>
                  <a:txBody>
                    <a:bodyPr/>
                    <a:lstStyle/>
                    <a:p>
                      <a:r>
                        <a:rPr lang="en-US" sz="2400" dirty="0"/>
                        <a:t>Morbidity</a:t>
                      </a:r>
                    </a:p>
                  </a:txBody>
                  <a:tcPr/>
                </a:tc>
                <a:extLst>
                  <a:ext uri="{0D108BD9-81ED-4DB2-BD59-A6C34878D82A}">
                    <a16:rowId xmlns:a16="http://schemas.microsoft.com/office/drawing/2014/main" val="2124872698"/>
                  </a:ext>
                </a:extLst>
              </a:tr>
              <a:tr h="501462">
                <a:tc>
                  <a:txBody>
                    <a:bodyPr/>
                    <a:lstStyle/>
                    <a:p>
                      <a:r>
                        <a:rPr lang="en-US" sz="2400" dirty="0"/>
                        <a:t>43 US communities</a:t>
                      </a:r>
                    </a:p>
                  </a:txBody>
                  <a:tcPr/>
                </a:tc>
                <a:tc>
                  <a:txBody>
                    <a:bodyPr/>
                    <a:lstStyle/>
                    <a:p>
                      <a:r>
                        <a:rPr lang="en-US" sz="2400" dirty="0"/>
                        <a:t>~407 U.S. hospitals</a:t>
                      </a:r>
                    </a:p>
                  </a:txBody>
                  <a:tcPr/>
                </a:tc>
                <a:extLst>
                  <a:ext uri="{0D108BD9-81ED-4DB2-BD59-A6C34878D82A}">
                    <a16:rowId xmlns:a16="http://schemas.microsoft.com/office/drawing/2014/main" val="3962006697"/>
                  </a:ext>
                </a:extLst>
              </a:tr>
              <a:tr h="589349">
                <a:tc>
                  <a:txBody>
                    <a:bodyPr/>
                    <a:lstStyle/>
                    <a:p>
                      <a:r>
                        <a:rPr lang="en-US" sz="2400" dirty="0"/>
                        <a:t>1998 - 2005</a:t>
                      </a:r>
                    </a:p>
                  </a:txBody>
                  <a:tcPr/>
                </a:tc>
                <a:tc>
                  <a:txBody>
                    <a:bodyPr/>
                    <a:lstStyle/>
                    <a:p>
                      <a:r>
                        <a:rPr lang="en-US" sz="2400" dirty="0"/>
                        <a:t>2000 - 2011</a:t>
                      </a:r>
                    </a:p>
                  </a:txBody>
                  <a:tcPr/>
                </a:tc>
                <a:extLst>
                  <a:ext uri="{0D108BD9-81ED-4DB2-BD59-A6C34878D82A}">
                    <a16:rowId xmlns:a16="http://schemas.microsoft.com/office/drawing/2014/main" val="3678135457"/>
                  </a:ext>
                </a:extLst>
              </a:tr>
              <a:tr h="589349">
                <a:tc>
                  <a:txBody>
                    <a:bodyPr/>
                    <a:lstStyle/>
                    <a:p>
                      <a:r>
                        <a:rPr lang="en-US" sz="2400" dirty="0"/>
                        <a:t>Daily outcome</a:t>
                      </a:r>
                    </a:p>
                  </a:txBody>
                  <a:tcPr/>
                </a:tc>
                <a:tc>
                  <a:txBody>
                    <a:bodyPr/>
                    <a:lstStyle/>
                    <a:p>
                      <a:r>
                        <a:rPr lang="en-US" sz="2400" dirty="0"/>
                        <a:t>Monthly outcome</a:t>
                      </a:r>
                    </a:p>
                  </a:txBody>
                  <a:tcPr/>
                </a:tc>
                <a:extLst>
                  <a:ext uri="{0D108BD9-81ED-4DB2-BD59-A6C34878D82A}">
                    <a16:rowId xmlns:a16="http://schemas.microsoft.com/office/drawing/2014/main" val="294713043"/>
                  </a:ext>
                </a:extLst>
              </a:tr>
              <a:tr h="501462">
                <a:tc>
                  <a:txBody>
                    <a:bodyPr/>
                    <a:lstStyle/>
                    <a:p>
                      <a:r>
                        <a:rPr lang="en-US" sz="2400" dirty="0"/>
                        <a:t>Excluded mild climates (e.g. SF)</a:t>
                      </a:r>
                    </a:p>
                  </a:txBody>
                  <a:tcPr/>
                </a:tc>
                <a:tc>
                  <a:txBody>
                    <a:bodyPr/>
                    <a:lstStyle/>
                    <a:p>
                      <a:r>
                        <a:rPr lang="en-US" sz="2400" dirty="0"/>
                        <a:t>No current exclusions</a:t>
                      </a:r>
                    </a:p>
                  </a:txBody>
                  <a:tcPr/>
                </a:tc>
                <a:extLst>
                  <a:ext uri="{0D108BD9-81ED-4DB2-BD59-A6C34878D82A}">
                    <a16:rowId xmlns:a16="http://schemas.microsoft.com/office/drawing/2014/main" val="33455041"/>
                  </a:ext>
                </a:extLst>
              </a:tr>
              <a:tr h="902631">
                <a:tc>
                  <a:txBody>
                    <a:bodyPr/>
                    <a:lstStyle/>
                    <a:p>
                      <a:r>
                        <a:rPr lang="en-US" sz="2400" dirty="0"/>
                        <a:t>%-</a:t>
                      </a:r>
                      <a:r>
                        <a:rPr lang="en-US" sz="2400" dirty="0" err="1"/>
                        <a:t>ile</a:t>
                      </a:r>
                      <a:r>
                        <a:rPr lang="en-US" sz="2400" dirty="0"/>
                        <a:t> calculated over study years, for warm season </a:t>
                      </a:r>
                      <a:r>
                        <a:rPr lang="en-US" sz="2400" dirty="0" err="1"/>
                        <a:t>T</a:t>
                      </a:r>
                      <a:r>
                        <a:rPr lang="en-US" sz="2400" baseline="-25000" dirty="0" err="1"/>
                        <a:t>mean</a:t>
                      </a:r>
                      <a:endParaRPr lang="en-US" sz="2400" baseline="-25000" dirty="0"/>
                    </a:p>
                  </a:txBody>
                  <a:tcPr/>
                </a:tc>
                <a:tc>
                  <a:txBody>
                    <a:bodyPr/>
                    <a:lstStyle/>
                    <a:p>
                      <a:r>
                        <a:rPr lang="en-US" sz="2400" dirty="0"/>
                        <a:t>Anomalies based on 30-yr climatology, daily</a:t>
                      </a:r>
                    </a:p>
                  </a:txBody>
                  <a:tcPr/>
                </a:tc>
                <a:extLst>
                  <a:ext uri="{0D108BD9-81ED-4DB2-BD59-A6C34878D82A}">
                    <a16:rowId xmlns:a16="http://schemas.microsoft.com/office/drawing/2014/main" val="1320008260"/>
                  </a:ext>
                </a:extLst>
              </a:tr>
              <a:tr h="501462">
                <a:tc>
                  <a:txBody>
                    <a:bodyPr/>
                    <a:lstStyle/>
                    <a:p>
                      <a:r>
                        <a:rPr lang="en-US" sz="2400" dirty="0"/>
                        <a:t>Adjusted dew point temperature for collinearity</a:t>
                      </a:r>
                    </a:p>
                  </a:txBody>
                  <a:tcPr/>
                </a:tc>
                <a:tc>
                  <a:txBody>
                    <a:bodyPr/>
                    <a:lstStyle/>
                    <a:p>
                      <a:r>
                        <a:rPr lang="en-US" sz="2400" dirty="0"/>
                        <a:t>No current dew point temperature adjustment</a:t>
                      </a:r>
                    </a:p>
                  </a:txBody>
                  <a:tcPr/>
                </a:tc>
                <a:extLst>
                  <a:ext uri="{0D108BD9-81ED-4DB2-BD59-A6C34878D82A}">
                    <a16:rowId xmlns:a16="http://schemas.microsoft.com/office/drawing/2014/main" val="1753830576"/>
                  </a:ext>
                </a:extLst>
              </a:tr>
              <a:tr h="501462">
                <a:tc>
                  <a:txBody>
                    <a:bodyPr/>
                    <a:lstStyle/>
                    <a:p>
                      <a:r>
                        <a:rPr lang="en-US" sz="2400" dirty="0"/>
                        <a:t>Continuous outcome data at each location</a:t>
                      </a:r>
                    </a:p>
                  </a:txBody>
                  <a:tcPr/>
                </a:tc>
                <a:tc>
                  <a:txBody>
                    <a:bodyPr/>
                    <a:lstStyle/>
                    <a:p>
                      <a:r>
                        <a:rPr lang="en-US" sz="2400" dirty="0"/>
                        <a:t>Missing years of outcome data based on NIS sampling design</a:t>
                      </a:r>
                    </a:p>
                  </a:txBody>
                  <a:tcPr/>
                </a:tc>
                <a:extLst>
                  <a:ext uri="{0D108BD9-81ED-4DB2-BD59-A6C34878D82A}">
                    <a16:rowId xmlns:a16="http://schemas.microsoft.com/office/drawing/2014/main" val="3070771481"/>
                  </a:ext>
                </a:extLst>
              </a:tr>
            </a:tbl>
          </a:graphicData>
        </a:graphic>
      </p:graphicFrame>
    </p:spTree>
    <p:extLst>
      <p:ext uri="{BB962C8B-B14F-4D97-AF65-F5344CB8AC3E}">
        <p14:creationId xmlns:p14="http://schemas.microsoft.com/office/powerpoint/2010/main" val="312687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E2F0-1754-4C69-86B2-B39114388CC5}"/>
              </a:ext>
            </a:extLst>
          </p:cNvPr>
          <p:cNvSpPr>
            <a:spLocks noGrp="1"/>
          </p:cNvSpPr>
          <p:nvPr>
            <p:ph type="title"/>
          </p:nvPr>
        </p:nvSpPr>
        <p:spPr/>
        <p:txBody>
          <a:bodyPr/>
          <a:lstStyle/>
          <a:p>
            <a:r>
              <a:rPr lang="en-US" dirty="0"/>
              <a:t>Study Design</a:t>
            </a:r>
          </a:p>
        </p:txBody>
      </p:sp>
      <p:sp>
        <p:nvSpPr>
          <p:cNvPr id="3" name="Content Placeholder 2">
            <a:extLst>
              <a:ext uri="{FF2B5EF4-FFF2-40B4-BE49-F238E27FC236}">
                <a16:creationId xmlns:a16="http://schemas.microsoft.com/office/drawing/2014/main" id="{2ECC8CE8-C2EE-44A7-AC38-5704848B26D4}"/>
              </a:ext>
            </a:extLst>
          </p:cNvPr>
          <p:cNvSpPr>
            <a:spLocks noGrp="1"/>
          </p:cNvSpPr>
          <p:nvPr>
            <p:ph idx="1"/>
          </p:nvPr>
        </p:nvSpPr>
        <p:spPr/>
        <p:txBody>
          <a:bodyPr>
            <a:normAutofit fontScale="92500" lnSpcReduction="20000"/>
          </a:bodyPr>
          <a:lstStyle/>
          <a:p>
            <a:r>
              <a:rPr lang="en-US" b="1" dirty="0"/>
              <a:t>Exposure</a:t>
            </a:r>
            <a:r>
              <a:rPr lang="en-US" dirty="0"/>
              <a:t>: heat waves (≥ 2 days with temperature ≥ 95th percentile for the community) [relative threshold]</a:t>
            </a:r>
          </a:p>
          <a:p>
            <a:r>
              <a:rPr lang="en-US" b="1" dirty="0"/>
              <a:t>Outcome</a:t>
            </a:r>
            <a:r>
              <a:rPr lang="en-US" dirty="0"/>
              <a:t>: nonaccidental mortality</a:t>
            </a:r>
          </a:p>
          <a:p>
            <a:r>
              <a:rPr lang="en-US" b="1" dirty="0"/>
              <a:t>Co-Variates</a:t>
            </a:r>
            <a:r>
              <a:rPr lang="en-US" dirty="0"/>
              <a:t>: </a:t>
            </a:r>
          </a:p>
          <a:p>
            <a:pPr lvl="1"/>
            <a:r>
              <a:rPr lang="en-US" dirty="0"/>
              <a:t>heat wave intensity, duration, timing in season</a:t>
            </a:r>
          </a:p>
          <a:p>
            <a:pPr lvl="1"/>
            <a:r>
              <a:rPr lang="en-US" dirty="0"/>
              <a:t>day of week, time, maximum temperature, adjusted dew point temperature    </a:t>
            </a:r>
          </a:p>
          <a:p>
            <a:pPr marL="0" indent="0">
              <a:buNone/>
            </a:pPr>
            <a:endParaRPr lang="en-US" dirty="0"/>
          </a:p>
          <a:p>
            <a:r>
              <a:rPr lang="en-US" b="1" dirty="0"/>
              <a:t>Time</a:t>
            </a:r>
            <a:r>
              <a:rPr lang="en-US" dirty="0"/>
              <a:t>: 1987–2005, 01 May – 30 September</a:t>
            </a:r>
          </a:p>
          <a:p>
            <a:r>
              <a:rPr lang="en-US" b="1" dirty="0"/>
              <a:t>Space</a:t>
            </a:r>
            <a:r>
              <a:rPr lang="en-US" dirty="0"/>
              <a:t>: 43 U.S. communities</a:t>
            </a:r>
          </a:p>
          <a:p>
            <a:endParaRPr lang="en-US" dirty="0"/>
          </a:p>
          <a:p>
            <a:r>
              <a:rPr lang="en-US" dirty="0"/>
              <a:t>Study type not explicitly stated – cross-sectional? </a:t>
            </a:r>
          </a:p>
        </p:txBody>
      </p:sp>
    </p:spTree>
    <p:extLst>
      <p:ext uri="{BB962C8B-B14F-4D97-AF65-F5344CB8AC3E}">
        <p14:creationId xmlns:p14="http://schemas.microsoft.com/office/powerpoint/2010/main" val="199980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62AA-5295-415A-AB1C-00C6E33BD20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3380A40-C396-400A-A4D6-3D5792B37887}"/>
              </a:ext>
            </a:extLst>
          </p:cNvPr>
          <p:cNvSpPr>
            <a:spLocks noGrp="1"/>
          </p:cNvSpPr>
          <p:nvPr>
            <p:ph idx="1"/>
          </p:nvPr>
        </p:nvSpPr>
        <p:spPr/>
        <p:txBody>
          <a:bodyPr>
            <a:normAutofit/>
          </a:bodyPr>
          <a:lstStyle/>
          <a:p>
            <a:r>
              <a:rPr lang="en-US" sz="3200" dirty="0"/>
              <a:t>Daily nonaccidental mortality: National Morbidity, Mortality, and Air Pollution Study data set</a:t>
            </a:r>
          </a:p>
          <a:p>
            <a:pPr marL="0" indent="0">
              <a:buNone/>
            </a:pPr>
            <a:endParaRPr lang="en-US" sz="3200" dirty="0"/>
          </a:p>
          <a:p>
            <a:r>
              <a:rPr lang="en-US" sz="3200" dirty="0"/>
              <a:t>Weather: NCDC  </a:t>
            </a:r>
            <a:r>
              <a:rPr lang="en-US" sz="3200" i="1" dirty="0"/>
              <a:t>(spatial averaged?)</a:t>
            </a:r>
          </a:p>
          <a:p>
            <a:pPr lvl="1"/>
            <a:r>
              <a:rPr lang="en-US" sz="2800" dirty="0"/>
              <a:t>daily relative humidity calculated from dew point temperature</a:t>
            </a:r>
          </a:p>
          <a:p>
            <a:pPr lvl="1"/>
            <a:r>
              <a:rPr lang="en-US" sz="2800" dirty="0"/>
              <a:t>RH used to calculate daily apparent temperature</a:t>
            </a:r>
          </a:p>
          <a:p>
            <a:pPr lvl="1"/>
            <a:r>
              <a:rPr lang="en-US" sz="2800" dirty="0">
                <a:solidFill>
                  <a:schemeClr val="accent1"/>
                </a:solidFill>
              </a:rPr>
              <a:t>dew point temperature adjusted for daily mean temperature to limit collinearity in the model </a:t>
            </a:r>
            <a:endParaRPr lang="en-US" sz="2800" dirty="0"/>
          </a:p>
        </p:txBody>
      </p:sp>
    </p:spTree>
    <p:extLst>
      <p:ext uri="{BB962C8B-B14F-4D97-AF65-F5344CB8AC3E}">
        <p14:creationId xmlns:p14="http://schemas.microsoft.com/office/powerpoint/2010/main" val="339456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10DF-F574-460C-8979-D94809A4B1F4}"/>
              </a:ext>
            </a:extLst>
          </p:cNvPr>
          <p:cNvSpPr>
            <a:spLocks noGrp="1"/>
          </p:cNvSpPr>
          <p:nvPr>
            <p:ph type="title"/>
          </p:nvPr>
        </p:nvSpPr>
        <p:spPr/>
        <p:txBody>
          <a:bodyPr/>
          <a:lstStyle/>
          <a:p>
            <a:r>
              <a:rPr lang="en-US" dirty="0"/>
              <a:t>Heat wave characterization</a:t>
            </a:r>
          </a:p>
        </p:txBody>
      </p:sp>
      <p:sp>
        <p:nvSpPr>
          <p:cNvPr id="3" name="Content Placeholder 2">
            <a:extLst>
              <a:ext uri="{FF2B5EF4-FFF2-40B4-BE49-F238E27FC236}">
                <a16:creationId xmlns:a16="http://schemas.microsoft.com/office/drawing/2014/main" id="{A8961A2E-7C76-4ED4-B193-6FC75DBD235E}"/>
              </a:ext>
            </a:extLst>
          </p:cNvPr>
          <p:cNvSpPr>
            <a:spLocks noGrp="1"/>
          </p:cNvSpPr>
          <p:nvPr>
            <p:ph idx="1"/>
          </p:nvPr>
        </p:nvSpPr>
        <p:spPr/>
        <p:txBody>
          <a:bodyPr/>
          <a:lstStyle/>
          <a:p>
            <a:r>
              <a:rPr lang="en-US" b="1" dirty="0"/>
              <a:t>Intensity</a:t>
            </a:r>
            <a:r>
              <a:rPr lang="en-US" dirty="0"/>
              <a:t>: average </a:t>
            </a:r>
            <a:r>
              <a:rPr lang="en-US" dirty="0" err="1"/>
              <a:t>T</a:t>
            </a:r>
            <a:r>
              <a:rPr lang="en-US" baseline="-25000" dirty="0" err="1"/>
              <a:t>mean</a:t>
            </a:r>
            <a:r>
              <a:rPr lang="en-US" dirty="0"/>
              <a:t> during heat wave</a:t>
            </a:r>
          </a:p>
          <a:p>
            <a:r>
              <a:rPr lang="en-US" b="1" dirty="0"/>
              <a:t>Duration</a:t>
            </a:r>
            <a:r>
              <a:rPr lang="en-US" dirty="0"/>
              <a:t>: length in days</a:t>
            </a:r>
          </a:p>
          <a:p>
            <a:r>
              <a:rPr lang="en-US" b="1" dirty="0"/>
              <a:t>Timing</a:t>
            </a:r>
            <a:r>
              <a:rPr lang="en-US" dirty="0"/>
              <a:t>:</a:t>
            </a:r>
          </a:p>
          <a:p>
            <a:pPr marL="914400" lvl="1" indent="-457200">
              <a:buAutoNum type="alphaUcParenR"/>
            </a:pPr>
            <a:r>
              <a:rPr lang="en-US" u="sng" dirty="0"/>
              <a:t>timing in season </a:t>
            </a:r>
            <a:r>
              <a:rPr lang="en-US" dirty="0"/>
              <a:t>measured the day in the season when the heat wave started</a:t>
            </a:r>
          </a:p>
          <a:p>
            <a:pPr marL="914400" lvl="1" indent="-457200">
              <a:buAutoNum type="alphaUcParenR"/>
            </a:pPr>
            <a:r>
              <a:rPr lang="en-US" u="sng" dirty="0"/>
              <a:t>first in season</a:t>
            </a:r>
            <a:r>
              <a:rPr lang="en-US" dirty="0"/>
              <a:t> identified whether the heat wave was the first heat wave of its year</a:t>
            </a:r>
          </a:p>
        </p:txBody>
      </p:sp>
      <p:sp>
        <p:nvSpPr>
          <p:cNvPr id="4" name="TextBox 3">
            <a:extLst>
              <a:ext uri="{FF2B5EF4-FFF2-40B4-BE49-F238E27FC236}">
                <a16:creationId xmlns:a16="http://schemas.microsoft.com/office/drawing/2014/main" id="{436F211C-FDBE-471B-B51A-1F00454AC2A0}"/>
              </a:ext>
            </a:extLst>
          </p:cNvPr>
          <p:cNvSpPr txBox="1"/>
          <p:nvPr/>
        </p:nvSpPr>
        <p:spPr>
          <a:xfrm>
            <a:off x="7527234" y="2077417"/>
            <a:ext cx="1630017" cy="830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dirty="0"/>
              <a:t>effect modifiers</a:t>
            </a:r>
          </a:p>
        </p:txBody>
      </p:sp>
    </p:spTree>
    <p:extLst>
      <p:ext uri="{BB962C8B-B14F-4D97-AF65-F5344CB8AC3E}">
        <p14:creationId xmlns:p14="http://schemas.microsoft.com/office/powerpoint/2010/main" val="328738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40CE-12B0-45CC-ADF3-D3ADD3B61FC3}"/>
              </a:ext>
            </a:extLst>
          </p:cNvPr>
          <p:cNvSpPr>
            <a:spLocks noGrp="1"/>
          </p:cNvSpPr>
          <p:nvPr>
            <p:ph type="title"/>
          </p:nvPr>
        </p:nvSpPr>
        <p:spPr>
          <a:xfrm>
            <a:off x="838200" y="0"/>
            <a:ext cx="10515600" cy="1325563"/>
          </a:xfrm>
        </p:spPr>
        <p:txBody>
          <a:bodyPr/>
          <a:lstStyle/>
          <a:p>
            <a:r>
              <a:rPr lang="en-US" dirty="0"/>
              <a:t>Models</a:t>
            </a:r>
          </a:p>
        </p:txBody>
      </p:sp>
      <p:sp>
        <p:nvSpPr>
          <p:cNvPr id="3" name="Content Placeholder 2">
            <a:extLst>
              <a:ext uri="{FF2B5EF4-FFF2-40B4-BE49-F238E27FC236}">
                <a16:creationId xmlns:a16="http://schemas.microsoft.com/office/drawing/2014/main" id="{895384D2-FDF4-4FAB-BD12-E4137771441B}"/>
              </a:ext>
            </a:extLst>
          </p:cNvPr>
          <p:cNvSpPr>
            <a:spLocks noGrp="1"/>
          </p:cNvSpPr>
          <p:nvPr>
            <p:ph idx="1"/>
          </p:nvPr>
        </p:nvSpPr>
        <p:spPr>
          <a:xfrm>
            <a:off x="838200" y="1253330"/>
            <a:ext cx="10515600" cy="5386009"/>
          </a:xfrm>
        </p:spPr>
        <p:txBody>
          <a:bodyPr>
            <a:normAutofit lnSpcReduction="10000"/>
          </a:bodyPr>
          <a:lstStyle/>
          <a:p>
            <a:r>
              <a:rPr lang="en-US" dirty="0"/>
              <a:t>community-specific generalized linear models</a:t>
            </a:r>
          </a:p>
          <a:p>
            <a:r>
              <a:rPr lang="en-US" dirty="0"/>
              <a:t>mortality risk during each heat wave compared with non-heat wave days</a:t>
            </a:r>
          </a:p>
          <a:p>
            <a:r>
              <a:rPr lang="en-US" dirty="0"/>
              <a:t>Bayesian hierarchical modeling to generate overall effects at the community, regional, and national levels</a:t>
            </a:r>
          </a:p>
          <a:p>
            <a:r>
              <a:rPr lang="en-US" dirty="0"/>
              <a:t>controlled for: </a:t>
            </a:r>
          </a:p>
          <a:p>
            <a:pPr lvl="1"/>
            <a:r>
              <a:rPr lang="en-US" dirty="0">
                <a:solidFill>
                  <a:schemeClr val="accent1"/>
                </a:solidFill>
              </a:rPr>
              <a:t>daily maximum temperature</a:t>
            </a:r>
            <a:r>
              <a:rPr lang="en-US" dirty="0"/>
              <a:t> to separate effects of heat waves from effects of single days of hot temperature</a:t>
            </a:r>
          </a:p>
          <a:p>
            <a:pPr lvl="1"/>
            <a:r>
              <a:rPr lang="en-US" dirty="0"/>
              <a:t>day of the week </a:t>
            </a:r>
          </a:p>
          <a:p>
            <a:pPr lvl="1"/>
            <a:r>
              <a:rPr lang="en-US" dirty="0"/>
              <a:t>adjusted dew point temperature </a:t>
            </a:r>
          </a:p>
          <a:p>
            <a:pPr lvl="1"/>
            <a:r>
              <a:rPr lang="en-US" dirty="0"/>
              <a:t>time trends - seasonal and long-term changes in mortality patterns in a community</a:t>
            </a:r>
          </a:p>
          <a:p>
            <a:r>
              <a:rPr lang="en-US" dirty="0">
                <a:solidFill>
                  <a:schemeClr val="accent1"/>
                </a:solidFill>
              </a:rPr>
              <a:t>used a nonordered categorical factor to identify heat waves</a:t>
            </a:r>
          </a:p>
        </p:txBody>
      </p:sp>
    </p:spTree>
    <p:extLst>
      <p:ext uri="{BB962C8B-B14F-4D97-AF65-F5344CB8AC3E}">
        <p14:creationId xmlns:p14="http://schemas.microsoft.com/office/powerpoint/2010/main" val="368842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F620A-3CD8-4D41-AFD3-A297A3A016C5}"/>
              </a:ext>
            </a:extLst>
          </p:cNvPr>
          <p:cNvSpPr>
            <a:spLocks noGrp="1"/>
          </p:cNvSpPr>
          <p:nvPr>
            <p:ph idx="1"/>
          </p:nvPr>
        </p:nvSpPr>
        <p:spPr>
          <a:xfrm>
            <a:off x="405848" y="2305878"/>
            <a:ext cx="11380304" cy="4552122"/>
          </a:xfrm>
        </p:spPr>
        <p:txBody>
          <a:bodyPr>
            <a:normAutofit fontScale="77500" lnSpcReduction="20000"/>
          </a:bodyPr>
          <a:lstStyle/>
          <a:p>
            <a:pPr marL="0" indent="0">
              <a:buNone/>
            </a:pPr>
            <a:r>
              <a:rPr lang="en-US" b="1" dirty="0" err="1"/>
              <a:t>μ</a:t>
            </a:r>
            <a:r>
              <a:rPr lang="en-US" b="1" i="1" baseline="-25000" dirty="0" err="1"/>
              <a:t>t</a:t>
            </a:r>
            <a:r>
              <a:rPr lang="en-US" b="1" i="1" baseline="30000" dirty="0" err="1"/>
              <a:t>c</a:t>
            </a:r>
            <a:r>
              <a:rPr lang="en-US" dirty="0"/>
              <a:t> = expected mortality rate for community </a:t>
            </a:r>
            <a:r>
              <a:rPr lang="en-US" i="1" dirty="0"/>
              <a:t>c</a:t>
            </a:r>
            <a:r>
              <a:rPr lang="en-US" dirty="0"/>
              <a:t> on day </a:t>
            </a:r>
            <a:r>
              <a:rPr lang="en-US" i="1" dirty="0"/>
              <a:t>t</a:t>
            </a:r>
            <a:endParaRPr lang="en-US" dirty="0"/>
          </a:p>
          <a:p>
            <a:pPr marL="0" indent="0">
              <a:buNone/>
            </a:pPr>
            <a:r>
              <a:rPr lang="en-US" b="1" dirty="0"/>
              <a:t>δ</a:t>
            </a:r>
            <a:r>
              <a:rPr lang="en-US" b="1" baseline="-25000" dirty="0"/>
              <a:t>0</a:t>
            </a:r>
            <a:r>
              <a:rPr lang="en-US" dirty="0"/>
              <a:t> = model intercept</a:t>
            </a:r>
          </a:p>
          <a:p>
            <a:pPr marL="0" indent="0">
              <a:buNone/>
            </a:pPr>
            <a:r>
              <a:rPr lang="en-US" b="1" i="1" dirty="0"/>
              <a:t>a</a:t>
            </a:r>
            <a:r>
              <a:rPr lang="en-US" b="1" i="1" baseline="30000" dirty="0"/>
              <a:t>c</a:t>
            </a:r>
            <a:r>
              <a:rPr lang="en-US" b="1" dirty="0"/>
              <a:t> </a:t>
            </a:r>
            <a:r>
              <a:rPr lang="en-US" dirty="0"/>
              <a:t>= vector of regression coefficients for heat waves for community </a:t>
            </a:r>
            <a:r>
              <a:rPr lang="en-US" i="1" dirty="0"/>
              <a:t>c</a:t>
            </a:r>
            <a:r>
              <a:rPr lang="en-US" dirty="0"/>
              <a:t> (one per heat wave)</a:t>
            </a:r>
          </a:p>
          <a:p>
            <a:pPr marL="0" indent="0">
              <a:buNone/>
            </a:pPr>
            <a:r>
              <a:rPr lang="en-US" b="1" dirty="0" err="1"/>
              <a:t>HW</a:t>
            </a:r>
            <a:r>
              <a:rPr lang="en-US" b="1" i="1" baseline="-25000" dirty="0" err="1"/>
              <a:t>t</a:t>
            </a:r>
            <a:r>
              <a:rPr lang="en-US" i="1" dirty="0"/>
              <a:t>=</a:t>
            </a:r>
            <a:r>
              <a:rPr lang="en-US" dirty="0"/>
              <a:t> 0 if day </a:t>
            </a:r>
            <a:r>
              <a:rPr lang="en-US" i="1" dirty="0"/>
              <a:t>t</a:t>
            </a:r>
            <a:r>
              <a:rPr lang="en-US" dirty="0"/>
              <a:t> is a non-heat wave day, 1 if day </a:t>
            </a:r>
            <a:r>
              <a:rPr lang="en-US" i="1" dirty="0"/>
              <a:t>t</a:t>
            </a:r>
            <a:r>
              <a:rPr lang="en-US" dirty="0"/>
              <a:t> is the first day of any heat wave, 2 if day </a:t>
            </a:r>
            <a:r>
              <a:rPr lang="en-US" i="1" dirty="0"/>
              <a:t>t</a:t>
            </a:r>
            <a:r>
              <a:rPr lang="en-US" dirty="0"/>
              <a:t> is the second or later day in the first heat wave in the community, 3 if day </a:t>
            </a:r>
            <a:r>
              <a:rPr lang="en-US" i="1" dirty="0"/>
              <a:t>t</a:t>
            </a:r>
            <a:r>
              <a:rPr lang="en-US" dirty="0"/>
              <a:t> is the second or later day in the second heat wave in the community, and so forth</a:t>
            </a:r>
          </a:p>
          <a:p>
            <a:pPr marL="0" indent="0">
              <a:buNone/>
            </a:pPr>
            <a:r>
              <a:rPr lang="en-US" b="1" i="1" dirty="0" err="1"/>
              <a:t>y</a:t>
            </a:r>
            <a:r>
              <a:rPr lang="en-US" b="1" i="1" baseline="30000" dirty="0" err="1"/>
              <a:t>c</a:t>
            </a:r>
            <a:r>
              <a:rPr lang="en-US" dirty="0"/>
              <a:t>= vector of regression coefficients for day of the week for community </a:t>
            </a:r>
            <a:r>
              <a:rPr lang="en-US" i="1" dirty="0"/>
              <a:t>c</a:t>
            </a:r>
            <a:endParaRPr lang="en-US" dirty="0"/>
          </a:p>
          <a:p>
            <a:pPr marL="0" indent="0">
              <a:buNone/>
            </a:pPr>
            <a:r>
              <a:rPr lang="en-US" b="1" dirty="0" err="1"/>
              <a:t>DOW</a:t>
            </a:r>
            <a:r>
              <a:rPr lang="en-US" b="1" i="1" baseline="-25000" dirty="0" err="1"/>
              <a:t>t</a:t>
            </a:r>
            <a:r>
              <a:rPr lang="en-US" b="1" dirty="0"/>
              <a:t> </a:t>
            </a:r>
            <a:r>
              <a:rPr lang="en-US" dirty="0"/>
              <a:t>= categorical variable for day of the week</a:t>
            </a:r>
          </a:p>
          <a:p>
            <a:pPr marL="0" indent="0">
              <a:buNone/>
            </a:pPr>
            <a:r>
              <a:rPr lang="en-US" b="1" dirty="0"/>
              <a:t>ns(</a:t>
            </a:r>
            <a:r>
              <a:rPr lang="en-US" b="1" dirty="0" err="1"/>
              <a:t>time</a:t>
            </a:r>
            <a:r>
              <a:rPr lang="en-US" b="1" i="1" baseline="-25000" dirty="0" err="1"/>
              <a:t>t</a:t>
            </a:r>
            <a:r>
              <a:rPr lang="en-US" b="1" dirty="0"/>
              <a:t>)</a:t>
            </a:r>
            <a:r>
              <a:rPr lang="en-US" dirty="0"/>
              <a:t> </a:t>
            </a:r>
            <a:r>
              <a:rPr lang="en-US" i="1" dirty="0"/>
              <a:t>=</a:t>
            </a:r>
            <a:r>
              <a:rPr lang="en-US" dirty="0"/>
              <a:t> </a:t>
            </a:r>
            <a:r>
              <a:rPr lang="en-US" dirty="0">
                <a:solidFill>
                  <a:schemeClr val="accent1"/>
                </a:solidFill>
              </a:rPr>
              <a:t>natural cubic spline of time</a:t>
            </a:r>
            <a:r>
              <a:rPr lang="en-US" dirty="0"/>
              <a:t>, with 3 degrees of freedom (df) per warm season (1 May–30 September)</a:t>
            </a:r>
          </a:p>
          <a:p>
            <a:pPr marL="0" indent="0">
              <a:buNone/>
            </a:pPr>
            <a:r>
              <a:rPr lang="en-US" b="1" dirty="0"/>
              <a:t>ns(</a:t>
            </a:r>
            <a:r>
              <a:rPr lang="en-US" b="1" i="1" dirty="0" err="1"/>
              <a:t>T</a:t>
            </a:r>
            <a:r>
              <a:rPr lang="en-US" b="1" i="1" baseline="-25000" dirty="0" err="1"/>
              <a:t>t</a:t>
            </a:r>
            <a:r>
              <a:rPr lang="en-US" b="1" i="1" baseline="30000" dirty="0" err="1"/>
              <a:t>c</a:t>
            </a:r>
            <a:r>
              <a:rPr lang="en-US" b="1" dirty="0"/>
              <a:t>) </a:t>
            </a:r>
            <a:r>
              <a:rPr lang="en-US" dirty="0"/>
              <a:t>= </a:t>
            </a:r>
            <a:r>
              <a:rPr lang="en-US" dirty="0">
                <a:solidFill>
                  <a:schemeClr val="accent1"/>
                </a:solidFill>
              </a:rPr>
              <a:t>natural cubic spline of maximum temperature</a:t>
            </a:r>
            <a:r>
              <a:rPr lang="en-US" dirty="0"/>
              <a:t> for community </a:t>
            </a:r>
            <a:r>
              <a:rPr lang="en-US" i="1" dirty="0"/>
              <a:t>c</a:t>
            </a:r>
            <a:r>
              <a:rPr lang="en-US" dirty="0"/>
              <a:t> for day </a:t>
            </a:r>
            <a:r>
              <a:rPr lang="en-US" i="1" dirty="0"/>
              <a:t>t</a:t>
            </a:r>
            <a:r>
              <a:rPr lang="en-US" dirty="0"/>
              <a:t> (df = 3 with knots at quantiles)</a:t>
            </a:r>
          </a:p>
          <a:p>
            <a:pPr marL="0" indent="0">
              <a:buNone/>
            </a:pPr>
            <a:r>
              <a:rPr lang="en-US" b="1" dirty="0"/>
              <a:t>(</a:t>
            </a:r>
            <a:r>
              <a:rPr lang="en-US" b="1" i="1" dirty="0" err="1"/>
              <a:t>D</a:t>
            </a:r>
            <a:r>
              <a:rPr lang="en-US" b="1" i="1" baseline="-25000" dirty="0" err="1"/>
              <a:t>t</a:t>
            </a:r>
            <a:r>
              <a:rPr lang="en-US" b="1" i="1" baseline="30000" dirty="0" err="1"/>
              <a:t>c</a:t>
            </a:r>
            <a:r>
              <a:rPr lang="en-US" b="1" dirty="0"/>
              <a:t>) </a:t>
            </a:r>
            <a:r>
              <a:rPr lang="en-US" dirty="0"/>
              <a:t>= </a:t>
            </a:r>
            <a:r>
              <a:rPr lang="en-US" dirty="0">
                <a:solidFill>
                  <a:schemeClr val="accent1"/>
                </a:solidFill>
              </a:rPr>
              <a:t>natural cubic spline of adjusted dew point temperature </a:t>
            </a:r>
            <a:r>
              <a:rPr lang="en-US" dirty="0"/>
              <a:t>for community </a:t>
            </a:r>
            <a:r>
              <a:rPr lang="en-US" i="1" dirty="0"/>
              <a:t>c</a:t>
            </a:r>
            <a:r>
              <a:rPr lang="en-US" dirty="0"/>
              <a:t> on day </a:t>
            </a:r>
            <a:r>
              <a:rPr lang="en-US" i="1" dirty="0"/>
              <a:t>t</a:t>
            </a:r>
            <a:r>
              <a:rPr lang="en-US" dirty="0"/>
              <a:t> (df = 2)</a:t>
            </a:r>
          </a:p>
        </p:txBody>
      </p:sp>
      <p:pic>
        <p:nvPicPr>
          <p:cNvPr id="5" name="Picture 4">
            <a:extLst>
              <a:ext uri="{FF2B5EF4-FFF2-40B4-BE49-F238E27FC236}">
                <a16:creationId xmlns:a16="http://schemas.microsoft.com/office/drawing/2014/main" id="{D1AAAA4C-ABB2-4E1E-9B6F-A034AE85C0E6}"/>
              </a:ext>
            </a:extLst>
          </p:cNvPr>
          <p:cNvPicPr>
            <a:picLocks noChangeAspect="1"/>
          </p:cNvPicPr>
          <p:nvPr/>
        </p:nvPicPr>
        <p:blipFill>
          <a:blip r:embed="rId2"/>
          <a:stretch>
            <a:fillRect/>
          </a:stretch>
        </p:blipFill>
        <p:spPr>
          <a:xfrm>
            <a:off x="2345634" y="699714"/>
            <a:ext cx="6692347" cy="1606164"/>
          </a:xfrm>
          <a:prstGeom prst="rect">
            <a:avLst/>
          </a:prstGeom>
        </p:spPr>
      </p:pic>
      <p:sp>
        <p:nvSpPr>
          <p:cNvPr id="8" name="Rectangle 7">
            <a:extLst>
              <a:ext uri="{FF2B5EF4-FFF2-40B4-BE49-F238E27FC236}">
                <a16:creationId xmlns:a16="http://schemas.microsoft.com/office/drawing/2014/main" id="{59891C58-D3E2-43C7-8D7F-D4C63C9C6BD0}"/>
              </a:ext>
            </a:extLst>
          </p:cNvPr>
          <p:cNvSpPr/>
          <p:nvPr/>
        </p:nvSpPr>
        <p:spPr>
          <a:xfrm>
            <a:off x="234660" y="90114"/>
            <a:ext cx="7915565" cy="461665"/>
          </a:xfrm>
          <a:prstGeom prst="rect">
            <a:avLst/>
          </a:prstGeom>
        </p:spPr>
        <p:txBody>
          <a:bodyPr wrap="none">
            <a:spAutoFit/>
          </a:bodyPr>
          <a:lstStyle/>
          <a:p>
            <a:r>
              <a:rPr lang="en-US" sz="2400" b="1" dirty="0"/>
              <a:t>Separate mortality effect for each heat wave in a community</a:t>
            </a:r>
          </a:p>
        </p:txBody>
      </p:sp>
    </p:spTree>
    <p:extLst>
      <p:ext uri="{BB962C8B-B14F-4D97-AF65-F5344CB8AC3E}">
        <p14:creationId xmlns:p14="http://schemas.microsoft.com/office/powerpoint/2010/main" val="299909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62B50A-1409-4799-9BF9-DB61ED93EF93}"/>
              </a:ext>
            </a:extLst>
          </p:cNvPr>
          <p:cNvSpPr/>
          <p:nvPr/>
        </p:nvSpPr>
        <p:spPr>
          <a:xfrm>
            <a:off x="164716" y="126175"/>
            <a:ext cx="7385933" cy="954107"/>
          </a:xfrm>
          <a:prstGeom prst="rect">
            <a:avLst/>
          </a:prstGeom>
        </p:spPr>
        <p:txBody>
          <a:bodyPr wrap="none">
            <a:spAutoFit/>
          </a:bodyPr>
          <a:lstStyle/>
          <a:p>
            <a:r>
              <a:rPr lang="en-US" sz="2400" b="1" dirty="0">
                <a:latin typeface="Open Sans"/>
              </a:rPr>
              <a:t>Community-specific Bayesian hierarchical model </a:t>
            </a:r>
            <a:r>
              <a:rPr lang="en-US" sz="3200" b="1" i="0" dirty="0">
                <a:solidFill>
                  <a:srgbClr val="000000"/>
                </a:solidFill>
                <a:effectLst/>
                <a:latin typeface="Open Sans"/>
              </a:rPr>
              <a:t> </a:t>
            </a:r>
          </a:p>
          <a:p>
            <a:r>
              <a:rPr lang="en-US" sz="2400" b="1" i="0" dirty="0">
                <a:solidFill>
                  <a:srgbClr val="000000"/>
                </a:solidFill>
                <a:effectLst/>
                <a:latin typeface="Open Sans"/>
              </a:rPr>
              <a:t>Overall heat wave effect for each community</a:t>
            </a:r>
            <a:endParaRPr lang="en-US" sz="2400" b="1" dirty="0"/>
          </a:p>
        </p:txBody>
      </p:sp>
      <p:pic>
        <p:nvPicPr>
          <p:cNvPr id="5" name="Picture 4">
            <a:extLst>
              <a:ext uri="{FF2B5EF4-FFF2-40B4-BE49-F238E27FC236}">
                <a16:creationId xmlns:a16="http://schemas.microsoft.com/office/drawing/2014/main" id="{39A39F48-3128-4CE2-A589-1499F0B98D27}"/>
              </a:ext>
            </a:extLst>
          </p:cNvPr>
          <p:cNvPicPr>
            <a:picLocks noChangeAspect="1"/>
          </p:cNvPicPr>
          <p:nvPr/>
        </p:nvPicPr>
        <p:blipFill>
          <a:blip r:embed="rId3"/>
          <a:stretch>
            <a:fillRect/>
          </a:stretch>
        </p:blipFill>
        <p:spPr>
          <a:xfrm>
            <a:off x="1448627" y="1283183"/>
            <a:ext cx="7622377" cy="929930"/>
          </a:xfrm>
          <a:prstGeom prst="rect">
            <a:avLst/>
          </a:prstGeom>
        </p:spPr>
      </p:pic>
      <p:pic>
        <p:nvPicPr>
          <p:cNvPr id="6" name="Picture 5">
            <a:extLst>
              <a:ext uri="{FF2B5EF4-FFF2-40B4-BE49-F238E27FC236}">
                <a16:creationId xmlns:a16="http://schemas.microsoft.com/office/drawing/2014/main" id="{89E3339C-69C1-461D-A0B4-0415737A2346}"/>
              </a:ext>
            </a:extLst>
          </p:cNvPr>
          <p:cNvPicPr>
            <a:picLocks noChangeAspect="1"/>
          </p:cNvPicPr>
          <p:nvPr/>
        </p:nvPicPr>
        <p:blipFill>
          <a:blip r:embed="rId4"/>
          <a:stretch>
            <a:fillRect/>
          </a:stretch>
        </p:blipFill>
        <p:spPr>
          <a:xfrm>
            <a:off x="1448627" y="2596373"/>
            <a:ext cx="6767721" cy="997510"/>
          </a:xfrm>
          <a:prstGeom prst="rect">
            <a:avLst/>
          </a:prstGeom>
        </p:spPr>
      </p:pic>
      <p:sp>
        <p:nvSpPr>
          <p:cNvPr id="7" name="Rectangle 6">
            <a:extLst>
              <a:ext uri="{FF2B5EF4-FFF2-40B4-BE49-F238E27FC236}">
                <a16:creationId xmlns:a16="http://schemas.microsoft.com/office/drawing/2014/main" id="{BF1ED88A-3CA3-4520-9085-31AA7807439E}"/>
              </a:ext>
            </a:extLst>
          </p:cNvPr>
          <p:cNvSpPr/>
          <p:nvPr/>
        </p:nvSpPr>
        <p:spPr>
          <a:xfrm>
            <a:off x="1862407" y="4096413"/>
            <a:ext cx="8467185" cy="2308324"/>
          </a:xfrm>
          <a:prstGeom prst="rect">
            <a:avLst/>
          </a:prstGeom>
        </p:spPr>
        <p:txBody>
          <a:bodyPr wrap="square">
            <a:spAutoFit/>
          </a:bodyPr>
          <a:lstStyle/>
          <a:p>
            <a:r>
              <a:rPr lang="en-US" sz="2400" b="1" i="0" dirty="0">
                <a:solidFill>
                  <a:srgbClr val="000000"/>
                </a:solidFill>
                <a:effectLst/>
                <a:latin typeface="Open Sans"/>
              </a:rPr>
              <a:t>β̂</a:t>
            </a:r>
            <a:r>
              <a:rPr lang="en-US" sz="2400" b="1" i="1" baseline="30000" dirty="0">
                <a:solidFill>
                  <a:srgbClr val="000000"/>
                </a:solidFill>
                <a:effectLst/>
                <a:latin typeface="Open Sans"/>
              </a:rPr>
              <a:t>h</a:t>
            </a:r>
            <a:r>
              <a:rPr lang="en-US" sz="2400" b="0" i="0" dirty="0">
                <a:solidFill>
                  <a:srgbClr val="000000"/>
                </a:solidFill>
                <a:effectLst/>
                <a:latin typeface="Open Sans"/>
              </a:rPr>
              <a:t> = estimated effect of heat wave </a:t>
            </a:r>
            <a:r>
              <a:rPr lang="en-US" sz="2400" b="0" i="1" dirty="0">
                <a:solidFill>
                  <a:srgbClr val="000000"/>
                </a:solidFill>
                <a:effectLst/>
                <a:latin typeface="Open Sans"/>
              </a:rPr>
              <a:t>h</a:t>
            </a:r>
            <a:r>
              <a:rPr lang="en-US" sz="2400" b="0" i="0" dirty="0">
                <a:solidFill>
                  <a:srgbClr val="000000"/>
                </a:solidFill>
                <a:effectLst/>
                <a:latin typeface="Open Sans"/>
              </a:rPr>
              <a:t> on mortality</a:t>
            </a:r>
          </a:p>
          <a:p>
            <a:r>
              <a:rPr lang="en-US" sz="2400" b="1" i="0" dirty="0">
                <a:solidFill>
                  <a:srgbClr val="000000"/>
                </a:solidFill>
                <a:effectLst/>
                <a:latin typeface="Open Sans"/>
              </a:rPr>
              <a:t>β</a:t>
            </a:r>
            <a:r>
              <a:rPr lang="en-US" sz="2400" b="1" i="1" baseline="30000" dirty="0">
                <a:solidFill>
                  <a:srgbClr val="000000"/>
                </a:solidFill>
                <a:effectLst/>
                <a:latin typeface="Open Sans"/>
              </a:rPr>
              <a:t>h</a:t>
            </a:r>
            <a:r>
              <a:rPr lang="en-US" sz="2400" b="0" i="0" dirty="0">
                <a:solidFill>
                  <a:srgbClr val="000000"/>
                </a:solidFill>
                <a:effectLst/>
                <a:latin typeface="Open Sans"/>
              </a:rPr>
              <a:t> = true effect of heat wave </a:t>
            </a:r>
            <a:r>
              <a:rPr lang="en-US" sz="2400" b="0" i="1" dirty="0">
                <a:solidFill>
                  <a:srgbClr val="000000"/>
                </a:solidFill>
                <a:effectLst/>
                <a:latin typeface="Open Sans"/>
              </a:rPr>
              <a:t>h</a:t>
            </a:r>
            <a:r>
              <a:rPr lang="en-US" sz="2400" b="0" i="0" dirty="0">
                <a:solidFill>
                  <a:srgbClr val="000000"/>
                </a:solidFill>
                <a:effectLst/>
                <a:latin typeface="Open Sans"/>
              </a:rPr>
              <a:t> on mortality</a:t>
            </a:r>
          </a:p>
          <a:p>
            <a:r>
              <a:rPr lang="en-US" sz="2400" b="1" i="1" dirty="0" err="1">
                <a:solidFill>
                  <a:srgbClr val="000000"/>
                </a:solidFill>
                <a:effectLst/>
                <a:latin typeface="Open Sans"/>
              </a:rPr>
              <a:t>v̂</a:t>
            </a:r>
            <a:r>
              <a:rPr lang="en-US" sz="2400" b="1" i="1" baseline="30000" dirty="0" err="1">
                <a:solidFill>
                  <a:srgbClr val="000000"/>
                </a:solidFill>
                <a:effectLst/>
                <a:latin typeface="Open Sans"/>
              </a:rPr>
              <a:t>h</a:t>
            </a:r>
            <a:r>
              <a:rPr lang="en-US" sz="2400" b="1" i="0" dirty="0">
                <a:solidFill>
                  <a:srgbClr val="000000"/>
                </a:solidFill>
                <a:effectLst/>
                <a:latin typeface="Open Sans"/>
              </a:rPr>
              <a:t> </a:t>
            </a:r>
            <a:r>
              <a:rPr lang="en-US" sz="2400" b="0" i="0" dirty="0">
                <a:solidFill>
                  <a:srgbClr val="000000"/>
                </a:solidFill>
                <a:effectLst/>
                <a:latin typeface="Open Sans"/>
              </a:rPr>
              <a:t> statistical variance of β̂</a:t>
            </a:r>
            <a:r>
              <a:rPr lang="en-US" sz="2400" b="0" i="1" baseline="30000" dirty="0">
                <a:solidFill>
                  <a:srgbClr val="000000"/>
                </a:solidFill>
                <a:effectLst/>
                <a:latin typeface="Open Sans"/>
              </a:rPr>
              <a:t>h</a:t>
            </a:r>
            <a:endParaRPr lang="en-US" sz="2400" b="0" i="0" dirty="0">
              <a:solidFill>
                <a:srgbClr val="000000"/>
              </a:solidFill>
              <a:effectLst/>
              <a:latin typeface="Open Sans"/>
            </a:endParaRPr>
          </a:p>
          <a:p>
            <a:r>
              <a:rPr lang="en-US" sz="2400" b="1" i="0" dirty="0">
                <a:solidFill>
                  <a:srgbClr val="000000"/>
                </a:solidFill>
                <a:effectLst/>
                <a:latin typeface="Open Sans"/>
              </a:rPr>
              <a:t>μ</a:t>
            </a:r>
            <a:r>
              <a:rPr lang="en-US" sz="2400" b="0" i="0" dirty="0">
                <a:solidFill>
                  <a:srgbClr val="000000"/>
                </a:solidFill>
                <a:effectLst/>
                <a:latin typeface="Open Sans"/>
              </a:rPr>
              <a:t> = true average heat wave effect across all heat waves</a:t>
            </a:r>
          </a:p>
          <a:p>
            <a:r>
              <a:rPr lang="en-US" sz="2400" b="1" i="0" dirty="0">
                <a:solidFill>
                  <a:srgbClr val="000000"/>
                </a:solidFill>
                <a:effectLst/>
                <a:latin typeface="Open Sans"/>
              </a:rPr>
              <a:t>τ</a:t>
            </a:r>
            <a:r>
              <a:rPr lang="en-US" sz="2400" b="1" i="0" baseline="30000" dirty="0">
                <a:solidFill>
                  <a:srgbClr val="000000"/>
                </a:solidFill>
                <a:effectLst/>
                <a:latin typeface="Open Sans"/>
              </a:rPr>
              <a:t>2</a:t>
            </a:r>
            <a:r>
              <a:rPr lang="en-US" sz="2400" b="0" i="0" dirty="0">
                <a:solidFill>
                  <a:srgbClr val="000000"/>
                </a:solidFill>
                <a:effectLst/>
                <a:latin typeface="Open Sans"/>
              </a:rPr>
              <a:t> = between-heat wave variance of the true effect</a:t>
            </a:r>
          </a:p>
          <a:p>
            <a:r>
              <a:rPr lang="en-US" sz="2400" b="1" i="1" dirty="0">
                <a:solidFill>
                  <a:srgbClr val="000000"/>
                </a:solidFill>
                <a:effectLst/>
                <a:latin typeface="Open Sans"/>
              </a:rPr>
              <a:t>n</a:t>
            </a:r>
            <a:r>
              <a:rPr lang="en-US" sz="2400" b="0" i="0" dirty="0">
                <a:solidFill>
                  <a:srgbClr val="000000"/>
                </a:solidFill>
                <a:effectLst/>
                <a:latin typeface="Open Sans"/>
              </a:rPr>
              <a:t> = number of heat waves</a:t>
            </a:r>
            <a:endParaRPr lang="en-US" sz="2400" dirty="0"/>
          </a:p>
        </p:txBody>
      </p:sp>
    </p:spTree>
    <p:extLst>
      <p:ext uri="{BB962C8B-B14F-4D97-AF65-F5344CB8AC3E}">
        <p14:creationId xmlns:p14="http://schemas.microsoft.com/office/powerpoint/2010/main" val="176207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1FBC5-C7C5-4780-A3FB-4ED7D797E3B2}"/>
              </a:ext>
            </a:extLst>
          </p:cNvPr>
          <p:cNvSpPr>
            <a:spLocks noGrp="1"/>
          </p:cNvSpPr>
          <p:nvPr>
            <p:ph idx="1"/>
          </p:nvPr>
        </p:nvSpPr>
        <p:spPr>
          <a:xfrm>
            <a:off x="838200" y="3127513"/>
            <a:ext cx="10515600" cy="3049450"/>
          </a:xfrm>
        </p:spPr>
        <p:txBody>
          <a:bodyPr/>
          <a:lstStyle/>
          <a:p>
            <a:pPr marL="0" indent="0">
              <a:buNone/>
            </a:pPr>
            <a:r>
              <a:rPr lang="en-US" b="1" i="1" dirty="0" err="1"/>
              <a:t>x</a:t>
            </a:r>
            <a:r>
              <a:rPr lang="en-US" b="1" i="1" baseline="-25000" dirty="0" err="1"/>
              <a:t>j</a:t>
            </a:r>
            <a:r>
              <a:rPr lang="en-US" b="1" i="1" baseline="30000" dirty="0" err="1"/>
              <a:t>h</a:t>
            </a:r>
            <a:r>
              <a:rPr lang="en-US" b="1" dirty="0"/>
              <a:t> </a:t>
            </a:r>
            <a:r>
              <a:rPr lang="en-US" dirty="0"/>
              <a:t>= heat wave characteristic </a:t>
            </a:r>
            <a:r>
              <a:rPr lang="en-US" i="1" dirty="0"/>
              <a:t>j</a:t>
            </a:r>
            <a:r>
              <a:rPr lang="en-US" dirty="0"/>
              <a:t> (intensity, duration, or timing) for heat wave </a:t>
            </a:r>
            <a:r>
              <a:rPr lang="en-US" i="1" dirty="0"/>
              <a:t>h</a:t>
            </a:r>
          </a:p>
          <a:p>
            <a:pPr marL="0" indent="0">
              <a:buNone/>
            </a:pPr>
            <a:r>
              <a:rPr lang="en-US" b="1" i="1" dirty="0" err="1"/>
              <a:t>x̄</a:t>
            </a:r>
            <a:r>
              <a:rPr lang="en-US" b="1" i="1" baseline="-25000" dirty="0" err="1"/>
              <a:t>j</a:t>
            </a:r>
            <a:r>
              <a:rPr lang="en-US" dirty="0"/>
              <a:t> = mean characteristic </a:t>
            </a:r>
            <a:r>
              <a:rPr lang="en-US" i="1" dirty="0"/>
              <a:t>j</a:t>
            </a:r>
            <a:r>
              <a:rPr lang="en-US" dirty="0"/>
              <a:t> across all heat waves</a:t>
            </a:r>
          </a:p>
          <a:p>
            <a:pPr marL="0" indent="0">
              <a:buNone/>
            </a:pPr>
            <a:r>
              <a:rPr lang="el-GR" b="1" dirty="0"/>
              <a:t>α</a:t>
            </a:r>
            <a:r>
              <a:rPr lang="el-GR" b="1" baseline="-25000" dirty="0"/>
              <a:t>0</a:t>
            </a:r>
            <a:r>
              <a:rPr lang="el-GR" dirty="0"/>
              <a:t> = </a:t>
            </a:r>
            <a:r>
              <a:rPr lang="en-US" dirty="0"/>
              <a:t>average ln(relative rate) when </a:t>
            </a:r>
            <a:r>
              <a:rPr lang="en-US" i="1" dirty="0" err="1"/>
              <a:t>x</a:t>
            </a:r>
            <a:r>
              <a:rPr lang="en-US" i="1" baseline="-25000" dirty="0" err="1"/>
              <a:t>j</a:t>
            </a:r>
            <a:r>
              <a:rPr lang="en-US" i="1" baseline="30000" dirty="0" err="1"/>
              <a:t>h</a:t>
            </a:r>
            <a:r>
              <a:rPr lang="en-US" dirty="0"/>
              <a:t> = </a:t>
            </a:r>
            <a:r>
              <a:rPr lang="en-US" i="1" dirty="0" err="1"/>
              <a:t>x̄</a:t>
            </a:r>
            <a:r>
              <a:rPr lang="en-US" i="1" baseline="-25000" dirty="0" err="1"/>
              <a:t>j</a:t>
            </a:r>
            <a:r>
              <a:rPr lang="en-US" dirty="0"/>
              <a:t>, </a:t>
            </a:r>
            <a:r>
              <a:rPr lang="el-GR" dirty="0"/>
              <a:t>α</a:t>
            </a:r>
            <a:r>
              <a:rPr lang="el-GR" baseline="-25000" dirty="0"/>
              <a:t>1</a:t>
            </a:r>
            <a:r>
              <a:rPr lang="el-GR" i="1" baseline="-25000" dirty="0"/>
              <a:t>,</a:t>
            </a:r>
            <a:r>
              <a:rPr lang="en-US" i="1" baseline="-25000" dirty="0"/>
              <a:t>j</a:t>
            </a:r>
            <a:r>
              <a:rPr lang="en-US" dirty="0"/>
              <a:t> = change in ln(relative rate) for unit increase in </a:t>
            </a:r>
            <a:r>
              <a:rPr lang="en-US" i="1" dirty="0" err="1"/>
              <a:t>x</a:t>
            </a:r>
            <a:r>
              <a:rPr lang="en-US" i="1" baseline="-25000" dirty="0" err="1"/>
              <a:t>j</a:t>
            </a:r>
            <a:r>
              <a:rPr lang="en-US" i="1" baseline="30000" dirty="0" err="1"/>
              <a:t>h</a:t>
            </a:r>
            <a:r>
              <a:rPr lang="en-US" dirty="0"/>
              <a:t> − </a:t>
            </a:r>
            <a:r>
              <a:rPr lang="en-US" i="1" dirty="0" err="1"/>
              <a:t>x̄</a:t>
            </a:r>
            <a:r>
              <a:rPr lang="en-US" i="1" baseline="-25000" dirty="0" err="1"/>
              <a:t>j</a:t>
            </a:r>
            <a:endParaRPr lang="en-US" i="1" baseline="-25000" dirty="0"/>
          </a:p>
          <a:p>
            <a:pPr marL="0" indent="0">
              <a:buNone/>
            </a:pPr>
            <a:r>
              <a:rPr lang="el-GR" b="1" dirty="0"/>
              <a:t>τ</a:t>
            </a:r>
            <a:r>
              <a:rPr lang="el-GR" b="1" baseline="30000" dirty="0"/>
              <a:t>2</a:t>
            </a:r>
            <a:r>
              <a:rPr lang="el-GR" dirty="0"/>
              <a:t> = </a:t>
            </a:r>
            <a:r>
              <a:rPr lang="en-US" dirty="0"/>
              <a:t>variance of heat wave effects</a:t>
            </a:r>
          </a:p>
        </p:txBody>
      </p:sp>
      <p:sp>
        <p:nvSpPr>
          <p:cNvPr id="4" name="Rectangle 3">
            <a:extLst>
              <a:ext uri="{FF2B5EF4-FFF2-40B4-BE49-F238E27FC236}">
                <a16:creationId xmlns:a16="http://schemas.microsoft.com/office/drawing/2014/main" id="{EFD8D4C4-AA5A-469B-991B-52A4B9868812}"/>
              </a:ext>
            </a:extLst>
          </p:cNvPr>
          <p:cNvSpPr/>
          <p:nvPr/>
        </p:nvSpPr>
        <p:spPr>
          <a:xfrm>
            <a:off x="478064" y="196334"/>
            <a:ext cx="4256293" cy="830997"/>
          </a:xfrm>
          <a:prstGeom prst="rect">
            <a:avLst/>
          </a:prstGeom>
        </p:spPr>
        <p:txBody>
          <a:bodyPr wrap="none">
            <a:spAutoFit/>
          </a:bodyPr>
          <a:lstStyle/>
          <a:p>
            <a:r>
              <a:rPr lang="en-US" sz="2400" b="1" dirty="0">
                <a:solidFill>
                  <a:srgbClr val="000000"/>
                </a:solidFill>
                <a:latin typeface="Open Sans"/>
              </a:rPr>
              <a:t>Hierarchical Bayesian model</a:t>
            </a:r>
          </a:p>
          <a:p>
            <a:r>
              <a:rPr lang="en-US" sz="2400" b="1" dirty="0">
                <a:solidFill>
                  <a:srgbClr val="000000"/>
                </a:solidFill>
                <a:latin typeface="Open Sans"/>
              </a:rPr>
              <a:t>Heat wave characteristics</a:t>
            </a:r>
            <a:endParaRPr lang="en-US" sz="2400" b="1" dirty="0"/>
          </a:p>
        </p:txBody>
      </p:sp>
      <p:pic>
        <p:nvPicPr>
          <p:cNvPr id="5" name="Picture 4">
            <a:extLst>
              <a:ext uri="{FF2B5EF4-FFF2-40B4-BE49-F238E27FC236}">
                <a16:creationId xmlns:a16="http://schemas.microsoft.com/office/drawing/2014/main" id="{0F115921-B290-48C4-8D17-E9290BE1CAF1}"/>
              </a:ext>
            </a:extLst>
          </p:cNvPr>
          <p:cNvPicPr>
            <a:picLocks noChangeAspect="1"/>
          </p:cNvPicPr>
          <p:nvPr/>
        </p:nvPicPr>
        <p:blipFill>
          <a:blip r:embed="rId2"/>
          <a:stretch>
            <a:fillRect/>
          </a:stretch>
        </p:blipFill>
        <p:spPr>
          <a:xfrm>
            <a:off x="2289587" y="1367415"/>
            <a:ext cx="7612825" cy="867862"/>
          </a:xfrm>
          <a:prstGeom prst="rect">
            <a:avLst/>
          </a:prstGeom>
        </p:spPr>
      </p:pic>
    </p:spTree>
    <p:extLst>
      <p:ext uri="{BB962C8B-B14F-4D97-AF65-F5344CB8AC3E}">
        <p14:creationId xmlns:p14="http://schemas.microsoft.com/office/powerpoint/2010/main" val="2895098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706</Words>
  <Application>Microsoft Office PowerPoint</Application>
  <PresentationFormat>Widescreen</PresentationFormat>
  <Paragraphs>101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Open Sans</vt:lpstr>
      <vt:lpstr>Arial</vt:lpstr>
      <vt:lpstr>Calibri</vt:lpstr>
      <vt:lpstr>Calibri Light</vt:lpstr>
      <vt:lpstr>Office Theme</vt:lpstr>
      <vt:lpstr>Heat Waves in the United States: Mortality Risk during Heat Waves and Effect Modification by Heat Wave Characteristics in 43 U.S. Communities</vt:lpstr>
      <vt:lpstr>Comparison</vt:lpstr>
      <vt:lpstr>Study Design</vt:lpstr>
      <vt:lpstr>Data</vt:lpstr>
      <vt:lpstr>Heat wave characterization</vt:lpstr>
      <vt:lpstr>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dc:creator>
  <cp:lastModifiedBy>S L</cp:lastModifiedBy>
  <cp:revision>20</cp:revision>
  <dcterms:created xsi:type="dcterms:W3CDTF">2018-11-27T16:35:30Z</dcterms:created>
  <dcterms:modified xsi:type="dcterms:W3CDTF">2018-11-28T16:19:39Z</dcterms:modified>
</cp:coreProperties>
</file>