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9" r:id="rId3"/>
    <p:sldId id="257" r:id="rId4"/>
    <p:sldId id="260" r:id="rId5"/>
    <p:sldId id="258" r:id="rId6"/>
    <p:sldId id="261" r:id="rId7"/>
    <p:sldId id="262" r:id="rId8"/>
    <p:sldId id="266" r:id="rId9"/>
    <p:sldId id="263" r:id="rId10"/>
    <p:sldId id="264" r:id="rId11"/>
    <p:sldId id="267" r:id="rId12"/>
    <p:sldId id="26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75" autoAdjust="0"/>
    <p:restoredTop sz="83467" autoAdjust="0"/>
  </p:normalViewPr>
  <p:slideViewPr>
    <p:cSldViewPr snapToGrid="0">
      <p:cViewPr varScale="1">
        <p:scale>
          <a:sx n="53" d="100"/>
          <a:sy n="53" d="100"/>
        </p:scale>
        <p:origin x="1032"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AF4A65-4AD0-4311-B291-18D3196459BE}" type="datetimeFigureOut">
              <a:rPr lang="en-US" smtClean="0"/>
              <a:t>4/16/2019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456DCB-5F9F-4DE6-A2EA-6B555A74392A}" type="slidenum">
              <a:rPr lang="en-US" smtClean="0"/>
              <a:t>‹#›</a:t>
            </a:fld>
            <a:endParaRPr lang="en-US"/>
          </a:p>
        </p:txBody>
      </p:sp>
    </p:spTree>
    <p:extLst>
      <p:ext uri="{BB962C8B-B14F-4D97-AF65-F5344CB8AC3E}">
        <p14:creationId xmlns:p14="http://schemas.microsoft.com/office/powerpoint/2010/main" val="86505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Instead of R2, RMSE</a:t>
            </a:r>
          </a:p>
        </p:txBody>
      </p:sp>
      <p:sp>
        <p:nvSpPr>
          <p:cNvPr id="4" name="Slide Number Placeholder 3"/>
          <p:cNvSpPr>
            <a:spLocks noGrp="1"/>
          </p:cNvSpPr>
          <p:nvPr>
            <p:ph type="sldNum" sz="quarter" idx="5"/>
          </p:nvPr>
        </p:nvSpPr>
        <p:spPr/>
        <p:txBody>
          <a:bodyPr/>
          <a:lstStyle/>
          <a:p>
            <a:fld id="{C0456DCB-5F9F-4DE6-A2EA-6B555A74392A}" type="slidenum">
              <a:rPr lang="en-US" smtClean="0"/>
              <a:t>2</a:t>
            </a:fld>
            <a:endParaRPr lang="en-US"/>
          </a:p>
        </p:txBody>
      </p:sp>
    </p:spTree>
    <p:extLst>
      <p:ext uri="{BB962C8B-B14F-4D97-AF65-F5344CB8AC3E}">
        <p14:creationId xmlns:p14="http://schemas.microsoft.com/office/powerpoint/2010/main" val="22862053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Stations present in communities – what about communities without stations</a:t>
            </a:r>
          </a:p>
        </p:txBody>
      </p:sp>
      <p:sp>
        <p:nvSpPr>
          <p:cNvPr id="4" name="Slide Number Placeholder 3"/>
          <p:cNvSpPr>
            <a:spLocks noGrp="1"/>
          </p:cNvSpPr>
          <p:nvPr>
            <p:ph type="sldNum" sz="quarter" idx="5"/>
          </p:nvPr>
        </p:nvSpPr>
        <p:spPr/>
        <p:txBody>
          <a:bodyPr/>
          <a:lstStyle/>
          <a:p>
            <a:fld id="{C0456DCB-5F9F-4DE6-A2EA-6B555A74392A}" type="slidenum">
              <a:rPr lang="en-US" smtClean="0"/>
              <a:t>5</a:t>
            </a:fld>
            <a:endParaRPr lang="en-US"/>
          </a:p>
        </p:txBody>
      </p:sp>
    </p:spTree>
    <p:extLst>
      <p:ext uri="{BB962C8B-B14F-4D97-AF65-F5344CB8AC3E}">
        <p14:creationId xmlns:p14="http://schemas.microsoft.com/office/powerpoint/2010/main" val="11490763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locations – not stratified</a:t>
            </a:r>
          </a:p>
        </p:txBody>
      </p:sp>
      <p:sp>
        <p:nvSpPr>
          <p:cNvPr id="4" name="Slide Number Placeholder 3"/>
          <p:cNvSpPr>
            <a:spLocks noGrp="1"/>
          </p:cNvSpPr>
          <p:nvPr>
            <p:ph type="sldNum" sz="quarter" idx="5"/>
          </p:nvPr>
        </p:nvSpPr>
        <p:spPr/>
        <p:txBody>
          <a:bodyPr/>
          <a:lstStyle/>
          <a:p>
            <a:fld id="{C0456DCB-5F9F-4DE6-A2EA-6B555A74392A}" type="slidenum">
              <a:rPr lang="en-US" smtClean="0"/>
              <a:t>6</a:t>
            </a:fld>
            <a:endParaRPr lang="en-US"/>
          </a:p>
        </p:txBody>
      </p:sp>
    </p:spTree>
    <p:extLst>
      <p:ext uri="{BB962C8B-B14F-4D97-AF65-F5344CB8AC3E}">
        <p14:creationId xmlns:p14="http://schemas.microsoft.com/office/powerpoint/2010/main" val="28792533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9308C-13B5-4701-90D7-662F24378F4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9E7BF38-A686-4809-91AB-849FA7720F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EFCEE99-3F1B-40FC-95F7-A00F4ABB94A6}"/>
              </a:ext>
            </a:extLst>
          </p:cNvPr>
          <p:cNvSpPr>
            <a:spLocks noGrp="1"/>
          </p:cNvSpPr>
          <p:nvPr>
            <p:ph type="dt" sz="half" idx="10"/>
          </p:nvPr>
        </p:nvSpPr>
        <p:spPr/>
        <p:txBody>
          <a:bodyPr/>
          <a:lstStyle/>
          <a:p>
            <a:fld id="{D44B0778-FDD2-4527-972F-8F9D445B05F4}" type="datetimeFigureOut">
              <a:rPr lang="en-US" smtClean="0"/>
              <a:t>4/16/2019</a:t>
            </a:fld>
            <a:endParaRPr lang="en-US"/>
          </a:p>
        </p:txBody>
      </p:sp>
      <p:sp>
        <p:nvSpPr>
          <p:cNvPr id="5" name="Footer Placeholder 4">
            <a:extLst>
              <a:ext uri="{FF2B5EF4-FFF2-40B4-BE49-F238E27FC236}">
                <a16:creationId xmlns:a16="http://schemas.microsoft.com/office/drawing/2014/main" id="{84FDD8D4-67F3-4DD1-919C-B9DA3A675C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7E4D6A-309E-43F2-9212-8F3122D91205}"/>
              </a:ext>
            </a:extLst>
          </p:cNvPr>
          <p:cNvSpPr>
            <a:spLocks noGrp="1"/>
          </p:cNvSpPr>
          <p:nvPr>
            <p:ph type="sldNum" sz="quarter" idx="12"/>
          </p:nvPr>
        </p:nvSpPr>
        <p:spPr/>
        <p:txBody>
          <a:bodyPr/>
          <a:lstStyle/>
          <a:p>
            <a:fld id="{000EF7C3-E602-4CEA-AB8E-15E11795FFC1}" type="slidenum">
              <a:rPr lang="en-US" smtClean="0"/>
              <a:t>‹#›</a:t>
            </a:fld>
            <a:endParaRPr lang="en-US"/>
          </a:p>
        </p:txBody>
      </p:sp>
    </p:spTree>
    <p:extLst>
      <p:ext uri="{BB962C8B-B14F-4D97-AF65-F5344CB8AC3E}">
        <p14:creationId xmlns:p14="http://schemas.microsoft.com/office/powerpoint/2010/main" val="20258203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CA659-3136-47A6-B2C7-4154F331C6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0968D99-FD1A-4265-828D-3B44892BA38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383CE9-45EA-4C7C-BC05-D2DD7E21B383}"/>
              </a:ext>
            </a:extLst>
          </p:cNvPr>
          <p:cNvSpPr>
            <a:spLocks noGrp="1"/>
          </p:cNvSpPr>
          <p:nvPr>
            <p:ph type="dt" sz="half" idx="10"/>
          </p:nvPr>
        </p:nvSpPr>
        <p:spPr/>
        <p:txBody>
          <a:bodyPr/>
          <a:lstStyle/>
          <a:p>
            <a:fld id="{D44B0778-FDD2-4527-972F-8F9D445B05F4}" type="datetimeFigureOut">
              <a:rPr lang="en-US" smtClean="0"/>
              <a:t>4/16/2019</a:t>
            </a:fld>
            <a:endParaRPr lang="en-US"/>
          </a:p>
        </p:txBody>
      </p:sp>
      <p:sp>
        <p:nvSpPr>
          <p:cNvPr id="5" name="Footer Placeholder 4">
            <a:extLst>
              <a:ext uri="{FF2B5EF4-FFF2-40B4-BE49-F238E27FC236}">
                <a16:creationId xmlns:a16="http://schemas.microsoft.com/office/drawing/2014/main" id="{61E28635-2631-42D2-A892-D1DFA5FE01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CC2079-67ED-413E-A1C0-42E522D3E0B4}"/>
              </a:ext>
            </a:extLst>
          </p:cNvPr>
          <p:cNvSpPr>
            <a:spLocks noGrp="1"/>
          </p:cNvSpPr>
          <p:nvPr>
            <p:ph type="sldNum" sz="quarter" idx="12"/>
          </p:nvPr>
        </p:nvSpPr>
        <p:spPr/>
        <p:txBody>
          <a:bodyPr/>
          <a:lstStyle/>
          <a:p>
            <a:fld id="{000EF7C3-E602-4CEA-AB8E-15E11795FFC1}" type="slidenum">
              <a:rPr lang="en-US" smtClean="0"/>
              <a:t>‹#›</a:t>
            </a:fld>
            <a:endParaRPr lang="en-US"/>
          </a:p>
        </p:txBody>
      </p:sp>
    </p:spTree>
    <p:extLst>
      <p:ext uri="{BB962C8B-B14F-4D97-AF65-F5344CB8AC3E}">
        <p14:creationId xmlns:p14="http://schemas.microsoft.com/office/powerpoint/2010/main" val="38028949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2F1D95-5B64-463C-98C9-CD0FFB53E91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01DE705-CD4D-48BE-BDD2-BFAF753844E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7CE336-B35C-4118-AD1C-EB5E34A4E82C}"/>
              </a:ext>
            </a:extLst>
          </p:cNvPr>
          <p:cNvSpPr>
            <a:spLocks noGrp="1"/>
          </p:cNvSpPr>
          <p:nvPr>
            <p:ph type="dt" sz="half" idx="10"/>
          </p:nvPr>
        </p:nvSpPr>
        <p:spPr/>
        <p:txBody>
          <a:bodyPr/>
          <a:lstStyle/>
          <a:p>
            <a:fld id="{D44B0778-FDD2-4527-972F-8F9D445B05F4}" type="datetimeFigureOut">
              <a:rPr lang="en-US" smtClean="0"/>
              <a:t>4/16/2019</a:t>
            </a:fld>
            <a:endParaRPr lang="en-US"/>
          </a:p>
        </p:txBody>
      </p:sp>
      <p:sp>
        <p:nvSpPr>
          <p:cNvPr id="5" name="Footer Placeholder 4">
            <a:extLst>
              <a:ext uri="{FF2B5EF4-FFF2-40B4-BE49-F238E27FC236}">
                <a16:creationId xmlns:a16="http://schemas.microsoft.com/office/drawing/2014/main" id="{17A3BF4C-C553-446B-9563-4BA1365528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91B4C9-28F7-4619-946D-0914B28EFAC3}"/>
              </a:ext>
            </a:extLst>
          </p:cNvPr>
          <p:cNvSpPr>
            <a:spLocks noGrp="1"/>
          </p:cNvSpPr>
          <p:nvPr>
            <p:ph type="sldNum" sz="quarter" idx="12"/>
          </p:nvPr>
        </p:nvSpPr>
        <p:spPr/>
        <p:txBody>
          <a:bodyPr/>
          <a:lstStyle/>
          <a:p>
            <a:fld id="{000EF7C3-E602-4CEA-AB8E-15E11795FFC1}" type="slidenum">
              <a:rPr lang="en-US" smtClean="0"/>
              <a:t>‹#›</a:t>
            </a:fld>
            <a:endParaRPr lang="en-US"/>
          </a:p>
        </p:txBody>
      </p:sp>
    </p:spTree>
    <p:extLst>
      <p:ext uri="{BB962C8B-B14F-4D97-AF65-F5344CB8AC3E}">
        <p14:creationId xmlns:p14="http://schemas.microsoft.com/office/powerpoint/2010/main" val="14030646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3B3ED-73F7-4301-91C8-018F5355F36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4676F86-F370-471B-B9DA-B5996C86C45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6F430A-BD22-4181-8E47-7A4508241BFB}"/>
              </a:ext>
            </a:extLst>
          </p:cNvPr>
          <p:cNvSpPr>
            <a:spLocks noGrp="1"/>
          </p:cNvSpPr>
          <p:nvPr>
            <p:ph type="dt" sz="half" idx="10"/>
          </p:nvPr>
        </p:nvSpPr>
        <p:spPr/>
        <p:txBody>
          <a:bodyPr/>
          <a:lstStyle/>
          <a:p>
            <a:fld id="{D44B0778-FDD2-4527-972F-8F9D445B05F4}" type="datetimeFigureOut">
              <a:rPr lang="en-US" smtClean="0"/>
              <a:t>4/16/2019</a:t>
            </a:fld>
            <a:endParaRPr lang="en-US"/>
          </a:p>
        </p:txBody>
      </p:sp>
      <p:sp>
        <p:nvSpPr>
          <p:cNvPr id="5" name="Footer Placeholder 4">
            <a:extLst>
              <a:ext uri="{FF2B5EF4-FFF2-40B4-BE49-F238E27FC236}">
                <a16:creationId xmlns:a16="http://schemas.microsoft.com/office/drawing/2014/main" id="{38460C6A-804C-42AD-81E2-828430B23C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EC0701-7E3F-4964-AE57-54B30096057F}"/>
              </a:ext>
            </a:extLst>
          </p:cNvPr>
          <p:cNvSpPr>
            <a:spLocks noGrp="1"/>
          </p:cNvSpPr>
          <p:nvPr>
            <p:ph type="sldNum" sz="quarter" idx="12"/>
          </p:nvPr>
        </p:nvSpPr>
        <p:spPr/>
        <p:txBody>
          <a:bodyPr/>
          <a:lstStyle/>
          <a:p>
            <a:fld id="{000EF7C3-E602-4CEA-AB8E-15E11795FFC1}" type="slidenum">
              <a:rPr lang="en-US" smtClean="0"/>
              <a:t>‹#›</a:t>
            </a:fld>
            <a:endParaRPr lang="en-US"/>
          </a:p>
        </p:txBody>
      </p:sp>
    </p:spTree>
    <p:extLst>
      <p:ext uri="{BB962C8B-B14F-4D97-AF65-F5344CB8AC3E}">
        <p14:creationId xmlns:p14="http://schemas.microsoft.com/office/powerpoint/2010/main" val="3865347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BD90D-5BDE-4640-97AB-1E53F15DD2D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F40439F-ED4B-4444-81C6-989F4A33461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91911BD-A423-4C8F-B54E-8AE381E87E13}"/>
              </a:ext>
            </a:extLst>
          </p:cNvPr>
          <p:cNvSpPr>
            <a:spLocks noGrp="1"/>
          </p:cNvSpPr>
          <p:nvPr>
            <p:ph type="dt" sz="half" idx="10"/>
          </p:nvPr>
        </p:nvSpPr>
        <p:spPr/>
        <p:txBody>
          <a:bodyPr/>
          <a:lstStyle/>
          <a:p>
            <a:fld id="{D44B0778-FDD2-4527-972F-8F9D445B05F4}" type="datetimeFigureOut">
              <a:rPr lang="en-US" smtClean="0"/>
              <a:t>4/16/2019</a:t>
            </a:fld>
            <a:endParaRPr lang="en-US"/>
          </a:p>
        </p:txBody>
      </p:sp>
      <p:sp>
        <p:nvSpPr>
          <p:cNvPr id="5" name="Footer Placeholder 4">
            <a:extLst>
              <a:ext uri="{FF2B5EF4-FFF2-40B4-BE49-F238E27FC236}">
                <a16:creationId xmlns:a16="http://schemas.microsoft.com/office/drawing/2014/main" id="{01723386-3672-4149-AD9B-AF581595ED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7CD159-1277-4849-984D-0110EEE792E1}"/>
              </a:ext>
            </a:extLst>
          </p:cNvPr>
          <p:cNvSpPr>
            <a:spLocks noGrp="1"/>
          </p:cNvSpPr>
          <p:nvPr>
            <p:ph type="sldNum" sz="quarter" idx="12"/>
          </p:nvPr>
        </p:nvSpPr>
        <p:spPr/>
        <p:txBody>
          <a:bodyPr/>
          <a:lstStyle/>
          <a:p>
            <a:fld id="{000EF7C3-E602-4CEA-AB8E-15E11795FFC1}" type="slidenum">
              <a:rPr lang="en-US" smtClean="0"/>
              <a:t>‹#›</a:t>
            </a:fld>
            <a:endParaRPr lang="en-US"/>
          </a:p>
        </p:txBody>
      </p:sp>
    </p:spTree>
    <p:extLst>
      <p:ext uri="{BB962C8B-B14F-4D97-AF65-F5344CB8AC3E}">
        <p14:creationId xmlns:p14="http://schemas.microsoft.com/office/powerpoint/2010/main" val="17283509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D83DD-5A5A-45EA-AD5F-C351017BF74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8B9031B-618D-4D4D-B6D3-58D3B6DAC45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7FDD1BD-BF4E-4F0A-95B2-459763E30DC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2036F75-144C-483C-9E95-D5677B7191D5}"/>
              </a:ext>
            </a:extLst>
          </p:cNvPr>
          <p:cNvSpPr>
            <a:spLocks noGrp="1"/>
          </p:cNvSpPr>
          <p:nvPr>
            <p:ph type="dt" sz="half" idx="10"/>
          </p:nvPr>
        </p:nvSpPr>
        <p:spPr/>
        <p:txBody>
          <a:bodyPr/>
          <a:lstStyle/>
          <a:p>
            <a:fld id="{D44B0778-FDD2-4527-972F-8F9D445B05F4}" type="datetimeFigureOut">
              <a:rPr lang="en-US" smtClean="0"/>
              <a:t>4/16/2019</a:t>
            </a:fld>
            <a:endParaRPr lang="en-US"/>
          </a:p>
        </p:txBody>
      </p:sp>
      <p:sp>
        <p:nvSpPr>
          <p:cNvPr id="6" name="Footer Placeholder 5">
            <a:extLst>
              <a:ext uri="{FF2B5EF4-FFF2-40B4-BE49-F238E27FC236}">
                <a16:creationId xmlns:a16="http://schemas.microsoft.com/office/drawing/2014/main" id="{FC67CCFA-1003-4429-B643-BA1618949F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06DFB6-2DB0-43EA-B393-FF69AD76497C}"/>
              </a:ext>
            </a:extLst>
          </p:cNvPr>
          <p:cNvSpPr>
            <a:spLocks noGrp="1"/>
          </p:cNvSpPr>
          <p:nvPr>
            <p:ph type="sldNum" sz="quarter" idx="12"/>
          </p:nvPr>
        </p:nvSpPr>
        <p:spPr/>
        <p:txBody>
          <a:bodyPr/>
          <a:lstStyle/>
          <a:p>
            <a:fld id="{000EF7C3-E602-4CEA-AB8E-15E11795FFC1}" type="slidenum">
              <a:rPr lang="en-US" smtClean="0"/>
              <a:t>‹#›</a:t>
            </a:fld>
            <a:endParaRPr lang="en-US"/>
          </a:p>
        </p:txBody>
      </p:sp>
    </p:spTree>
    <p:extLst>
      <p:ext uri="{BB962C8B-B14F-4D97-AF65-F5344CB8AC3E}">
        <p14:creationId xmlns:p14="http://schemas.microsoft.com/office/powerpoint/2010/main" val="12501294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9FC02-8C02-4EA9-ACD5-762D9A5DDCD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DE45BFC-10A6-4119-B442-0237A238173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98824CD-F51C-4D28-B25B-6F4E14E2B3C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FF8EC41-4CBE-4F66-829B-709F54850E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9632A51-62BD-4B3D-8ABD-95A2EEED94A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2CFD6C1-1A64-47B4-91AC-AD8D89732EE3}"/>
              </a:ext>
            </a:extLst>
          </p:cNvPr>
          <p:cNvSpPr>
            <a:spLocks noGrp="1"/>
          </p:cNvSpPr>
          <p:nvPr>
            <p:ph type="dt" sz="half" idx="10"/>
          </p:nvPr>
        </p:nvSpPr>
        <p:spPr/>
        <p:txBody>
          <a:bodyPr/>
          <a:lstStyle/>
          <a:p>
            <a:fld id="{D44B0778-FDD2-4527-972F-8F9D445B05F4}" type="datetimeFigureOut">
              <a:rPr lang="en-US" smtClean="0"/>
              <a:t>4/16/2019</a:t>
            </a:fld>
            <a:endParaRPr lang="en-US"/>
          </a:p>
        </p:txBody>
      </p:sp>
      <p:sp>
        <p:nvSpPr>
          <p:cNvPr id="8" name="Footer Placeholder 7">
            <a:extLst>
              <a:ext uri="{FF2B5EF4-FFF2-40B4-BE49-F238E27FC236}">
                <a16:creationId xmlns:a16="http://schemas.microsoft.com/office/drawing/2014/main" id="{C8A24914-9845-4BF6-8868-4F6906A564E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4904574-F31B-4896-A103-89BCD2D9F95D}"/>
              </a:ext>
            </a:extLst>
          </p:cNvPr>
          <p:cNvSpPr>
            <a:spLocks noGrp="1"/>
          </p:cNvSpPr>
          <p:nvPr>
            <p:ph type="sldNum" sz="quarter" idx="12"/>
          </p:nvPr>
        </p:nvSpPr>
        <p:spPr/>
        <p:txBody>
          <a:bodyPr/>
          <a:lstStyle/>
          <a:p>
            <a:fld id="{000EF7C3-E602-4CEA-AB8E-15E11795FFC1}" type="slidenum">
              <a:rPr lang="en-US" smtClean="0"/>
              <a:t>‹#›</a:t>
            </a:fld>
            <a:endParaRPr lang="en-US"/>
          </a:p>
        </p:txBody>
      </p:sp>
    </p:spTree>
    <p:extLst>
      <p:ext uri="{BB962C8B-B14F-4D97-AF65-F5344CB8AC3E}">
        <p14:creationId xmlns:p14="http://schemas.microsoft.com/office/powerpoint/2010/main" val="38093536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3843C-B0D5-4B54-8D08-CBC1FEEEDF3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235F0FF-8B1B-4300-A505-8C66249D1F1C}"/>
              </a:ext>
            </a:extLst>
          </p:cNvPr>
          <p:cNvSpPr>
            <a:spLocks noGrp="1"/>
          </p:cNvSpPr>
          <p:nvPr>
            <p:ph type="dt" sz="half" idx="10"/>
          </p:nvPr>
        </p:nvSpPr>
        <p:spPr/>
        <p:txBody>
          <a:bodyPr/>
          <a:lstStyle/>
          <a:p>
            <a:fld id="{D44B0778-FDD2-4527-972F-8F9D445B05F4}" type="datetimeFigureOut">
              <a:rPr lang="en-US" smtClean="0"/>
              <a:t>4/16/2019</a:t>
            </a:fld>
            <a:endParaRPr lang="en-US"/>
          </a:p>
        </p:txBody>
      </p:sp>
      <p:sp>
        <p:nvSpPr>
          <p:cNvPr id="4" name="Footer Placeholder 3">
            <a:extLst>
              <a:ext uri="{FF2B5EF4-FFF2-40B4-BE49-F238E27FC236}">
                <a16:creationId xmlns:a16="http://schemas.microsoft.com/office/drawing/2014/main" id="{B81FC7C4-2AEE-4AFC-A5BC-EEF10AEBAF8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65D24E8-816F-4AF4-ADDB-0CD4ADD4DB7D}"/>
              </a:ext>
            </a:extLst>
          </p:cNvPr>
          <p:cNvSpPr>
            <a:spLocks noGrp="1"/>
          </p:cNvSpPr>
          <p:nvPr>
            <p:ph type="sldNum" sz="quarter" idx="12"/>
          </p:nvPr>
        </p:nvSpPr>
        <p:spPr/>
        <p:txBody>
          <a:bodyPr/>
          <a:lstStyle/>
          <a:p>
            <a:fld id="{000EF7C3-E602-4CEA-AB8E-15E11795FFC1}" type="slidenum">
              <a:rPr lang="en-US" smtClean="0"/>
              <a:t>‹#›</a:t>
            </a:fld>
            <a:endParaRPr lang="en-US"/>
          </a:p>
        </p:txBody>
      </p:sp>
    </p:spTree>
    <p:extLst>
      <p:ext uri="{BB962C8B-B14F-4D97-AF65-F5344CB8AC3E}">
        <p14:creationId xmlns:p14="http://schemas.microsoft.com/office/powerpoint/2010/main" val="17001252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F7AD97C-AC23-4E2B-9DDD-2D5D8D74B72A}"/>
              </a:ext>
            </a:extLst>
          </p:cNvPr>
          <p:cNvSpPr>
            <a:spLocks noGrp="1"/>
          </p:cNvSpPr>
          <p:nvPr>
            <p:ph type="dt" sz="half" idx="10"/>
          </p:nvPr>
        </p:nvSpPr>
        <p:spPr/>
        <p:txBody>
          <a:bodyPr/>
          <a:lstStyle/>
          <a:p>
            <a:fld id="{D44B0778-FDD2-4527-972F-8F9D445B05F4}" type="datetimeFigureOut">
              <a:rPr lang="en-US" smtClean="0"/>
              <a:t>4/16/2019</a:t>
            </a:fld>
            <a:endParaRPr lang="en-US"/>
          </a:p>
        </p:txBody>
      </p:sp>
      <p:sp>
        <p:nvSpPr>
          <p:cNvPr id="3" name="Footer Placeholder 2">
            <a:extLst>
              <a:ext uri="{FF2B5EF4-FFF2-40B4-BE49-F238E27FC236}">
                <a16:creationId xmlns:a16="http://schemas.microsoft.com/office/drawing/2014/main" id="{538FF403-F637-456E-8D6B-62C1D02AF03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CDF8706-6167-418E-A1F6-9E5CAE4C82C1}"/>
              </a:ext>
            </a:extLst>
          </p:cNvPr>
          <p:cNvSpPr>
            <a:spLocks noGrp="1"/>
          </p:cNvSpPr>
          <p:nvPr>
            <p:ph type="sldNum" sz="quarter" idx="12"/>
          </p:nvPr>
        </p:nvSpPr>
        <p:spPr/>
        <p:txBody>
          <a:bodyPr/>
          <a:lstStyle/>
          <a:p>
            <a:fld id="{000EF7C3-E602-4CEA-AB8E-15E11795FFC1}" type="slidenum">
              <a:rPr lang="en-US" smtClean="0"/>
              <a:t>‹#›</a:t>
            </a:fld>
            <a:endParaRPr lang="en-US"/>
          </a:p>
        </p:txBody>
      </p:sp>
    </p:spTree>
    <p:extLst>
      <p:ext uri="{BB962C8B-B14F-4D97-AF65-F5344CB8AC3E}">
        <p14:creationId xmlns:p14="http://schemas.microsoft.com/office/powerpoint/2010/main" val="42097860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B049E-2238-41A0-BCE8-395E1BFFA4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F61D754-AC1F-4FDB-B1C0-92483084CF6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D23465C-0F91-45FA-A533-39B9C90C5B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48F0D4-C9FA-451C-9C04-48E4FFC7AC05}"/>
              </a:ext>
            </a:extLst>
          </p:cNvPr>
          <p:cNvSpPr>
            <a:spLocks noGrp="1"/>
          </p:cNvSpPr>
          <p:nvPr>
            <p:ph type="dt" sz="half" idx="10"/>
          </p:nvPr>
        </p:nvSpPr>
        <p:spPr/>
        <p:txBody>
          <a:bodyPr/>
          <a:lstStyle/>
          <a:p>
            <a:fld id="{D44B0778-FDD2-4527-972F-8F9D445B05F4}" type="datetimeFigureOut">
              <a:rPr lang="en-US" smtClean="0"/>
              <a:t>4/16/2019</a:t>
            </a:fld>
            <a:endParaRPr lang="en-US"/>
          </a:p>
        </p:txBody>
      </p:sp>
      <p:sp>
        <p:nvSpPr>
          <p:cNvPr id="6" name="Footer Placeholder 5">
            <a:extLst>
              <a:ext uri="{FF2B5EF4-FFF2-40B4-BE49-F238E27FC236}">
                <a16:creationId xmlns:a16="http://schemas.microsoft.com/office/drawing/2014/main" id="{D4070DAA-8D8B-486C-A363-7D9B694ACC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D22693-3C60-4DD9-A8A2-73E4436827EB}"/>
              </a:ext>
            </a:extLst>
          </p:cNvPr>
          <p:cNvSpPr>
            <a:spLocks noGrp="1"/>
          </p:cNvSpPr>
          <p:nvPr>
            <p:ph type="sldNum" sz="quarter" idx="12"/>
          </p:nvPr>
        </p:nvSpPr>
        <p:spPr/>
        <p:txBody>
          <a:bodyPr/>
          <a:lstStyle/>
          <a:p>
            <a:fld id="{000EF7C3-E602-4CEA-AB8E-15E11795FFC1}" type="slidenum">
              <a:rPr lang="en-US" smtClean="0"/>
              <a:t>‹#›</a:t>
            </a:fld>
            <a:endParaRPr lang="en-US"/>
          </a:p>
        </p:txBody>
      </p:sp>
    </p:spTree>
    <p:extLst>
      <p:ext uri="{BB962C8B-B14F-4D97-AF65-F5344CB8AC3E}">
        <p14:creationId xmlns:p14="http://schemas.microsoft.com/office/powerpoint/2010/main" val="9600391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D86B1-3850-4354-AC22-6718494FEF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B9485FE-0814-42DB-8FC2-D9758B628C8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0B4959C-E5A8-49AD-8CC5-EE2ABC7C0C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61355F-1F2B-4E95-8EB8-E344902DD4A5}"/>
              </a:ext>
            </a:extLst>
          </p:cNvPr>
          <p:cNvSpPr>
            <a:spLocks noGrp="1"/>
          </p:cNvSpPr>
          <p:nvPr>
            <p:ph type="dt" sz="half" idx="10"/>
          </p:nvPr>
        </p:nvSpPr>
        <p:spPr/>
        <p:txBody>
          <a:bodyPr/>
          <a:lstStyle/>
          <a:p>
            <a:fld id="{D44B0778-FDD2-4527-972F-8F9D445B05F4}" type="datetimeFigureOut">
              <a:rPr lang="en-US" smtClean="0"/>
              <a:t>4/16/2019</a:t>
            </a:fld>
            <a:endParaRPr lang="en-US"/>
          </a:p>
        </p:txBody>
      </p:sp>
      <p:sp>
        <p:nvSpPr>
          <p:cNvPr id="6" name="Footer Placeholder 5">
            <a:extLst>
              <a:ext uri="{FF2B5EF4-FFF2-40B4-BE49-F238E27FC236}">
                <a16:creationId xmlns:a16="http://schemas.microsoft.com/office/drawing/2014/main" id="{43D5A6F3-9F0B-4F9F-86B0-084AA427994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F1EF9D-96A3-4689-8150-98B40277D408}"/>
              </a:ext>
            </a:extLst>
          </p:cNvPr>
          <p:cNvSpPr>
            <a:spLocks noGrp="1"/>
          </p:cNvSpPr>
          <p:nvPr>
            <p:ph type="sldNum" sz="quarter" idx="12"/>
          </p:nvPr>
        </p:nvSpPr>
        <p:spPr/>
        <p:txBody>
          <a:bodyPr/>
          <a:lstStyle/>
          <a:p>
            <a:fld id="{000EF7C3-E602-4CEA-AB8E-15E11795FFC1}" type="slidenum">
              <a:rPr lang="en-US" smtClean="0"/>
              <a:t>‹#›</a:t>
            </a:fld>
            <a:endParaRPr lang="en-US"/>
          </a:p>
        </p:txBody>
      </p:sp>
    </p:spTree>
    <p:extLst>
      <p:ext uri="{BB962C8B-B14F-4D97-AF65-F5344CB8AC3E}">
        <p14:creationId xmlns:p14="http://schemas.microsoft.com/office/powerpoint/2010/main" val="27850302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559798C-7B90-42ED-93A5-044B41E8AE2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3EE8BF5-49C4-4927-8F6D-C8BDA5C11A8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BD325C-90E3-4635-8607-72B52552E2F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4B0778-FDD2-4527-972F-8F9D445B05F4}" type="datetimeFigureOut">
              <a:rPr lang="en-US" smtClean="0"/>
              <a:t>4/16/2019</a:t>
            </a:fld>
            <a:endParaRPr lang="en-US"/>
          </a:p>
        </p:txBody>
      </p:sp>
      <p:sp>
        <p:nvSpPr>
          <p:cNvPr id="5" name="Footer Placeholder 4">
            <a:extLst>
              <a:ext uri="{FF2B5EF4-FFF2-40B4-BE49-F238E27FC236}">
                <a16:creationId xmlns:a16="http://schemas.microsoft.com/office/drawing/2014/main" id="{60CC5411-7625-4EE1-9402-DEE4D6EFC3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5F9A132-1853-4214-8409-BA47AF7833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0EF7C3-E602-4CEA-AB8E-15E11795FFC1}" type="slidenum">
              <a:rPr lang="en-US" smtClean="0"/>
              <a:t>‹#›</a:t>
            </a:fld>
            <a:endParaRPr lang="en-US"/>
          </a:p>
        </p:txBody>
      </p:sp>
    </p:spTree>
    <p:extLst>
      <p:ext uri="{BB962C8B-B14F-4D97-AF65-F5344CB8AC3E}">
        <p14:creationId xmlns:p14="http://schemas.microsoft.com/office/powerpoint/2010/main" val="15519347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9AE24-9207-4421-A47E-5D818547F915}"/>
              </a:ext>
            </a:extLst>
          </p:cNvPr>
          <p:cNvSpPr>
            <a:spLocks noGrp="1"/>
          </p:cNvSpPr>
          <p:nvPr>
            <p:ph type="ctrTitle"/>
          </p:nvPr>
        </p:nvSpPr>
        <p:spPr>
          <a:xfrm>
            <a:off x="557049" y="104189"/>
            <a:ext cx="11077902" cy="2387600"/>
          </a:xfrm>
        </p:spPr>
        <p:txBody>
          <a:bodyPr>
            <a:noAutofit/>
          </a:bodyPr>
          <a:lstStyle/>
          <a:p>
            <a:r>
              <a:rPr lang="en-US" sz="3600" b="1" dirty="0"/>
              <a:t>Examining Agricultural Workplace Micro and Macroclimate Data Using Decision Tree Analysis to Determine Heat Illness Risk</a:t>
            </a:r>
            <a:br>
              <a:rPr lang="en-US" sz="3600" b="1" dirty="0"/>
            </a:br>
            <a:endParaRPr lang="en-US" sz="3600" b="1" dirty="0"/>
          </a:p>
        </p:txBody>
      </p:sp>
      <p:sp>
        <p:nvSpPr>
          <p:cNvPr id="3" name="Subtitle 2">
            <a:extLst>
              <a:ext uri="{FF2B5EF4-FFF2-40B4-BE49-F238E27FC236}">
                <a16:creationId xmlns:a16="http://schemas.microsoft.com/office/drawing/2014/main" id="{C310226F-9D50-42E2-9A8F-86216E25880E}"/>
              </a:ext>
            </a:extLst>
          </p:cNvPr>
          <p:cNvSpPr>
            <a:spLocks noGrp="1"/>
          </p:cNvSpPr>
          <p:nvPr>
            <p:ph type="subTitle" idx="1"/>
          </p:nvPr>
        </p:nvSpPr>
        <p:spPr>
          <a:xfrm>
            <a:off x="1166649" y="2601119"/>
            <a:ext cx="6064469" cy="2387599"/>
          </a:xfrm>
        </p:spPr>
        <p:txBody>
          <a:bodyPr>
            <a:normAutofit/>
          </a:bodyPr>
          <a:lstStyle/>
          <a:p>
            <a:r>
              <a:rPr lang="en-US" dirty="0"/>
              <a:t>Valerie Vi </a:t>
            </a:r>
            <a:r>
              <a:rPr lang="en-US" dirty="0" err="1"/>
              <a:t>Thien</a:t>
            </a:r>
            <a:r>
              <a:rPr lang="en-US" dirty="0"/>
              <a:t> Mac, PhD, RN, Vicki Hertzberg, PhD, and Linda A. McCauley, PhD, RN</a:t>
            </a:r>
          </a:p>
          <a:p>
            <a:r>
              <a:rPr lang="en-US" dirty="0"/>
              <a:t>(Emory)</a:t>
            </a:r>
          </a:p>
          <a:p>
            <a:endParaRPr lang="en-US" dirty="0"/>
          </a:p>
          <a:p>
            <a:r>
              <a:rPr lang="en-US" dirty="0"/>
              <a:t>JOEM  Volume 61, Number 2, February 2019</a:t>
            </a:r>
          </a:p>
        </p:txBody>
      </p:sp>
      <p:pic>
        <p:nvPicPr>
          <p:cNvPr id="4" name="Picture 3">
            <a:extLst>
              <a:ext uri="{FF2B5EF4-FFF2-40B4-BE49-F238E27FC236}">
                <a16:creationId xmlns:a16="http://schemas.microsoft.com/office/drawing/2014/main" id="{026C1171-EF14-4649-982B-6A4922D7A98B}"/>
              </a:ext>
            </a:extLst>
          </p:cNvPr>
          <p:cNvPicPr>
            <a:picLocks noChangeAspect="1"/>
          </p:cNvPicPr>
          <p:nvPr/>
        </p:nvPicPr>
        <p:blipFill>
          <a:blip r:embed="rId2"/>
          <a:stretch>
            <a:fillRect/>
          </a:stretch>
        </p:blipFill>
        <p:spPr>
          <a:xfrm>
            <a:off x="8014252" y="1919802"/>
            <a:ext cx="3132411" cy="4194067"/>
          </a:xfrm>
          <a:prstGeom prst="rect">
            <a:avLst/>
          </a:prstGeom>
        </p:spPr>
      </p:pic>
      <p:sp>
        <p:nvSpPr>
          <p:cNvPr id="7" name="Rectangle 6">
            <a:extLst>
              <a:ext uri="{FF2B5EF4-FFF2-40B4-BE49-F238E27FC236}">
                <a16:creationId xmlns:a16="http://schemas.microsoft.com/office/drawing/2014/main" id="{1BA5C126-BD0F-4136-9BFB-934782018E37}"/>
              </a:ext>
            </a:extLst>
          </p:cNvPr>
          <p:cNvSpPr/>
          <p:nvPr/>
        </p:nvSpPr>
        <p:spPr>
          <a:xfrm>
            <a:off x="557049" y="5671091"/>
            <a:ext cx="6847603" cy="646331"/>
          </a:xfrm>
          <a:prstGeom prst="rect">
            <a:avLst/>
          </a:prstGeom>
        </p:spPr>
        <p:txBody>
          <a:bodyPr wrap="square">
            <a:spAutoFit/>
          </a:bodyPr>
          <a:lstStyle/>
          <a:p>
            <a:r>
              <a:rPr lang="en-US" b="0" i="0" u="none" strike="noStrike" baseline="0" dirty="0">
                <a:latin typeface="AdvP41153C"/>
              </a:rPr>
              <a:t>Funding:  NIOSH R01OH010657 (PI: L. McCauley) and the National Institute for Nursing Research under grant T32NR012715 (PI: S. Dunbar)</a:t>
            </a:r>
            <a:endParaRPr lang="en-US" sz="4800" dirty="0"/>
          </a:p>
        </p:txBody>
      </p:sp>
    </p:spTree>
    <p:extLst>
      <p:ext uri="{BB962C8B-B14F-4D97-AF65-F5344CB8AC3E}">
        <p14:creationId xmlns:p14="http://schemas.microsoft.com/office/powerpoint/2010/main" val="41666023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5726929-E1D5-42E9-B2F8-355C64851E30}"/>
              </a:ext>
            </a:extLst>
          </p:cNvPr>
          <p:cNvPicPr>
            <a:picLocks noChangeAspect="1"/>
          </p:cNvPicPr>
          <p:nvPr/>
        </p:nvPicPr>
        <p:blipFill>
          <a:blip r:embed="rId2"/>
          <a:stretch>
            <a:fillRect/>
          </a:stretch>
        </p:blipFill>
        <p:spPr>
          <a:xfrm>
            <a:off x="903543" y="806115"/>
            <a:ext cx="10480190" cy="5293895"/>
          </a:xfrm>
          <a:prstGeom prst="rect">
            <a:avLst/>
          </a:prstGeom>
        </p:spPr>
      </p:pic>
    </p:spTree>
    <p:extLst>
      <p:ext uri="{BB962C8B-B14F-4D97-AF65-F5344CB8AC3E}">
        <p14:creationId xmlns:p14="http://schemas.microsoft.com/office/powerpoint/2010/main" val="19056203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8061152-BCA1-4C5E-A136-B0F46B58E92E}"/>
              </a:ext>
            </a:extLst>
          </p:cNvPr>
          <p:cNvSpPr/>
          <p:nvPr/>
        </p:nvSpPr>
        <p:spPr>
          <a:xfrm>
            <a:off x="461208" y="5159925"/>
            <a:ext cx="11618497" cy="1477328"/>
          </a:xfrm>
          <a:prstGeom prst="rect">
            <a:avLst/>
          </a:prstGeom>
        </p:spPr>
        <p:txBody>
          <a:bodyPr wrap="square">
            <a:spAutoFit/>
          </a:bodyPr>
          <a:lstStyle/>
          <a:p>
            <a:r>
              <a:rPr lang="en-US" dirty="0">
                <a:latin typeface="AdvP41153C"/>
              </a:rPr>
              <a:t>Partitioning at 33.0</a:t>
            </a:r>
            <a:r>
              <a:rPr lang="en-US" dirty="0">
                <a:latin typeface="AdvPi1"/>
              </a:rPr>
              <a:t>8</a:t>
            </a:r>
            <a:r>
              <a:rPr lang="en-US" dirty="0">
                <a:latin typeface="AdvP41153C"/>
              </a:rPr>
              <a:t>C (91.4 </a:t>
            </a:r>
            <a:r>
              <a:rPr lang="en-US" dirty="0">
                <a:latin typeface="AdvPi1"/>
              </a:rPr>
              <a:t>8</a:t>
            </a:r>
            <a:r>
              <a:rPr lang="en-US" dirty="0">
                <a:latin typeface="AdvP41153C"/>
              </a:rPr>
              <a:t>F) indicates that two categories of worksite microenvironment calculations can be distinguished based upon the regional HI calculations from the FAWN, with over half of the observations being more than 33.0</a:t>
            </a:r>
            <a:r>
              <a:rPr lang="en-US" dirty="0">
                <a:latin typeface="AdvPi1"/>
              </a:rPr>
              <a:t>8</a:t>
            </a:r>
            <a:r>
              <a:rPr lang="en-US" dirty="0">
                <a:latin typeface="AdvP41153C"/>
              </a:rPr>
              <a:t>C ...</a:t>
            </a:r>
          </a:p>
          <a:p>
            <a:r>
              <a:rPr lang="en-US" dirty="0">
                <a:latin typeface="AdvP41153C"/>
              </a:rPr>
              <a:t>Of great interest are the nodes at 33.0</a:t>
            </a:r>
            <a:r>
              <a:rPr lang="en-US" dirty="0">
                <a:latin typeface="AdvPi1"/>
              </a:rPr>
              <a:t>8</a:t>
            </a:r>
            <a:r>
              <a:rPr lang="en-US" dirty="0">
                <a:latin typeface="AdvP41153C"/>
              </a:rPr>
              <a:t>C and 40.0</a:t>
            </a:r>
            <a:r>
              <a:rPr lang="en-US" dirty="0">
                <a:latin typeface="AdvPi1"/>
              </a:rPr>
              <a:t>8</a:t>
            </a:r>
            <a:r>
              <a:rPr lang="en-US" dirty="0">
                <a:latin typeface="AdvP41153C"/>
              </a:rPr>
              <a:t>C that appear to closely mirror the demarcation levels between ‘‘Caution’’ and ‘‘Extreme Caution’’ </a:t>
            </a:r>
            <a:endParaRPr lang="en-US" dirty="0"/>
          </a:p>
        </p:txBody>
      </p:sp>
      <p:pic>
        <p:nvPicPr>
          <p:cNvPr id="5" name="Picture 4">
            <a:extLst>
              <a:ext uri="{FF2B5EF4-FFF2-40B4-BE49-F238E27FC236}">
                <a16:creationId xmlns:a16="http://schemas.microsoft.com/office/drawing/2014/main" id="{B8DA0DBF-EAD2-453B-83DB-FE00A6D84529}"/>
              </a:ext>
            </a:extLst>
          </p:cNvPr>
          <p:cNvPicPr>
            <a:picLocks noChangeAspect="1"/>
          </p:cNvPicPr>
          <p:nvPr/>
        </p:nvPicPr>
        <p:blipFill>
          <a:blip r:embed="rId2"/>
          <a:stretch>
            <a:fillRect/>
          </a:stretch>
        </p:blipFill>
        <p:spPr>
          <a:xfrm>
            <a:off x="1776412" y="91623"/>
            <a:ext cx="8639175" cy="4743450"/>
          </a:xfrm>
          <a:prstGeom prst="rect">
            <a:avLst/>
          </a:prstGeom>
        </p:spPr>
      </p:pic>
    </p:spTree>
    <p:extLst>
      <p:ext uri="{BB962C8B-B14F-4D97-AF65-F5344CB8AC3E}">
        <p14:creationId xmlns:p14="http://schemas.microsoft.com/office/powerpoint/2010/main" val="25523526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733F549-27D5-4BAF-8117-D2B4E6FEDFE0}"/>
              </a:ext>
            </a:extLst>
          </p:cNvPr>
          <p:cNvSpPr/>
          <p:nvPr/>
        </p:nvSpPr>
        <p:spPr>
          <a:xfrm>
            <a:off x="441158" y="3549316"/>
            <a:ext cx="10130589" cy="1938992"/>
          </a:xfrm>
          <a:prstGeom prst="rect">
            <a:avLst/>
          </a:prstGeom>
        </p:spPr>
        <p:txBody>
          <a:bodyPr wrap="square">
            <a:spAutoFit/>
          </a:bodyPr>
          <a:lstStyle/>
          <a:p>
            <a:r>
              <a:rPr lang="en-US" sz="2400" dirty="0">
                <a:latin typeface="AdvP41153C"/>
              </a:rPr>
              <a:t>These findings provide evidence that meteorological weather data and microenvironmental data have sufficiently strong correlations to identify levels that present a need to implement special</a:t>
            </a:r>
          </a:p>
          <a:p>
            <a:r>
              <a:rPr lang="en-US" sz="2400" dirty="0">
                <a:latin typeface="AdvP41153C"/>
              </a:rPr>
              <a:t>precautions to protect worker health.</a:t>
            </a:r>
          </a:p>
          <a:p>
            <a:r>
              <a:rPr lang="en-US" sz="2400" dirty="0">
                <a:latin typeface="AdvP41153C"/>
              </a:rPr>
              <a:t>	</a:t>
            </a:r>
            <a:r>
              <a:rPr lang="en-US" sz="2400" b="1" dirty="0">
                <a:latin typeface="AdvP41153C"/>
              </a:rPr>
              <a:t>- correlations not reported</a:t>
            </a:r>
            <a:endParaRPr lang="en-US" sz="2400" b="1" dirty="0"/>
          </a:p>
        </p:txBody>
      </p:sp>
      <p:sp>
        <p:nvSpPr>
          <p:cNvPr id="6" name="Rectangle 5">
            <a:extLst>
              <a:ext uri="{FF2B5EF4-FFF2-40B4-BE49-F238E27FC236}">
                <a16:creationId xmlns:a16="http://schemas.microsoft.com/office/drawing/2014/main" id="{A32DC70A-1B60-4376-93E6-8F512F899445}"/>
              </a:ext>
            </a:extLst>
          </p:cNvPr>
          <p:cNvSpPr/>
          <p:nvPr/>
        </p:nvSpPr>
        <p:spPr>
          <a:xfrm>
            <a:off x="441158" y="1598732"/>
            <a:ext cx="11309684" cy="1569660"/>
          </a:xfrm>
          <a:prstGeom prst="rect">
            <a:avLst/>
          </a:prstGeom>
        </p:spPr>
        <p:txBody>
          <a:bodyPr wrap="square">
            <a:spAutoFit/>
          </a:bodyPr>
          <a:lstStyle/>
          <a:p>
            <a:r>
              <a:rPr lang="en-US" sz="2400" dirty="0">
                <a:latin typeface="AdvP41153C"/>
              </a:rPr>
              <a:t>The results of this study provide evidence that the weather monitoring stations in Florida can provide data that closely reflect the temperature conditions that workers are experiencing, particularly as the temperature rises.</a:t>
            </a:r>
          </a:p>
          <a:p>
            <a:r>
              <a:rPr lang="en-US" sz="2400" b="1" dirty="0">
                <a:latin typeface="AdvP41153C"/>
              </a:rPr>
              <a:t>	- not what it looks like to me</a:t>
            </a:r>
            <a:endParaRPr lang="en-US" sz="2400" b="1" dirty="0"/>
          </a:p>
        </p:txBody>
      </p:sp>
      <p:sp>
        <p:nvSpPr>
          <p:cNvPr id="8" name="Title 7">
            <a:extLst>
              <a:ext uri="{FF2B5EF4-FFF2-40B4-BE49-F238E27FC236}">
                <a16:creationId xmlns:a16="http://schemas.microsoft.com/office/drawing/2014/main" id="{D8FBB93D-5E79-4EE4-B308-F37B802B5142}"/>
              </a:ext>
            </a:extLst>
          </p:cNvPr>
          <p:cNvSpPr>
            <a:spLocks noGrp="1"/>
          </p:cNvSpPr>
          <p:nvPr>
            <p:ph type="title"/>
          </p:nvPr>
        </p:nvSpPr>
        <p:spPr>
          <a:xfrm>
            <a:off x="838200" y="44129"/>
            <a:ext cx="10515600" cy="1325563"/>
          </a:xfrm>
        </p:spPr>
        <p:txBody>
          <a:bodyPr/>
          <a:lstStyle/>
          <a:p>
            <a:r>
              <a:rPr lang="en-US" dirty="0"/>
              <a:t>Results</a:t>
            </a:r>
          </a:p>
        </p:txBody>
      </p:sp>
      <p:sp>
        <p:nvSpPr>
          <p:cNvPr id="9" name="TextBox 8">
            <a:extLst>
              <a:ext uri="{FF2B5EF4-FFF2-40B4-BE49-F238E27FC236}">
                <a16:creationId xmlns:a16="http://schemas.microsoft.com/office/drawing/2014/main" id="{46DAC34F-E45B-45E1-959F-F418785B3D82}"/>
              </a:ext>
            </a:extLst>
          </p:cNvPr>
          <p:cNvSpPr txBox="1"/>
          <p:nvPr/>
        </p:nvSpPr>
        <p:spPr>
          <a:xfrm>
            <a:off x="729916" y="5869232"/>
            <a:ext cx="5482270" cy="400110"/>
          </a:xfrm>
          <a:prstGeom prst="rect">
            <a:avLst/>
          </a:prstGeom>
          <a:noFill/>
        </p:spPr>
        <p:txBody>
          <a:bodyPr wrap="none" rtlCol="0">
            <a:spAutoFit/>
          </a:bodyPr>
          <a:lstStyle/>
          <a:p>
            <a:r>
              <a:rPr lang="en-US" sz="2000" dirty="0"/>
              <a:t>-- The broader study framework appears promising</a:t>
            </a:r>
          </a:p>
        </p:txBody>
      </p:sp>
    </p:spTree>
    <p:extLst>
      <p:ext uri="{BB962C8B-B14F-4D97-AF65-F5344CB8AC3E}">
        <p14:creationId xmlns:p14="http://schemas.microsoft.com/office/powerpoint/2010/main" val="22587033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DEE55-0C17-4703-B75D-D68587B9FABD}"/>
              </a:ext>
            </a:extLst>
          </p:cNvPr>
          <p:cNvSpPr>
            <a:spLocks noGrp="1"/>
          </p:cNvSpPr>
          <p:nvPr>
            <p:ph type="title"/>
          </p:nvPr>
        </p:nvSpPr>
        <p:spPr/>
        <p:txBody>
          <a:bodyPr/>
          <a:lstStyle/>
          <a:p>
            <a:r>
              <a:rPr lang="en-US" dirty="0"/>
              <a:t>Aspects of Interest</a:t>
            </a:r>
          </a:p>
        </p:txBody>
      </p:sp>
      <p:sp>
        <p:nvSpPr>
          <p:cNvPr id="3" name="Content Placeholder 2">
            <a:extLst>
              <a:ext uri="{FF2B5EF4-FFF2-40B4-BE49-F238E27FC236}">
                <a16:creationId xmlns:a16="http://schemas.microsoft.com/office/drawing/2014/main" id="{EA401A57-CE0F-4FF1-B725-D00CFF3F255E}"/>
              </a:ext>
            </a:extLst>
          </p:cNvPr>
          <p:cNvSpPr>
            <a:spLocks noGrp="1"/>
          </p:cNvSpPr>
          <p:nvPr>
            <p:ph idx="1"/>
          </p:nvPr>
        </p:nvSpPr>
        <p:spPr>
          <a:xfrm>
            <a:off x="838200" y="1825624"/>
            <a:ext cx="10515600" cy="4755650"/>
          </a:xfrm>
        </p:spPr>
        <p:txBody>
          <a:bodyPr/>
          <a:lstStyle/>
          <a:p>
            <a:r>
              <a:rPr lang="en-US" dirty="0"/>
              <a:t>Examining variability between “regional” weather station and individual-level worksite exposure</a:t>
            </a:r>
          </a:p>
          <a:p>
            <a:r>
              <a:rPr lang="en-US" dirty="0"/>
              <a:t>Application of personal temperature logger – participants  also wore physiological monitoring devices, but not reported in this paper</a:t>
            </a:r>
          </a:p>
          <a:p>
            <a:r>
              <a:rPr lang="en-US" dirty="0"/>
              <a:t>Use of conditional inference (regression) trees – Why??? </a:t>
            </a:r>
          </a:p>
        </p:txBody>
      </p:sp>
    </p:spTree>
    <p:extLst>
      <p:ext uri="{BB962C8B-B14F-4D97-AF65-F5344CB8AC3E}">
        <p14:creationId xmlns:p14="http://schemas.microsoft.com/office/powerpoint/2010/main" val="21979344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D3736-EA7D-48A8-B006-04BEF04B6173}"/>
              </a:ext>
            </a:extLst>
          </p:cNvPr>
          <p:cNvSpPr>
            <a:spLocks noGrp="1"/>
          </p:cNvSpPr>
          <p:nvPr>
            <p:ph type="title"/>
          </p:nvPr>
        </p:nvSpPr>
        <p:spPr/>
        <p:txBody>
          <a:bodyPr/>
          <a:lstStyle/>
          <a:p>
            <a:r>
              <a:rPr lang="en-US" dirty="0"/>
              <a:t>Objective / Aims</a:t>
            </a:r>
          </a:p>
        </p:txBody>
      </p:sp>
      <p:sp>
        <p:nvSpPr>
          <p:cNvPr id="3" name="Content Placeholder 2">
            <a:extLst>
              <a:ext uri="{FF2B5EF4-FFF2-40B4-BE49-F238E27FC236}">
                <a16:creationId xmlns:a16="http://schemas.microsoft.com/office/drawing/2014/main" id="{37BD7C70-EBAF-448D-AB74-A7A295516FAE}"/>
              </a:ext>
            </a:extLst>
          </p:cNvPr>
          <p:cNvSpPr>
            <a:spLocks noGrp="1"/>
          </p:cNvSpPr>
          <p:nvPr>
            <p:ph idx="1"/>
          </p:nvPr>
        </p:nvSpPr>
        <p:spPr/>
        <p:txBody>
          <a:bodyPr/>
          <a:lstStyle/>
          <a:p>
            <a:r>
              <a:rPr lang="en-US" dirty="0"/>
              <a:t>examine the associations between regional weather data and agricultural worksite temperatures in Florida</a:t>
            </a:r>
          </a:p>
          <a:p>
            <a:endParaRPr lang="en-US" dirty="0"/>
          </a:p>
          <a:p>
            <a:pPr marL="0" indent="0">
              <a:buNone/>
            </a:pPr>
            <a:r>
              <a:rPr lang="en-US" dirty="0"/>
              <a:t>(1) determine whether regional weather data are associated with direct worksite monitoring of environmental conditions</a:t>
            </a:r>
          </a:p>
          <a:p>
            <a:pPr marL="0" indent="0">
              <a:buNone/>
            </a:pPr>
            <a:r>
              <a:rPr lang="en-US" dirty="0"/>
              <a:t>(2) utilize regional weather data to build a useful model for predicting worksite environmental conditions for agricultural workers.</a:t>
            </a:r>
          </a:p>
        </p:txBody>
      </p:sp>
    </p:spTree>
    <p:extLst>
      <p:ext uri="{BB962C8B-B14F-4D97-AF65-F5344CB8AC3E}">
        <p14:creationId xmlns:p14="http://schemas.microsoft.com/office/powerpoint/2010/main" val="31063852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3F32C23-233B-4228-8E40-5531BAEC4ACA}"/>
              </a:ext>
            </a:extLst>
          </p:cNvPr>
          <p:cNvPicPr>
            <a:picLocks noChangeAspect="1"/>
          </p:cNvPicPr>
          <p:nvPr/>
        </p:nvPicPr>
        <p:blipFill>
          <a:blip r:embed="rId2"/>
          <a:stretch>
            <a:fillRect/>
          </a:stretch>
        </p:blipFill>
        <p:spPr>
          <a:xfrm>
            <a:off x="3532520" y="539446"/>
            <a:ext cx="4566208" cy="5779107"/>
          </a:xfrm>
          <a:prstGeom prst="rect">
            <a:avLst/>
          </a:prstGeom>
        </p:spPr>
      </p:pic>
      <p:sp>
        <p:nvSpPr>
          <p:cNvPr id="5" name="Rectangle 4">
            <a:extLst>
              <a:ext uri="{FF2B5EF4-FFF2-40B4-BE49-F238E27FC236}">
                <a16:creationId xmlns:a16="http://schemas.microsoft.com/office/drawing/2014/main" id="{14797778-120D-4160-905F-0ABE79F5901A}"/>
              </a:ext>
            </a:extLst>
          </p:cNvPr>
          <p:cNvSpPr/>
          <p:nvPr/>
        </p:nvSpPr>
        <p:spPr>
          <a:xfrm>
            <a:off x="2864335" y="0"/>
            <a:ext cx="5902578" cy="400110"/>
          </a:xfrm>
          <a:prstGeom prst="rect">
            <a:avLst/>
          </a:prstGeom>
        </p:spPr>
        <p:txBody>
          <a:bodyPr wrap="none">
            <a:spAutoFit/>
          </a:bodyPr>
          <a:lstStyle/>
          <a:p>
            <a:r>
              <a:rPr lang="en-US" sz="2000" b="1" dirty="0"/>
              <a:t>Farmworker Vulnerability to Heat Hazards Framework</a:t>
            </a:r>
          </a:p>
        </p:txBody>
      </p:sp>
      <p:sp>
        <p:nvSpPr>
          <p:cNvPr id="6" name="Rectangle 5">
            <a:extLst>
              <a:ext uri="{FF2B5EF4-FFF2-40B4-BE49-F238E27FC236}">
                <a16:creationId xmlns:a16="http://schemas.microsoft.com/office/drawing/2014/main" id="{60CCB860-F995-45C9-B346-E1FCCD39E0C0}"/>
              </a:ext>
            </a:extLst>
          </p:cNvPr>
          <p:cNvSpPr/>
          <p:nvPr/>
        </p:nvSpPr>
        <p:spPr>
          <a:xfrm>
            <a:off x="308810" y="6591101"/>
            <a:ext cx="11574379" cy="276999"/>
          </a:xfrm>
          <a:prstGeom prst="rect">
            <a:avLst/>
          </a:prstGeom>
        </p:spPr>
        <p:txBody>
          <a:bodyPr wrap="square">
            <a:spAutoFit/>
          </a:bodyPr>
          <a:lstStyle/>
          <a:p>
            <a:r>
              <a:rPr lang="en-US" sz="1200" b="0" i="0" dirty="0">
                <a:solidFill>
                  <a:srgbClr val="303030"/>
                </a:solidFill>
                <a:effectLst/>
                <a:latin typeface="arial" panose="020B0604020202020204" pitchFamily="34" charset="0"/>
              </a:rPr>
              <a:t>Mac VVT, McCauley LA. Farmworker Vulnerability to Heat Hazards: A Conceptual Framework. </a:t>
            </a:r>
            <a:r>
              <a:rPr lang="en-US" sz="1200" b="0" i="1" dirty="0">
                <a:solidFill>
                  <a:srgbClr val="303030"/>
                </a:solidFill>
                <a:effectLst/>
                <a:latin typeface="arial" panose="020B0604020202020204" pitchFamily="34" charset="0"/>
              </a:rPr>
              <a:t>J </a:t>
            </a:r>
            <a:r>
              <a:rPr lang="en-US" sz="1200" b="0" i="1" dirty="0" err="1">
                <a:solidFill>
                  <a:srgbClr val="303030"/>
                </a:solidFill>
                <a:effectLst/>
                <a:latin typeface="arial" panose="020B0604020202020204" pitchFamily="34" charset="0"/>
              </a:rPr>
              <a:t>Nurs</a:t>
            </a:r>
            <a:r>
              <a:rPr lang="en-US" sz="1200" b="0" i="1" dirty="0">
                <a:solidFill>
                  <a:srgbClr val="303030"/>
                </a:solidFill>
                <a:effectLst/>
                <a:latin typeface="arial" panose="020B0604020202020204" pitchFamily="34" charset="0"/>
              </a:rPr>
              <a:t> </a:t>
            </a:r>
            <a:r>
              <a:rPr lang="en-US" sz="1200" b="0" i="1" dirty="0" err="1">
                <a:solidFill>
                  <a:srgbClr val="303030"/>
                </a:solidFill>
                <a:effectLst/>
                <a:latin typeface="arial" panose="020B0604020202020204" pitchFamily="34" charset="0"/>
              </a:rPr>
              <a:t>Scholarsh</a:t>
            </a:r>
            <a:r>
              <a:rPr lang="en-US" sz="1200" b="0" i="0" dirty="0">
                <a:solidFill>
                  <a:srgbClr val="303030"/>
                </a:solidFill>
                <a:effectLst/>
                <a:latin typeface="arial" panose="020B0604020202020204" pitchFamily="34" charset="0"/>
              </a:rPr>
              <a:t>. 2017;49(6):617–624. doi:10.1111/jnu.12327</a:t>
            </a:r>
            <a:endParaRPr lang="en-US" sz="1200" dirty="0"/>
          </a:p>
        </p:txBody>
      </p:sp>
    </p:spTree>
    <p:extLst>
      <p:ext uri="{BB962C8B-B14F-4D97-AF65-F5344CB8AC3E}">
        <p14:creationId xmlns:p14="http://schemas.microsoft.com/office/powerpoint/2010/main" val="28540191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F0E2D-3726-40B8-AB0F-734F2F506C8B}"/>
              </a:ext>
            </a:extLst>
          </p:cNvPr>
          <p:cNvSpPr>
            <a:spLocks noGrp="1"/>
          </p:cNvSpPr>
          <p:nvPr>
            <p:ph type="title"/>
          </p:nvPr>
        </p:nvSpPr>
        <p:spPr>
          <a:xfrm>
            <a:off x="200526" y="-107781"/>
            <a:ext cx="10515600" cy="1325563"/>
          </a:xfrm>
        </p:spPr>
        <p:txBody>
          <a:bodyPr/>
          <a:lstStyle/>
          <a:p>
            <a:r>
              <a:rPr lang="en-US" dirty="0"/>
              <a:t>Study design</a:t>
            </a:r>
          </a:p>
        </p:txBody>
      </p:sp>
      <p:sp>
        <p:nvSpPr>
          <p:cNvPr id="3" name="Content Placeholder 2">
            <a:extLst>
              <a:ext uri="{FF2B5EF4-FFF2-40B4-BE49-F238E27FC236}">
                <a16:creationId xmlns:a16="http://schemas.microsoft.com/office/drawing/2014/main" id="{E98AC653-BA56-4A93-8368-457BAA537CCF}"/>
              </a:ext>
            </a:extLst>
          </p:cNvPr>
          <p:cNvSpPr>
            <a:spLocks noGrp="1"/>
          </p:cNvSpPr>
          <p:nvPr>
            <p:ph idx="1"/>
          </p:nvPr>
        </p:nvSpPr>
        <p:spPr>
          <a:xfrm>
            <a:off x="200526" y="1016920"/>
            <a:ext cx="10515600" cy="4351338"/>
          </a:xfrm>
        </p:spPr>
        <p:txBody>
          <a:bodyPr/>
          <a:lstStyle/>
          <a:p>
            <a:r>
              <a:rPr lang="en-US" dirty="0"/>
              <a:t>two different agricultural communities in Florida during the summers of 2015 to 2016:  Apopka (n = 39), Immokalee (n = 66)</a:t>
            </a:r>
          </a:p>
          <a:p>
            <a:r>
              <a:rPr lang="en-US" dirty="0"/>
              <a:t>monitored up to 3 days – 284 days of data; 18,769 observations</a:t>
            </a:r>
          </a:p>
          <a:p>
            <a:r>
              <a:rPr lang="en-US" dirty="0"/>
              <a:t>weather: FAWN (35 stations in Florida), 15 minute resolution</a:t>
            </a:r>
          </a:p>
        </p:txBody>
      </p:sp>
      <p:pic>
        <p:nvPicPr>
          <p:cNvPr id="4" name="Picture 3">
            <a:extLst>
              <a:ext uri="{FF2B5EF4-FFF2-40B4-BE49-F238E27FC236}">
                <a16:creationId xmlns:a16="http://schemas.microsoft.com/office/drawing/2014/main" id="{B537D7D1-C3D8-452A-9A33-5DA7560E8AC4}"/>
              </a:ext>
            </a:extLst>
          </p:cNvPr>
          <p:cNvPicPr>
            <a:picLocks noChangeAspect="1"/>
          </p:cNvPicPr>
          <p:nvPr/>
        </p:nvPicPr>
        <p:blipFill rotWithShape="1">
          <a:blip r:embed="rId3"/>
          <a:srcRect t="18187" b="5485"/>
          <a:stretch/>
        </p:blipFill>
        <p:spPr>
          <a:xfrm>
            <a:off x="713874" y="4018546"/>
            <a:ext cx="2444899" cy="2474329"/>
          </a:xfrm>
          <a:prstGeom prst="rect">
            <a:avLst/>
          </a:prstGeom>
        </p:spPr>
      </p:pic>
      <p:pic>
        <p:nvPicPr>
          <p:cNvPr id="5" name="Picture 4">
            <a:extLst>
              <a:ext uri="{FF2B5EF4-FFF2-40B4-BE49-F238E27FC236}">
                <a16:creationId xmlns:a16="http://schemas.microsoft.com/office/drawing/2014/main" id="{CEF72F3F-422E-4963-875B-744498605605}"/>
              </a:ext>
            </a:extLst>
          </p:cNvPr>
          <p:cNvPicPr>
            <a:picLocks noChangeAspect="1"/>
          </p:cNvPicPr>
          <p:nvPr/>
        </p:nvPicPr>
        <p:blipFill rotWithShape="1">
          <a:blip r:embed="rId4"/>
          <a:srcRect l="36908" t="30506" r="23323" b="20635"/>
          <a:stretch/>
        </p:blipFill>
        <p:spPr>
          <a:xfrm>
            <a:off x="5147464" y="3152274"/>
            <a:ext cx="5568662" cy="3705726"/>
          </a:xfrm>
          <a:prstGeom prst="rect">
            <a:avLst/>
          </a:prstGeom>
        </p:spPr>
      </p:pic>
      <p:sp>
        <p:nvSpPr>
          <p:cNvPr id="6" name="Oval 5">
            <a:extLst>
              <a:ext uri="{FF2B5EF4-FFF2-40B4-BE49-F238E27FC236}">
                <a16:creationId xmlns:a16="http://schemas.microsoft.com/office/drawing/2014/main" id="{98A79AB8-4622-4B2F-88D5-68C548B71102}"/>
              </a:ext>
            </a:extLst>
          </p:cNvPr>
          <p:cNvSpPr/>
          <p:nvPr/>
        </p:nvSpPr>
        <p:spPr>
          <a:xfrm>
            <a:off x="9288379" y="5618747"/>
            <a:ext cx="324853" cy="22233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AC365BC4-AF4B-4505-8CCB-73A76C6332D8}"/>
              </a:ext>
            </a:extLst>
          </p:cNvPr>
          <p:cNvSpPr/>
          <p:nvPr/>
        </p:nvSpPr>
        <p:spPr>
          <a:xfrm>
            <a:off x="9314447" y="4490660"/>
            <a:ext cx="324853" cy="22233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6F73E3D2-3E7B-4D93-9FA7-BF02D2699171}"/>
              </a:ext>
            </a:extLst>
          </p:cNvPr>
          <p:cNvPicPr>
            <a:picLocks noChangeAspect="1"/>
          </p:cNvPicPr>
          <p:nvPr/>
        </p:nvPicPr>
        <p:blipFill>
          <a:blip r:embed="rId5"/>
          <a:stretch>
            <a:fillRect/>
          </a:stretch>
        </p:blipFill>
        <p:spPr>
          <a:xfrm>
            <a:off x="10106525" y="3061409"/>
            <a:ext cx="1978193" cy="1470457"/>
          </a:xfrm>
          <a:prstGeom prst="rect">
            <a:avLst/>
          </a:prstGeom>
        </p:spPr>
      </p:pic>
    </p:spTree>
    <p:extLst>
      <p:ext uri="{BB962C8B-B14F-4D97-AF65-F5344CB8AC3E}">
        <p14:creationId xmlns:p14="http://schemas.microsoft.com/office/powerpoint/2010/main" val="14445249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9D15E76-1381-4CB6-A577-E52A82A3054C}"/>
              </a:ext>
            </a:extLst>
          </p:cNvPr>
          <p:cNvPicPr>
            <a:picLocks noChangeAspect="1"/>
          </p:cNvPicPr>
          <p:nvPr/>
        </p:nvPicPr>
        <p:blipFill>
          <a:blip r:embed="rId3"/>
          <a:stretch>
            <a:fillRect/>
          </a:stretch>
        </p:blipFill>
        <p:spPr>
          <a:xfrm>
            <a:off x="2671011" y="68498"/>
            <a:ext cx="6581274" cy="6721003"/>
          </a:xfrm>
          <a:prstGeom prst="rect">
            <a:avLst/>
          </a:prstGeom>
        </p:spPr>
      </p:pic>
    </p:spTree>
    <p:extLst>
      <p:ext uri="{BB962C8B-B14F-4D97-AF65-F5344CB8AC3E}">
        <p14:creationId xmlns:p14="http://schemas.microsoft.com/office/powerpoint/2010/main" val="25540275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AA84E50-67FD-454B-8B59-0F3E352A1FF4}"/>
              </a:ext>
            </a:extLst>
          </p:cNvPr>
          <p:cNvPicPr>
            <a:picLocks noChangeAspect="1"/>
          </p:cNvPicPr>
          <p:nvPr/>
        </p:nvPicPr>
        <p:blipFill>
          <a:blip r:embed="rId2"/>
          <a:stretch>
            <a:fillRect/>
          </a:stretch>
        </p:blipFill>
        <p:spPr>
          <a:xfrm>
            <a:off x="1226469" y="262188"/>
            <a:ext cx="9305925" cy="2724150"/>
          </a:xfrm>
          <a:prstGeom prst="rect">
            <a:avLst/>
          </a:prstGeom>
        </p:spPr>
      </p:pic>
      <p:pic>
        <p:nvPicPr>
          <p:cNvPr id="5" name="Picture 4">
            <a:extLst>
              <a:ext uri="{FF2B5EF4-FFF2-40B4-BE49-F238E27FC236}">
                <a16:creationId xmlns:a16="http://schemas.microsoft.com/office/drawing/2014/main" id="{5A8D36FC-1D8D-415B-BE62-54AEA8312F84}"/>
              </a:ext>
            </a:extLst>
          </p:cNvPr>
          <p:cNvPicPr>
            <a:picLocks noChangeAspect="1"/>
          </p:cNvPicPr>
          <p:nvPr/>
        </p:nvPicPr>
        <p:blipFill>
          <a:blip r:embed="rId3"/>
          <a:stretch>
            <a:fillRect/>
          </a:stretch>
        </p:blipFill>
        <p:spPr>
          <a:xfrm>
            <a:off x="1628775" y="3429000"/>
            <a:ext cx="8934450" cy="2714625"/>
          </a:xfrm>
          <a:prstGeom prst="rect">
            <a:avLst/>
          </a:prstGeom>
        </p:spPr>
      </p:pic>
    </p:spTree>
    <p:extLst>
      <p:ext uri="{BB962C8B-B14F-4D97-AF65-F5344CB8AC3E}">
        <p14:creationId xmlns:p14="http://schemas.microsoft.com/office/powerpoint/2010/main" val="22234985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C396B-F453-4842-BE5A-AA377C98A5D4}"/>
              </a:ext>
            </a:extLst>
          </p:cNvPr>
          <p:cNvSpPr>
            <a:spLocks noGrp="1"/>
          </p:cNvSpPr>
          <p:nvPr>
            <p:ph type="title"/>
          </p:nvPr>
        </p:nvSpPr>
        <p:spPr>
          <a:xfrm>
            <a:off x="838200" y="304967"/>
            <a:ext cx="10515600" cy="1325563"/>
          </a:xfrm>
        </p:spPr>
        <p:txBody>
          <a:bodyPr/>
          <a:lstStyle/>
          <a:p>
            <a:r>
              <a:rPr lang="en-US" dirty="0"/>
              <a:t>Conditional inference trees</a:t>
            </a:r>
          </a:p>
        </p:txBody>
      </p:sp>
      <p:sp>
        <p:nvSpPr>
          <p:cNvPr id="3" name="Content Placeholder 2">
            <a:extLst>
              <a:ext uri="{FF2B5EF4-FFF2-40B4-BE49-F238E27FC236}">
                <a16:creationId xmlns:a16="http://schemas.microsoft.com/office/drawing/2014/main" id="{17650146-F5F0-4CF2-BFC7-DE64B1A86886}"/>
              </a:ext>
            </a:extLst>
          </p:cNvPr>
          <p:cNvSpPr>
            <a:spLocks noGrp="1"/>
          </p:cNvSpPr>
          <p:nvPr>
            <p:ph idx="1"/>
          </p:nvPr>
        </p:nvSpPr>
        <p:spPr/>
        <p:txBody>
          <a:bodyPr/>
          <a:lstStyle/>
          <a:p>
            <a:r>
              <a:rPr lang="en-US" dirty="0"/>
              <a:t>unbiased recursive partitioning</a:t>
            </a:r>
          </a:p>
          <a:p>
            <a:r>
              <a:rPr lang="en-US" dirty="0"/>
              <a:t> non-parametric class of decision trees </a:t>
            </a:r>
          </a:p>
          <a:p>
            <a:r>
              <a:rPr lang="en-US" dirty="0"/>
              <a:t>uses a statistical theory (selection by permutation-based significance tests) in order to select variables instead of selecting the variable that maximizes an information measure (Gini coefficient or Information Gain)</a:t>
            </a:r>
          </a:p>
          <a:p>
            <a:r>
              <a:rPr lang="en-US" dirty="0"/>
              <a:t>tree growth is based on statistical stopping rules</a:t>
            </a:r>
          </a:p>
        </p:txBody>
      </p:sp>
    </p:spTree>
    <p:extLst>
      <p:ext uri="{BB962C8B-B14F-4D97-AF65-F5344CB8AC3E}">
        <p14:creationId xmlns:p14="http://schemas.microsoft.com/office/powerpoint/2010/main" val="29040760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86D9AF9-B339-4148-A429-EAD4268BAE62}"/>
              </a:ext>
            </a:extLst>
          </p:cNvPr>
          <p:cNvPicPr>
            <a:picLocks noChangeAspect="1"/>
          </p:cNvPicPr>
          <p:nvPr/>
        </p:nvPicPr>
        <p:blipFill>
          <a:blip r:embed="rId2"/>
          <a:stretch>
            <a:fillRect/>
          </a:stretch>
        </p:blipFill>
        <p:spPr>
          <a:xfrm>
            <a:off x="525519" y="467333"/>
            <a:ext cx="10892449" cy="5686820"/>
          </a:xfrm>
          <a:prstGeom prst="rect">
            <a:avLst/>
          </a:prstGeom>
        </p:spPr>
      </p:pic>
    </p:spTree>
    <p:extLst>
      <p:ext uri="{BB962C8B-B14F-4D97-AF65-F5344CB8AC3E}">
        <p14:creationId xmlns:p14="http://schemas.microsoft.com/office/powerpoint/2010/main" val="27104221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TotalTime>
  <Words>421</Words>
  <Application>Microsoft Office PowerPoint</Application>
  <PresentationFormat>Widescreen</PresentationFormat>
  <Paragraphs>41</Paragraphs>
  <Slides>12</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AdvP41153C</vt:lpstr>
      <vt:lpstr>AdvPi1</vt:lpstr>
      <vt:lpstr>Arial</vt:lpstr>
      <vt:lpstr>Arial</vt:lpstr>
      <vt:lpstr>Calibri</vt:lpstr>
      <vt:lpstr>Calibri Light</vt:lpstr>
      <vt:lpstr>Office Theme</vt:lpstr>
      <vt:lpstr>Examining Agricultural Workplace Micro and Macroclimate Data Using Decision Tree Analysis to Determine Heat Illness Risk </vt:lpstr>
      <vt:lpstr>Aspects of Interest</vt:lpstr>
      <vt:lpstr>Objective / Aims</vt:lpstr>
      <vt:lpstr>PowerPoint Presentation</vt:lpstr>
      <vt:lpstr>Study design</vt:lpstr>
      <vt:lpstr>PowerPoint Presentation</vt:lpstr>
      <vt:lpstr>PowerPoint Presentation</vt:lpstr>
      <vt:lpstr>Conditional inference trees</vt:lpstr>
      <vt:lpstr>PowerPoint Presentation</vt:lpstr>
      <vt:lpstr>PowerPoint Presentation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Examining Agricultural Workplace Micro and Macroclimate Data Using Decision Tree Analysis to Determine Heat Illness Risk</dc:title>
  <dc:creator>S L</dc:creator>
  <cp:lastModifiedBy>S L</cp:lastModifiedBy>
  <cp:revision>11</cp:revision>
  <dcterms:created xsi:type="dcterms:W3CDTF">2019-04-16T16:20:05Z</dcterms:created>
  <dcterms:modified xsi:type="dcterms:W3CDTF">2019-04-16T17:46:37Z</dcterms:modified>
</cp:coreProperties>
</file>