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7" r:id="rId1"/>
  </p:sldMasterIdLst>
  <p:notesMasterIdLst>
    <p:notesMasterId r:id="rId19"/>
  </p:notesMasterIdLst>
  <p:handoutMasterIdLst>
    <p:handoutMasterId r:id="rId20"/>
  </p:handoutMasterIdLst>
  <p:sldIdLst>
    <p:sldId id="326" r:id="rId2"/>
    <p:sldId id="328" r:id="rId3"/>
    <p:sldId id="332" r:id="rId4"/>
    <p:sldId id="333" r:id="rId5"/>
    <p:sldId id="330" r:id="rId6"/>
    <p:sldId id="331" r:id="rId7"/>
    <p:sldId id="334" r:id="rId8"/>
    <p:sldId id="335" r:id="rId9"/>
    <p:sldId id="336" r:id="rId10"/>
    <p:sldId id="327" r:id="rId11"/>
    <p:sldId id="337" r:id="rId12"/>
    <p:sldId id="340" r:id="rId13"/>
    <p:sldId id="341" r:id="rId14"/>
    <p:sldId id="338" r:id="rId15"/>
    <p:sldId id="329" r:id="rId16"/>
    <p:sldId id="342" r:id="rId17"/>
    <p:sldId id="339" r:id="rId18"/>
  </p:sldIdLst>
  <p:sldSz cx="9144000" cy="6858000" type="screen4x3"/>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19321A6-499E-4513-A359-04A7259E820B}">
          <p14:sldIdLst>
            <p14:sldId id="326"/>
            <p14:sldId id="328"/>
            <p14:sldId id="332"/>
            <p14:sldId id="333"/>
            <p14:sldId id="330"/>
            <p14:sldId id="331"/>
            <p14:sldId id="334"/>
            <p14:sldId id="335"/>
            <p14:sldId id="336"/>
            <p14:sldId id="327"/>
            <p14:sldId id="337"/>
            <p14:sldId id="340"/>
            <p14:sldId id="341"/>
            <p14:sldId id="338"/>
            <p14:sldId id="329"/>
            <p14:sldId id="342"/>
            <p14:sldId id="33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F91"/>
    <a:srgbClr val="005BBB"/>
    <a:srgbClr val="666666"/>
    <a:srgbClr val="828383"/>
    <a:srgbClr val="4DC3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autoAdjust="0"/>
    <p:restoredTop sz="87953" autoAdjust="0"/>
  </p:normalViewPr>
  <p:slideViewPr>
    <p:cSldViewPr snapToGrid="0" snapToObjects="1">
      <p:cViewPr varScale="1">
        <p:scale>
          <a:sx n="97" d="100"/>
          <a:sy n="97" d="100"/>
        </p:scale>
        <p:origin x="2442" y="84"/>
      </p:cViewPr>
      <p:guideLst>
        <p:guide orient="horz" pos="2160"/>
        <p:guide pos="2880"/>
      </p:guideLst>
    </p:cSldViewPr>
  </p:slideViewPr>
  <p:outlineViewPr>
    <p:cViewPr>
      <p:scale>
        <a:sx n="33" d="100"/>
        <a:sy n="33" d="100"/>
      </p:scale>
      <p:origin x="0" y="-6064"/>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390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1D33A1-6D17-2C4C-B4C2-C83DB37352CC}" type="datetimeFigureOut">
              <a:rPr lang="en-US" smtClean="0">
                <a:latin typeface="Arial" charset="0"/>
              </a:rPr>
              <a:t>3/12/2019</a:t>
            </a:fld>
            <a:endParaRPr lang="en-US" dirty="0">
              <a:latin typeface="Arial"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59171E-5108-1245-8B63-E8B205C9AF87}" type="slidenum">
              <a:rPr lang="en-US" smtClean="0">
                <a:latin typeface="Arial" charset="0"/>
              </a:rPr>
              <a:t>‹#›</a:t>
            </a:fld>
            <a:endParaRPr lang="en-US" dirty="0">
              <a:latin typeface="Arial" charset="0"/>
            </a:endParaRPr>
          </a:p>
        </p:txBody>
      </p:sp>
    </p:spTree>
    <p:extLst>
      <p:ext uri="{BB962C8B-B14F-4D97-AF65-F5344CB8AC3E}">
        <p14:creationId xmlns:p14="http://schemas.microsoft.com/office/powerpoint/2010/main" val="967542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charset="0"/>
              </a:defRPr>
            </a:lvl1pPr>
          </a:lstStyle>
          <a:p>
            <a:fld id="{5B96CA4F-2197-CC40-B4FC-798A937A9DC6}" type="datetimeFigureOut">
              <a:rPr lang="en-US" smtClean="0"/>
              <a:pPr/>
              <a:t>3/12/2019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charset="0"/>
              </a:defRPr>
            </a:lvl1pPr>
          </a:lstStyle>
          <a:p>
            <a:fld id="{02322656-8894-1544-92AA-01B3CF5E6182}" type="slidenum">
              <a:rPr lang="en-US" smtClean="0"/>
              <a:pPr/>
              <a:t>‹#›</a:t>
            </a:fld>
            <a:endParaRPr lang="en-US" dirty="0"/>
          </a:p>
        </p:txBody>
      </p:sp>
    </p:spTree>
    <p:extLst>
      <p:ext uri="{BB962C8B-B14F-4D97-AF65-F5344CB8AC3E}">
        <p14:creationId xmlns:p14="http://schemas.microsoft.com/office/powerpoint/2010/main" val="702750498"/>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Arial" charset="0"/>
        <a:ea typeface="+mn-ea"/>
        <a:cs typeface="+mn-cs"/>
      </a:defRPr>
    </a:lvl1pPr>
    <a:lvl2pPr marL="609585" algn="l" defTabSz="1219170" rtl="0" eaLnBrk="1" latinLnBrk="0" hangingPunct="1">
      <a:defRPr sz="1600" kern="1200">
        <a:solidFill>
          <a:schemeClr val="tx1"/>
        </a:solidFill>
        <a:latin typeface="Arial" charset="0"/>
        <a:ea typeface="+mn-ea"/>
        <a:cs typeface="+mn-cs"/>
      </a:defRPr>
    </a:lvl2pPr>
    <a:lvl3pPr marL="1219170" algn="l" defTabSz="1219170" rtl="0" eaLnBrk="1" latinLnBrk="0" hangingPunct="1">
      <a:defRPr sz="1600" kern="1200">
        <a:solidFill>
          <a:schemeClr val="tx1"/>
        </a:solidFill>
        <a:latin typeface="Arial" charset="0"/>
        <a:ea typeface="+mn-ea"/>
        <a:cs typeface="+mn-cs"/>
      </a:defRPr>
    </a:lvl3pPr>
    <a:lvl4pPr marL="1828754" algn="l" defTabSz="1219170" rtl="0" eaLnBrk="1" latinLnBrk="0" hangingPunct="1">
      <a:defRPr sz="1600" kern="1200">
        <a:solidFill>
          <a:schemeClr val="tx1"/>
        </a:solidFill>
        <a:latin typeface="Arial" charset="0"/>
        <a:ea typeface="+mn-ea"/>
        <a:cs typeface="+mn-cs"/>
      </a:defRPr>
    </a:lvl4pPr>
    <a:lvl5pPr marL="2438339" algn="l" defTabSz="1219170" rtl="0" eaLnBrk="1" latinLnBrk="0" hangingPunct="1">
      <a:defRPr sz="1600" kern="1200">
        <a:solidFill>
          <a:schemeClr val="tx1"/>
        </a:solidFill>
        <a:latin typeface="Arial"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322656-8894-1544-92AA-01B3CF5E6182}" type="slidenum">
              <a:rPr lang="en-US" smtClean="0"/>
              <a:pPr/>
              <a:t>3</a:t>
            </a:fld>
            <a:endParaRPr lang="en-US" dirty="0"/>
          </a:p>
        </p:txBody>
      </p:sp>
    </p:spTree>
    <p:extLst>
      <p:ext uri="{BB962C8B-B14F-4D97-AF65-F5344CB8AC3E}">
        <p14:creationId xmlns:p14="http://schemas.microsoft.com/office/powerpoint/2010/main" val="1484775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600" b="0" i="0" kern="1200" dirty="0">
                <a:solidFill>
                  <a:schemeClr val="tx1"/>
                </a:solidFill>
                <a:effectLst/>
                <a:latin typeface="Arial" charset="0"/>
                <a:ea typeface="+mn-ea"/>
                <a:cs typeface="+mn-cs"/>
              </a:rPr>
              <a:t>The </a:t>
            </a:r>
            <a:r>
              <a:rPr lang="en-US" sz="1600" b="0" i="0" kern="1200" dirty="0" err="1">
                <a:solidFill>
                  <a:schemeClr val="tx1"/>
                </a:solidFill>
                <a:effectLst/>
                <a:latin typeface="Arial" charset="0"/>
                <a:ea typeface="+mn-ea"/>
                <a:cs typeface="+mn-cs"/>
              </a:rPr>
              <a:t>WetBulb</a:t>
            </a:r>
            <a:r>
              <a:rPr lang="en-US" sz="1600" b="0" i="0" kern="1200" dirty="0">
                <a:solidFill>
                  <a:schemeClr val="tx1"/>
                </a:solidFill>
                <a:effectLst/>
                <a:latin typeface="Arial" charset="0"/>
                <a:ea typeface="+mn-ea"/>
                <a:cs typeface="+mn-cs"/>
              </a:rPr>
              <a:t> Globe Temperature (WBGT) is a measure of the heat stress in direct sunlight, which takes into account: temperature, humidity, wind speed, sun angle and cloud cover (solar radiation). This differs from the heat index, which takes into consideration temperature and humidity and is calculated for shady areas. If you work or exercise in direct sunlight, this is a good element to monitor. Military agencies, OSHA and many nations use the WBGT as a guide to managing workload in direct sunlight.</a:t>
            </a:r>
          </a:p>
          <a:p>
            <a:br>
              <a:rPr lang="en-US" dirty="0"/>
            </a:br>
            <a:endParaRPr lang="en-US" dirty="0"/>
          </a:p>
        </p:txBody>
      </p:sp>
      <p:sp>
        <p:nvSpPr>
          <p:cNvPr id="4" name="Slide Number Placeholder 3"/>
          <p:cNvSpPr>
            <a:spLocks noGrp="1"/>
          </p:cNvSpPr>
          <p:nvPr>
            <p:ph type="sldNum" sz="quarter" idx="5"/>
          </p:nvPr>
        </p:nvSpPr>
        <p:spPr/>
        <p:txBody>
          <a:bodyPr/>
          <a:lstStyle/>
          <a:p>
            <a:fld id="{02322656-8894-1544-92AA-01B3CF5E6182}" type="slidenum">
              <a:rPr lang="en-US" smtClean="0"/>
              <a:pPr/>
              <a:t>8</a:t>
            </a:fld>
            <a:endParaRPr lang="en-US" dirty="0"/>
          </a:p>
        </p:txBody>
      </p:sp>
    </p:spTree>
    <p:extLst>
      <p:ext uri="{BB962C8B-B14F-4D97-AF65-F5344CB8AC3E}">
        <p14:creationId xmlns:p14="http://schemas.microsoft.com/office/powerpoint/2010/main" val="1228378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dimensions of predictor and lags, given the functions selected to model the relationship in each space. Then, these one-dimensions basis matrices are combined in order to create the related cross-basis matrix, which can be included in a model formula to fit distributed lag linear (DLMs) and non-linear models (DLNMs).</a:t>
            </a:r>
          </a:p>
          <a:p>
            <a:endParaRPr lang="en-US" dirty="0"/>
          </a:p>
          <a:p>
            <a:r>
              <a:rPr lang="en-US" sz="1600" b="0" i="0" kern="1200" dirty="0">
                <a:solidFill>
                  <a:schemeClr val="tx1"/>
                </a:solidFill>
                <a:effectLst/>
                <a:latin typeface="Arial" charset="0"/>
                <a:ea typeface="+mn-ea"/>
                <a:cs typeface="+mn-cs"/>
              </a:rPr>
              <a:t>Note that in GAMs there is no “regression equation” that is produced. Instead, the sense of the relationships between the response and individual predictors is illustrated using “partial residual plots” for individual predictors that show the relationship between that predictor and the differences (residuals) of a prediction of the response using all other predictors.</a:t>
            </a:r>
            <a:endParaRPr lang="en-US" dirty="0"/>
          </a:p>
          <a:p>
            <a:endParaRPr lang="en-US" dirty="0"/>
          </a:p>
        </p:txBody>
      </p:sp>
      <p:sp>
        <p:nvSpPr>
          <p:cNvPr id="4" name="Slide Number Placeholder 3"/>
          <p:cNvSpPr>
            <a:spLocks noGrp="1"/>
          </p:cNvSpPr>
          <p:nvPr>
            <p:ph type="sldNum" sz="quarter" idx="5"/>
          </p:nvPr>
        </p:nvSpPr>
        <p:spPr/>
        <p:txBody>
          <a:bodyPr/>
          <a:lstStyle/>
          <a:p>
            <a:fld id="{02322656-8894-1544-92AA-01B3CF5E6182}" type="slidenum">
              <a:rPr lang="en-US" smtClean="0"/>
              <a:pPr/>
              <a:t>13</a:t>
            </a:fld>
            <a:endParaRPr lang="en-US" dirty="0"/>
          </a:p>
        </p:txBody>
      </p:sp>
    </p:spTree>
    <p:extLst>
      <p:ext uri="{BB962C8B-B14F-4D97-AF65-F5344CB8AC3E}">
        <p14:creationId xmlns:p14="http://schemas.microsoft.com/office/powerpoint/2010/main" val="156593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GLM assumptions:  The outcomes Y are independent </a:t>
            </a:r>
          </a:p>
          <a:p>
            <a:r>
              <a:rPr lang="en-US" dirty="0"/>
              <a:t> There is a linear relationship between the transformed outcome (link function!) and the predictors, but not with Y itself</a:t>
            </a:r>
          </a:p>
          <a:p>
            <a:r>
              <a:rPr lang="en-US" dirty="0"/>
              <a:t> NO homoscedasticity assumption</a:t>
            </a:r>
          </a:p>
          <a:p>
            <a:r>
              <a:rPr lang="en-US" dirty="0"/>
              <a:t> NO assumption of normally distributed errors</a:t>
            </a:r>
          </a:p>
        </p:txBody>
      </p:sp>
      <p:sp>
        <p:nvSpPr>
          <p:cNvPr id="4" name="Slide Number Placeholder 3"/>
          <p:cNvSpPr>
            <a:spLocks noGrp="1"/>
          </p:cNvSpPr>
          <p:nvPr>
            <p:ph type="sldNum" sz="quarter" idx="5"/>
          </p:nvPr>
        </p:nvSpPr>
        <p:spPr/>
        <p:txBody>
          <a:bodyPr/>
          <a:lstStyle/>
          <a:p>
            <a:fld id="{02322656-8894-1544-92AA-01B3CF5E6182}" type="slidenum">
              <a:rPr lang="en-US" smtClean="0"/>
              <a:pPr/>
              <a:t>16</a:t>
            </a:fld>
            <a:endParaRPr lang="en-US" dirty="0"/>
          </a:p>
        </p:txBody>
      </p:sp>
    </p:spTree>
    <p:extLst>
      <p:ext uri="{BB962C8B-B14F-4D97-AF65-F5344CB8AC3E}">
        <p14:creationId xmlns:p14="http://schemas.microsoft.com/office/powerpoint/2010/main" val="1670614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16506DC0-0080-A940-AD4B-0B33B74192C2}"/>
              </a:ext>
            </a:extLst>
          </p:cNvPr>
          <p:cNvSpPr>
            <a:spLocks noGrp="1"/>
          </p:cNvSpPr>
          <p:nvPr>
            <p:ph type="body" sz="quarter" idx="11" hasCustomPrompt="1"/>
          </p:nvPr>
        </p:nvSpPr>
        <p:spPr>
          <a:xfrm>
            <a:off x="569110" y="3505738"/>
            <a:ext cx="6638544" cy="1154152"/>
          </a:xfrm>
          <a:prstGeom prst="rect">
            <a:avLst/>
          </a:prstGeom>
        </p:spPr>
        <p:txBody>
          <a:bodyPr lIns="0">
            <a:normAutofit/>
          </a:bodyPr>
          <a:lstStyle>
            <a:lvl1pPr marL="0" indent="0">
              <a:lnSpc>
                <a:spcPct val="90000"/>
              </a:lnSpc>
              <a:spcBef>
                <a:spcPts val="0"/>
              </a:spcBef>
              <a:buNone/>
              <a:defRPr sz="3200" b="0" i="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Sub-topic Line One</a:t>
            </a:r>
          </a:p>
          <a:p>
            <a:pPr lvl="0"/>
            <a:r>
              <a:rPr lang="en-US" dirty="0"/>
              <a:t>Line Two</a:t>
            </a:r>
          </a:p>
        </p:txBody>
      </p:sp>
      <p:sp>
        <p:nvSpPr>
          <p:cNvPr id="10" name="Text Placeholder 11">
            <a:extLst>
              <a:ext uri="{FF2B5EF4-FFF2-40B4-BE49-F238E27FC236}">
                <a16:creationId xmlns:a16="http://schemas.microsoft.com/office/drawing/2014/main" id="{4A7FDD61-5EE2-FF40-A2EC-474933D144E0}"/>
              </a:ext>
            </a:extLst>
          </p:cNvPr>
          <p:cNvSpPr>
            <a:spLocks noGrp="1"/>
          </p:cNvSpPr>
          <p:nvPr>
            <p:ph type="body" sz="quarter" idx="12" hasCustomPrompt="1"/>
          </p:nvPr>
        </p:nvSpPr>
        <p:spPr>
          <a:xfrm>
            <a:off x="569110" y="4762500"/>
            <a:ext cx="6638544" cy="769370"/>
          </a:xfrm>
          <a:prstGeom prst="rect">
            <a:avLst/>
          </a:prstGeom>
          <a:noFill/>
          <a:ln>
            <a:noFill/>
          </a:ln>
        </p:spPr>
        <p:txBody>
          <a:bodyPr lIns="0" anchor="t" anchorCtr="0">
            <a:normAutofit/>
          </a:bodyPr>
          <a:lstStyle>
            <a:lvl1pPr marL="0" indent="0" algn="l">
              <a:spcBef>
                <a:spcPts val="0"/>
              </a:spcBef>
              <a:buNone/>
              <a:defRPr sz="2000" b="0" i="0" baseline="0">
                <a:solidFill>
                  <a:schemeClr val="tx2"/>
                </a:solidFill>
                <a:latin typeface="Arial" panose="020B0604020202020204" pitchFamily="34" charset="0"/>
                <a:cs typeface="Arial" panose="020B0604020202020204" pitchFamily="34" charset="0"/>
              </a:defRPr>
            </a:lvl1pPr>
          </a:lstStyle>
          <a:p>
            <a:pPr lvl="0"/>
            <a:r>
              <a:rPr lang="en-US" dirty="0"/>
              <a:t>Author Name  </a:t>
            </a:r>
          </a:p>
        </p:txBody>
      </p:sp>
      <p:sp>
        <p:nvSpPr>
          <p:cNvPr id="11" name="Title 1">
            <a:extLst>
              <a:ext uri="{FF2B5EF4-FFF2-40B4-BE49-F238E27FC236}">
                <a16:creationId xmlns:a16="http://schemas.microsoft.com/office/drawing/2014/main" id="{676DFC7D-A607-4742-9DC5-90E630FA86A0}"/>
              </a:ext>
            </a:extLst>
          </p:cNvPr>
          <p:cNvSpPr>
            <a:spLocks noGrp="1"/>
          </p:cNvSpPr>
          <p:nvPr>
            <p:ph type="ctrTitle" hasCustomPrompt="1"/>
          </p:nvPr>
        </p:nvSpPr>
        <p:spPr>
          <a:xfrm>
            <a:off x="569110" y="1029365"/>
            <a:ext cx="6638544" cy="2386584"/>
          </a:xfrm>
          <a:prstGeom prst="rect">
            <a:avLst/>
          </a:prstGeom>
          <a:ln>
            <a:noFill/>
          </a:ln>
        </p:spPr>
        <p:txBody>
          <a:bodyPr lIns="0" anchor="b">
            <a:normAutofit/>
          </a:bodyPr>
          <a:lstStyle>
            <a:lvl1pPr algn="l">
              <a:lnSpc>
                <a:spcPts val="4350"/>
              </a:lnSpc>
              <a:defRPr sz="5200" b="0" i="0" cap="all" baseline="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r>
              <a:rPr lang="en-US" dirty="0"/>
              <a:t>Presentation</a:t>
            </a:r>
            <a:br>
              <a:rPr lang="en-US" dirty="0"/>
            </a:br>
            <a:r>
              <a:rPr lang="en-US" dirty="0"/>
              <a:t>Title</a:t>
            </a:r>
          </a:p>
        </p:txBody>
      </p:sp>
    </p:spTree>
    <p:extLst>
      <p:ext uri="{BB962C8B-B14F-4D97-AF65-F5344CB8AC3E}">
        <p14:creationId xmlns:p14="http://schemas.microsoft.com/office/powerpoint/2010/main" val="2489758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2"/>
          <p:cNvSpPr>
            <a:spLocks noGrp="1" noChangeAspect="1"/>
          </p:cNvSpPr>
          <p:nvPr>
            <p:ph type="pic" idx="13"/>
          </p:nvPr>
        </p:nvSpPr>
        <p:spPr>
          <a:xfrm>
            <a:off x="3823924" y="-1"/>
            <a:ext cx="5320075" cy="6316133"/>
          </a:xfrm>
          <a:prstGeom prst="rect">
            <a:avLst/>
          </a:prstGeom>
          <a:solidFill>
            <a:schemeClr val="bg2">
              <a:lumMod val="75000"/>
            </a:schemeClr>
          </a:solidFill>
          <a:ln>
            <a:noFill/>
          </a:ln>
        </p:spPr>
        <p:txBody>
          <a:bodyPr anchor="t">
            <a:normAutofit/>
          </a:bodyPr>
          <a:lstStyle>
            <a:lvl1pPr marL="0" indent="0" algn="ctr">
              <a:buNone/>
              <a:defRPr sz="1200" b="0" i="0">
                <a:solidFill>
                  <a:schemeClr val="bg1"/>
                </a:solidFill>
                <a:latin typeface="Arial" charset="0"/>
                <a:ea typeface="Arial" charset="0"/>
                <a:cs typeface="Arial"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lang="en-US" dirty="0"/>
          </a:p>
          <a:p>
            <a:r>
              <a:rPr lang="en-US" dirty="0"/>
              <a:t>Drag picture to placeholder or click icon to add</a:t>
            </a:r>
          </a:p>
        </p:txBody>
      </p:sp>
      <p:sp>
        <p:nvSpPr>
          <p:cNvPr id="7" name="Text Placeholder 15"/>
          <p:cNvSpPr>
            <a:spLocks noGrp="1"/>
          </p:cNvSpPr>
          <p:nvPr>
            <p:ph type="body" sz="quarter" idx="16" hasCustomPrompt="1"/>
          </p:nvPr>
        </p:nvSpPr>
        <p:spPr>
          <a:xfrm>
            <a:off x="571316" y="983226"/>
            <a:ext cx="3029533" cy="5011174"/>
          </a:xfrm>
          <a:prstGeom prst="rect">
            <a:avLst/>
          </a:prstGeom>
        </p:spPr>
        <p:txBody>
          <a:bodyPr/>
          <a:lstStyle>
            <a:lvl1pPr marL="0" indent="0">
              <a:buNone/>
              <a:defRPr/>
            </a:lvl1pPr>
          </a:lstStyle>
          <a:p>
            <a:r>
              <a:rPr lang="en-US" dirty="0" err="1"/>
              <a:t>Lpsum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vehicula</a:t>
            </a:r>
            <a:r>
              <a:rPr lang="en-US" dirty="0"/>
              <a:t> dui in </a:t>
            </a:r>
            <a:r>
              <a:rPr lang="en-US" dirty="0" err="1"/>
              <a:t>neque</a:t>
            </a:r>
            <a:r>
              <a:rPr lang="en-US" dirty="0"/>
              <a:t> </a:t>
            </a:r>
            <a:r>
              <a:rPr lang="en-US" dirty="0" err="1"/>
              <a:t>dignissim</a:t>
            </a:r>
            <a:r>
              <a:rPr lang="en-US" dirty="0"/>
              <a:t>, in </a:t>
            </a:r>
            <a:r>
              <a:rPr lang="en-US" dirty="0" err="1"/>
              <a:t>aliquet</a:t>
            </a:r>
            <a:r>
              <a:rPr lang="en-US" dirty="0"/>
              <a:t> </a:t>
            </a:r>
            <a:r>
              <a:rPr lang="en-US" dirty="0" err="1"/>
              <a:t>nisl</a:t>
            </a:r>
            <a:r>
              <a:rPr lang="en-US" dirty="0"/>
              <a:t> </a:t>
            </a:r>
            <a:r>
              <a:rPr lang="en-US" dirty="0" err="1"/>
              <a:t>varius</a:t>
            </a:r>
            <a:r>
              <a:rPr lang="en-US" dirty="0"/>
              <a:t>. </a:t>
            </a:r>
            <a:r>
              <a:rPr lang="en-US" dirty="0" err="1"/>
              <a:t>Sed</a:t>
            </a:r>
            <a:r>
              <a:rPr lang="en-US" dirty="0"/>
              <a:t> a </a:t>
            </a:r>
            <a:r>
              <a:rPr lang="en-US" dirty="0" err="1"/>
              <a:t>erat</a:t>
            </a:r>
            <a:r>
              <a:rPr lang="en-US" dirty="0"/>
              <a:t> </a:t>
            </a:r>
            <a:r>
              <a:rPr lang="en-US" dirty="0" err="1"/>
              <a:t>ut</a:t>
            </a:r>
            <a:r>
              <a:rPr lang="en-US" dirty="0"/>
              <a:t> magna </a:t>
            </a:r>
            <a:r>
              <a:rPr lang="en-US" dirty="0" err="1"/>
              <a:t>vulputate</a:t>
            </a:r>
            <a:r>
              <a:rPr lang="en-US" dirty="0"/>
              <a:t> </a:t>
            </a:r>
            <a:r>
              <a:rPr lang="en-US" dirty="0" err="1"/>
              <a:t>feugiat</a:t>
            </a:r>
            <a:r>
              <a:rPr lang="en-US" dirty="0"/>
              <a:t>. </a:t>
            </a:r>
            <a:r>
              <a:rPr lang="en-US" dirty="0" err="1"/>
              <a:t>Quisque</a:t>
            </a:r>
            <a:r>
              <a:rPr lang="en-US" dirty="0"/>
              <a:t> </a:t>
            </a:r>
            <a:r>
              <a:rPr lang="en-US" dirty="0" err="1"/>
              <a:t>varius</a:t>
            </a:r>
            <a:r>
              <a:rPr lang="en-US" dirty="0"/>
              <a:t> </a:t>
            </a:r>
            <a:r>
              <a:rPr lang="en-US" dirty="0" err="1"/>
              <a:t>libero</a:t>
            </a:r>
            <a:r>
              <a:rPr lang="en-US" dirty="0"/>
              <a:t> </a:t>
            </a:r>
            <a:r>
              <a:rPr lang="en-US" dirty="0" err="1"/>
              <a:t>placerat</a:t>
            </a:r>
            <a:r>
              <a:rPr lang="en-US" dirty="0"/>
              <a:t> </a:t>
            </a:r>
            <a:r>
              <a:rPr lang="en-US" dirty="0" err="1"/>
              <a:t>erat</a:t>
            </a:r>
            <a:r>
              <a:rPr lang="en-US" dirty="0"/>
              <a:t> </a:t>
            </a:r>
            <a:r>
              <a:rPr lang="en-US" dirty="0" err="1"/>
              <a:t>lobortis</a:t>
            </a:r>
            <a:r>
              <a:rPr lang="en-US" dirty="0"/>
              <a:t> </a:t>
            </a:r>
            <a:r>
              <a:rPr lang="en-US" dirty="0" err="1"/>
              <a:t>congue</a:t>
            </a:r>
            <a:r>
              <a:rPr lang="en-US" dirty="0"/>
              <a:t>. Integer a </a:t>
            </a:r>
            <a:r>
              <a:rPr lang="en-US" dirty="0" err="1"/>
              <a:t>arcu</a:t>
            </a:r>
            <a:r>
              <a:rPr lang="en-US" dirty="0"/>
              <a:t> </a:t>
            </a:r>
            <a:r>
              <a:rPr lang="en-US" dirty="0" err="1"/>
              <a:t>vel</a:t>
            </a:r>
            <a:r>
              <a:rPr lang="en-US" dirty="0"/>
              <a:t> ante </a:t>
            </a:r>
            <a:r>
              <a:rPr lang="en-US" dirty="0" err="1"/>
              <a:t>bibendum</a:t>
            </a:r>
            <a:r>
              <a:rPr lang="en-US" dirty="0"/>
              <a:t> </a:t>
            </a:r>
            <a:r>
              <a:rPr lang="en-US" dirty="0" err="1"/>
              <a:t>scelerisque</a:t>
            </a:r>
            <a:r>
              <a:rPr lang="en-US" dirty="0"/>
              <a:t>.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a:t>
            </a:r>
          </a:p>
        </p:txBody>
      </p:sp>
      <p:sp>
        <p:nvSpPr>
          <p:cNvPr id="12" name="Title 1"/>
          <p:cNvSpPr>
            <a:spLocks noGrp="1"/>
          </p:cNvSpPr>
          <p:nvPr>
            <p:ph type="title" hasCustomPrompt="1"/>
          </p:nvPr>
        </p:nvSpPr>
        <p:spPr>
          <a:xfrm>
            <a:off x="571316" y="0"/>
            <a:ext cx="3291108" cy="868430"/>
          </a:xfrm>
          <a:prstGeom prst="rect">
            <a:avLst/>
          </a:prstGeom>
        </p:spPr>
        <p:txBody>
          <a:bodyPr/>
          <a:lstStyle/>
          <a:p>
            <a:r>
              <a:rPr lang="en-US" dirty="0"/>
              <a:t>Click to edit title </a:t>
            </a:r>
          </a:p>
        </p:txBody>
      </p:sp>
      <p:sp>
        <p:nvSpPr>
          <p:cNvPr id="9" name="Slide Number Placeholder 4">
            <a:extLst>
              <a:ext uri="{FF2B5EF4-FFF2-40B4-BE49-F238E27FC236}">
                <a16:creationId xmlns:a16="http://schemas.microsoft.com/office/drawing/2014/main" id="{8CD81E1C-E7C0-5643-856D-74D7A6D19B2D}"/>
              </a:ext>
            </a:extLst>
          </p:cNvPr>
          <p:cNvSpPr>
            <a:spLocks noGrp="1"/>
          </p:cNvSpPr>
          <p:nvPr>
            <p:ph type="sldNum" sz="quarter" idx="4"/>
          </p:nvPr>
        </p:nvSpPr>
        <p:spPr>
          <a:xfrm>
            <a:off x="6324416" y="6437963"/>
            <a:ext cx="2133600" cy="365125"/>
          </a:xfrm>
          <a:prstGeom prst="rect">
            <a:avLst/>
          </a:prstGeom>
        </p:spPr>
        <p:txBody>
          <a:bodyPr vert="horz" lIns="91440" tIns="45720" rIns="91440" bIns="45720" rtlCol="0" anchor="ctr"/>
          <a:lstStyle>
            <a:lvl1pPr algn="r">
              <a:defRPr sz="1000">
                <a:solidFill>
                  <a:schemeClr val="bg1"/>
                </a:solidFill>
                <a:latin typeface="Arial" panose="020B0604020202020204" pitchFamily="34" charset="0"/>
                <a:cs typeface="Arial" panose="020B0604020202020204" pitchFamily="34" charset="0"/>
              </a:defRPr>
            </a:lvl1pPr>
          </a:lstStyle>
          <a:p>
            <a:fld id="{DFF3CF64-7C58-ED48-B151-C0AF0EEF3592}" type="slidenum">
              <a:rPr lang="en-US" smtClean="0"/>
              <a:pPr/>
              <a:t>‹#›</a:t>
            </a:fld>
            <a:endParaRPr lang="en-US" dirty="0"/>
          </a:p>
        </p:txBody>
      </p:sp>
    </p:spTree>
    <p:extLst>
      <p:ext uri="{BB962C8B-B14F-4D97-AF65-F5344CB8AC3E}">
        <p14:creationId xmlns:p14="http://schemas.microsoft.com/office/powerpoint/2010/main" val="264218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4" name="Picture Placeholder 2"/>
          <p:cNvSpPr>
            <a:spLocks noGrp="1" noChangeAspect="1"/>
          </p:cNvSpPr>
          <p:nvPr>
            <p:ph type="pic" idx="14"/>
          </p:nvPr>
        </p:nvSpPr>
        <p:spPr>
          <a:xfrm>
            <a:off x="3863701" y="692544"/>
            <a:ext cx="5290360" cy="5318788"/>
          </a:xfrm>
          <a:prstGeom prst="rect">
            <a:avLst/>
          </a:prstGeom>
          <a:solidFill>
            <a:schemeClr val="bg2">
              <a:lumMod val="75000"/>
            </a:schemeClr>
          </a:solidFill>
          <a:ln>
            <a:noFill/>
          </a:ln>
        </p:spPr>
        <p:txBody>
          <a:bodyPr anchor="t">
            <a:normAutofit/>
          </a:bodyPr>
          <a:lstStyle>
            <a:lvl1pPr marL="0" indent="0" algn="ctr">
              <a:buNone/>
              <a:defRPr sz="1200" b="0" i="0">
                <a:solidFill>
                  <a:schemeClr val="bg1"/>
                </a:solidFill>
                <a:latin typeface="Arial" charset="0"/>
                <a:ea typeface="Arial" charset="0"/>
                <a:cs typeface="Arial"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lang="en-US" dirty="0"/>
          </a:p>
          <a:p>
            <a:r>
              <a:rPr lang="en-US" dirty="0"/>
              <a:t>Drag picture to placeholder or click icon to add</a:t>
            </a:r>
          </a:p>
        </p:txBody>
      </p:sp>
      <p:sp>
        <p:nvSpPr>
          <p:cNvPr id="8" name="Text Placeholder 15"/>
          <p:cNvSpPr>
            <a:spLocks noGrp="1"/>
          </p:cNvSpPr>
          <p:nvPr>
            <p:ph type="body" sz="quarter" idx="16" hasCustomPrompt="1"/>
          </p:nvPr>
        </p:nvSpPr>
        <p:spPr>
          <a:xfrm>
            <a:off x="571316" y="963561"/>
            <a:ext cx="3029533" cy="5047771"/>
          </a:xfrm>
          <a:prstGeom prst="rect">
            <a:avLst/>
          </a:prstGeom>
        </p:spPr>
        <p:txBody>
          <a:bodyPr/>
          <a:lstStyle>
            <a:lvl1pPr marL="0" indent="0">
              <a:buNone/>
              <a:defRPr/>
            </a:lvl1pPr>
          </a:lstStyle>
          <a:p>
            <a:r>
              <a:rPr lang="en-US" dirty="0" err="1"/>
              <a:t>Lpsum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vehicula</a:t>
            </a:r>
            <a:r>
              <a:rPr lang="en-US" dirty="0"/>
              <a:t> dui in </a:t>
            </a:r>
            <a:r>
              <a:rPr lang="en-US" dirty="0" err="1"/>
              <a:t>neque</a:t>
            </a:r>
            <a:r>
              <a:rPr lang="en-US" dirty="0"/>
              <a:t> </a:t>
            </a:r>
            <a:r>
              <a:rPr lang="en-US" dirty="0" err="1"/>
              <a:t>dignissim</a:t>
            </a:r>
            <a:r>
              <a:rPr lang="en-US" dirty="0"/>
              <a:t>, in </a:t>
            </a:r>
            <a:r>
              <a:rPr lang="en-US" dirty="0" err="1"/>
              <a:t>aliquet</a:t>
            </a:r>
            <a:r>
              <a:rPr lang="en-US" dirty="0"/>
              <a:t> </a:t>
            </a:r>
            <a:r>
              <a:rPr lang="en-US" dirty="0" err="1"/>
              <a:t>nisl</a:t>
            </a:r>
            <a:r>
              <a:rPr lang="en-US" dirty="0"/>
              <a:t> </a:t>
            </a:r>
            <a:r>
              <a:rPr lang="en-US" dirty="0" err="1"/>
              <a:t>varius</a:t>
            </a:r>
            <a:r>
              <a:rPr lang="en-US" dirty="0"/>
              <a:t>. </a:t>
            </a:r>
            <a:r>
              <a:rPr lang="en-US" dirty="0" err="1"/>
              <a:t>Sed</a:t>
            </a:r>
            <a:r>
              <a:rPr lang="en-US" dirty="0"/>
              <a:t> a </a:t>
            </a:r>
            <a:r>
              <a:rPr lang="en-US" dirty="0" err="1"/>
              <a:t>erat</a:t>
            </a:r>
            <a:r>
              <a:rPr lang="en-US" dirty="0"/>
              <a:t> </a:t>
            </a:r>
            <a:r>
              <a:rPr lang="en-US" dirty="0" err="1"/>
              <a:t>ut</a:t>
            </a:r>
            <a:r>
              <a:rPr lang="en-US" dirty="0"/>
              <a:t> magna </a:t>
            </a:r>
            <a:r>
              <a:rPr lang="en-US" dirty="0" err="1"/>
              <a:t>vulputate</a:t>
            </a:r>
            <a:r>
              <a:rPr lang="en-US" dirty="0"/>
              <a:t> </a:t>
            </a:r>
            <a:r>
              <a:rPr lang="en-US" dirty="0" err="1"/>
              <a:t>feugiat</a:t>
            </a:r>
            <a:r>
              <a:rPr lang="en-US" dirty="0"/>
              <a:t>. </a:t>
            </a:r>
            <a:r>
              <a:rPr lang="en-US" dirty="0" err="1"/>
              <a:t>Quisque</a:t>
            </a:r>
            <a:r>
              <a:rPr lang="en-US" dirty="0"/>
              <a:t> </a:t>
            </a:r>
            <a:r>
              <a:rPr lang="en-US" dirty="0" err="1"/>
              <a:t>varius</a:t>
            </a:r>
            <a:r>
              <a:rPr lang="en-US" dirty="0"/>
              <a:t> </a:t>
            </a:r>
            <a:r>
              <a:rPr lang="en-US" dirty="0" err="1"/>
              <a:t>libero</a:t>
            </a:r>
            <a:r>
              <a:rPr lang="en-US" dirty="0"/>
              <a:t> </a:t>
            </a:r>
            <a:r>
              <a:rPr lang="en-US" dirty="0" err="1"/>
              <a:t>placerat</a:t>
            </a:r>
            <a:r>
              <a:rPr lang="en-US" dirty="0"/>
              <a:t> </a:t>
            </a:r>
            <a:r>
              <a:rPr lang="en-US" dirty="0" err="1"/>
              <a:t>erat</a:t>
            </a:r>
            <a:r>
              <a:rPr lang="en-US" dirty="0"/>
              <a:t> </a:t>
            </a:r>
            <a:r>
              <a:rPr lang="en-US" dirty="0" err="1"/>
              <a:t>lobortis</a:t>
            </a:r>
            <a:r>
              <a:rPr lang="en-US" dirty="0"/>
              <a:t> </a:t>
            </a:r>
            <a:r>
              <a:rPr lang="en-US" dirty="0" err="1"/>
              <a:t>congue</a:t>
            </a:r>
            <a:r>
              <a:rPr lang="en-US" dirty="0"/>
              <a:t>. Integer a </a:t>
            </a:r>
            <a:r>
              <a:rPr lang="en-US" dirty="0" err="1"/>
              <a:t>arcu</a:t>
            </a:r>
            <a:r>
              <a:rPr lang="en-US" dirty="0"/>
              <a:t> </a:t>
            </a:r>
            <a:r>
              <a:rPr lang="en-US" dirty="0" err="1"/>
              <a:t>vel</a:t>
            </a:r>
            <a:r>
              <a:rPr lang="en-US" dirty="0"/>
              <a:t> ante </a:t>
            </a:r>
            <a:r>
              <a:rPr lang="en-US" dirty="0" err="1"/>
              <a:t>bibendum</a:t>
            </a:r>
            <a:r>
              <a:rPr lang="en-US" dirty="0"/>
              <a:t> </a:t>
            </a:r>
            <a:r>
              <a:rPr lang="en-US" dirty="0" err="1"/>
              <a:t>scelerisque</a:t>
            </a:r>
            <a:r>
              <a:rPr lang="en-US" dirty="0"/>
              <a:t>.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a:t>
            </a:r>
          </a:p>
        </p:txBody>
      </p:sp>
      <p:sp>
        <p:nvSpPr>
          <p:cNvPr id="9" name="Title 1"/>
          <p:cNvSpPr>
            <a:spLocks noGrp="1"/>
          </p:cNvSpPr>
          <p:nvPr>
            <p:ph type="title" hasCustomPrompt="1"/>
          </p:nvPr>
        </p:nvSpPr>
        <p:spPr>
          <a:xfrm>
            <a:off x="571316" y="0"/>
            <a:ext cx="3292385" cy="868430"/>
          </a:xfrm>
          <a:prstGeom prst="rect">
            <a:avLst/>
          </a:prstGeom>
        </p:spPr>
        <p:txBody>
          <a:bodyPr/>
          <a:lstStyle/>
          <a:p>
            <a:r>
              <a:rPr lang="en-US" dirty="0"/>
              <a:t>Click to edit title</a:t>
            </a:r>
          </a:p>
        </p:txBody>
      </p:sp>
      <p:sp>
        <p:nvSpPr>
          <p:cNvPr id="10" name="Slide Number Placeholder 4">
            <a:extLst>
              <a:ext uri="{FF2B5EF4-FFF2-40B4-BE49-F238E27FC236}">
                <a16:creationId xmlns:a16="http://schemas.microsoft.com/office/drawing/2014/main" id="{B550263E-EA9E-6F4F-B2E4-BD35FF9FEC81}"/>
              </a:ext>
            </a:extLst>
          </p:cNvPr>
          <p:cNvSpPr>
            <a:spLocks noGrp="1"/>
          </p:cNvSpPr>
          <p:nvPr>
            <p:ph type="sldNum" sz="quarter" idx="4"/>
          </p:nvPr>
        </p:nvSpPr>
        <p:spPr>
          <a:xfrm>
            <a:off x="6324416" y="6437963"/>
            <a:ext cx="2133600" cy="365125"/>
          </a:xfrm>
          <a:prstGeom prst="rect">
            <a:avLst/>
          </a:prstGeom>
        </p:spPr>
        <p:txBody>
          <a:bodyPr vert="horz" lIns="91440" tIns="45720" rIns="91440" bIns="45720" rtlCol="0" anchor="ctr"/>
          <a:lstStyle>
            <a:lvl1pPr algn="r">
              <a:defRPr sz="1000">
                <a:solidFill>
                  <a:schemeClr val="bg1"/>
                </a:solidFill>
                <a:latin typeface="Arial" panose="020B0604020202020204" pitchFamily="34" charset="0"/>
                <a:cs typeface="Arial" panose="020B0604020202020204" pitchFamily="34" charset="0"/>
              </a:defRPr>
            </a:lvl1pPr>
          </a:lstStyle>
          <a:p>
            <a:fld id="{DFF3CF64-7C58-ED48-B151-C0AF0EEF3592}" type="slidenum">
              <a:rPr lang="en-US" smtClean="0"/>
              <a:pPr/>
              <a:t>‹#›</a:t>
            </a:fld>
            <a:endParaRPr lang="en-US" dirty="0"/>
          </a:p>
        </p:txBody>
      </p:sp>
    </p:spTree>
    <p:extLst>
      <p:ext uri="{BB962C8B-B14F-4D97-AF65-F5344CB8AC3E}">
        <p14:creationId xmlns:p14="http://schemas.microsoft.com/office/powerpoint/2010/main" val="2024599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2"/>
          <p:cNvSpPr>
            <a:spLocks noGrp="1" noChangeAspect="1"/>
          </p:cNvSpPr>
          <p:nvPr>
            <p:ph type="pic" idx="13"/>
          </p:nvPr>
        </p:nvSpPr>
        <p:spPr>
          <a:xfrm>
            <a:off x="0" y="-1"/>
            <a:ext cx="9144000" cy="6316133"/>
          </a:xfrm>
          <a:prstGeom prst="rect">
            <a:avLst/>
          </a:prstGeom>
          <a:solidFill>
            <a:schemeClr val="bg2">
              <a:lumMod val="75000"/>
            </a:schemeClr>
          </a:solidFill>
          <a:ln>
            <a:noFill/>
          </a:ln>
        </p:spPr>
        <p:txBody>
          <a:bodyPr anchor="t">
            <a:normAutofit/>
          </a:bodyPr>
          <a:lstStyle>
            <a:lvl1pPr marL="0" indent="0" algn="ctr">
              <a:buNone/>
              <a:defRPr sz="1200" b="0" i="0">
                <a:solidFill>
                  <a:schemeClr val="bg1"/>
                </a:solidFill>
                <a:latin typeface="Arial" charset="0"/>
                <a:ea typeface="Arial" charset="0"/>
                <a:cs typeface="Arial"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lang="en-US" dirty="0"/>
          </a:p>
          <a:p>
            <a:r>
              <a:rPr lang="en-US" dirty="0"/>
              <a:t>Drag picture to placeholder or click icon to add</a:t>
            </a:r>
          </a:p>
        </p:txBody>
      </p:sp>
      <p:sp>
        <p:nvSpPr>
          <p:cNvPr id="5" name="Slide Number Placeholder 4">
            <a:extLst>
              <a:ext uri="{FF2B5EF4-FFF2-40B4-BE49-F238E27FC236}">
                <a16:creationId xmlns:a16="http://schemas.microsoft.com/office/drawing/2014/main" id="{8BB49C74-E4F5-8D41-B244-08047CAAE61E}"/>
              </a:ext>
            </a:extLst>
          </p:cNvPr>
          <p:cNvSpPr>
            <a:spLocks noGrp="1"/>
          </p:cNvSpPr>
          <p:nvPr>
            <p:ph type="sldNum" sz="quarter" idx="4"/>
          </p:nvPr>
        </p:nvSpPr>
        <p:spPr>
          <a:xfrm>
            <a:off x="6324416" y="6437963"/>
            <a:ext cx="2133600" cy="365125"/>
          </a:xfrm>
          <a:prstGeom prst="rect">
            <a:avLst/>
          </a:prstGeom>
        </p:spPr>
        <p:txBody>
          <a:bodyPr vert="horz" lIns="91440" tIns="45720" rIns="91440" bIns="45720" rtlCol="0" anchor="ctr"/>
          <a:lstStyle>
            <a:lvl1pPr algn="r">
              <a:defRPr sz="1000">
                <a:solidFill>
                  <a:schemeClr val="bg1"/>
                </a:solidFill>
                <a:latin typeface="Arial" panose="020B0604020202020204" pitchFamily="34" charset="0"/>
                <a:cs typeface="Arial" panose="020B0604020202020204" pitchFamily="34" charset="0"/>
              </a:defRPr>
            </a:lvl1pPr>
          </a:lstStyle>
          <a:p>
            <a:fld id="{DFF3CF64-7C58-ED48-B151-C0AF0EEF3592}" type="slidenum">
              <a:rPr lang="en-US" smtClean="0"/>
              <a:pPr/>
              <a:t>‹#›</a:t>
            </a:fld>
            <a:endParaRPr lang="en-US" dirty="0"/>
          </a:p>
        </p:txBody>
      </p:sp>
    </p:spTree>
    <p:extLst>
      <p:ext uri="{BB962C8B-B14F-4D97-AF65-F5344CB8AC3E}">
        <p14:creationId xmlns:p14="http://schemas.microsoft.com/office/powerpoint/2010/main" val="4251218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Slide Number Placeholder 4">
            <a:extLst>
              <a:ext uri="{FF2B5EF4-FFF2-40B4-BE49-F238E27FC236}">
                <a16:creationId xmlns:a16="http://schemas.microsoft.com/office/drawing/2014/main" id="{80A15519-F1A8-6947-A9DF-B0F701FC2759}"/>
              </a:ext>
            </a:extLst>
          </p:cNvPr>
          <p:cNvSpPr>
            <a:spLocks noGrp="1"/>
          </p:cNvSpPr>
          <p:nvPr>
            <p:ph type="sldNum" sz="quarter" idx="4"/>
          </p:nvPr>
        </p:nvSpPr>
        <p:spPr>
          <a:xfrm>
            <a:off x="6324416" y="6437963"/>
            <a:ext cx="2133600" cy="365125"/>
          </a:xfrm>
          <a:prstGeom prst="rect">
            <a:avLst/>
          </a:prstGeom>
        </p:spPr>
        <p:txBody>
          <a:bodyPr vert="horz" lIns="91440" tIns="45720" rIns="91440" bIns="45720" rtlCol="0" anchor="ctr"/>
          <a:lstStyle>
            <a:lvl1pPr algn="r">
              <a:defRPr sz="1000">
                <a:solidFill>
                  <a:schemeClr val="bg1"/>
                </a:solidFill>
                <a:latin typeface="Arial" panose="020B0604020202020204" pitchFamily="34" charset="0"/>
                <a:cs typeface="Arial" panose="020B0604020202020204" pitchFamily="34" charset="0"/>
              </a:defRPr>
            </a:lvl1pPr>
          </a:lstStyle>
          <a:p>
            <a:fld id="{DFF3CF64-7C58-ED48-B151-C0AF0EEF3592}" type="slidenum">
              <a:rPr lang="en-US" smtClean="0"/>
              <a:pPr/>
              <a:t>‹#›</a:t>
            </a:fld>
            <a:endParaRPr lang="en-US" dirty="0"/>
          </a:p>
        </p:txBody>
      </p:sp>
    </p:spTree>
    <p:extLst>
      <p:ext uri="{BB962C8B-B14F-4D97-AF65-F5344CB8AC3E}">
        <p14:creationId xmlns:p14="http://schemas.microsoft.com/office/powerpoint/2010/main" val="431696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16506DC0-0080-A940-AD4B-0B33B74192C2}"/>
              </a:ext>
            </a:extLst>
          </p:cNvPr>
          <p:cNvSpPr>
            <a:spLocks noGrp="1"/>
          </p:cNvSpPr>
          <p:nvPr>
            <p:ph type="body" sz="quarter" idx="11" hasCustomPrompt="1"/>
          </p:nvPr>
        </p:nvSpPr>
        <p:spPr>
          <a:xfrm>
            <a:off x="569110" y="3505738"/>
            <a:ext cx="6638544" cy="1154152"/>
          </a:xfrm>
          <a:prstGeom prst="rect">
            <a:avLst/>
          </a:prstGeom>
        </p:spPr>
        <p:txBody>
          <a:bodyPr lIns="0">
            <a:normAutofit/>
          </a:bodyPr>
          <a:lstStyle>
            <a:lvl1pPr marL="0" indent="0">
              <a:lnSpc>
                <a:spcPct val="90000"/>
              </a:lnSpc>
              <a:spcBef>
                <a:spcPts val="0"/>
              </a:spcBef>
              <a:buNone/>
              <a:defRPr sz="3200" b="0" i="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Sub-topic Line One</a:t>
            </a:r>
          </a:p>
          <a:p>
            <a:pPr lvl="0"/>
            <a:r>
              <a:rPr lang="en-US" dirty="0"/>
              <a:t>Line Two</a:t>
            </a:r>
          </a:p>
        </p:txBody>
      </p:sp>
      <p:sp>
        <p:nvSpPr>
          <p:cNvPr id="10" name="Text Placeholder 11">
            <a:extLst>
              <a:ext uri="{FF2B5EF4-FFF2-40B4-BE49-F238E27FC236}">
                <a16:creationId xmlns:a16="http://schemas.microsoft.com/office/drawing/2014/main" id="{4A7FDD61-5EE2-FF40-A2EC-474933D144E0}"/>
              </a:ext>
            </a:extLst>
          </p:cNvPr>
          <p:cNvSpPr>
            <a:spLocks noGrp="1"/>
          </p:cNvSpPr>
          <p:nvPr>
            <p:ph type="body" sz="quarter" idx="12" hasCustomPrompt="1"/>
          </p:nvPr>
        </p:nvSpPr>
        <p:spPr>
          <a:xfrm>
            <a:off x="569110" y="4762500"/>
            <a:ext cx="6638544" cy="769370"/>
          </a:xfrm>
          <a:prstGeom prst="rect">
            <a:avLst/>
          </a:prstGeom>
          <a:noFill/>
          <a:ln>
            <a:noFill/>
          </a:ln>
        </p:spPr>
        <p:txBody>
          <a:bodyPr lIns="0" anchor="t" anchorCtr="0">
            <a:normAutofit/>
          </a:bodyPr>
          <a:lstStyle>
            <a:lvl1pPr marL="0" indent="0" algn="l">
              <a:spcBef>
                <a:spcPts val="0"/>
              </a:spcBef>
              <a:buNone/>
              <a:defRPr sz="2000" b="0" i="0" baseline="0">
                <a:solidFill>
                  <a:schemeClr val="tx2"/>
                </a:solidFill>
                <a:latin typeface="Arial" panose="020B0604020202020204" pitchFamily="34" charset="0"/>
                <a:cs typeface="Arial" panose="020B0604020202020204" pitchFamily="34" charset="0"/>
              </a:defRPr>
            </a:lvl1pPr>
          </a:lstStyle>
          <a:p>
            <a:pPr lvl="0"/>
            <a:r>
              <a:rPr lang="en-US" dirty="0"/>
              <a:t>Author Name  </a:t>
            </a:r>
          </a:p>
        </p:txBody>
      </p:sp>
      <p:sp>
        <p:nvSpPr>
          <p:cNvPr id="11" name="Title 1">
            <a:extLst>
              <a:ext uri="{FF2B5EF4-FFF2-40B4-BE49-F238E27FC236}">
                <a16:creationId xmlns:a16="http://schemas.microsoft.com/office/drawing/2014/main" id="{676DFC7D-A607-4742-9DC5-90E630FA86A0}"/>
              </a:ext>
            </a:extLst>
          </p:cNvPr>
          <p:cNvSpPr>
            <a:spLocks noGrp="1"/>
          </p:cNvSpPr>
          <p:nvPr>
            <p:ph type="ctrTitle" hasCustomPrompt="1"/>
          </p:nvPr>
        </p:nvSpPr>
        <p:spPr>
          <a:xfrm>
            <a:off x="569110" y="1029365"/>
            <a:ext cx="6638544" cy="2386584"/>
          </a:xfrm>
          <a:prstGeom prst="rect">
            <a:avLst/>
          </a:prstGeom>
          <a:ln>
            <a:noFill/>
          </a:ln>
        </p:spPr>
        <p:txBody>
          <a:bodyPr lIns="0" anchor="b">
            <a:normAutofit/>
          </a:bodyPr>
          <a:lstStyle>
            <a:lvl1pPr algn="l">
              <a:lnSpc>
                <a:spcPts val="4350"/>
              </a:lnSpc>
              <a:defRPr sz="5200" b="0" i="0" cap="all" baseline="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r>
              <a:rPr lang="en-US" dirty="0"/>
              <a:t>Presentation</a:t>
            </a:r>
            <a:br>
              <a:rPr lang="en-US" dirty="0"/>
            </a:br>
            <a:r>
              <a:rPr lang="en-US" dirty="0"/>
              <a:t>Title</a:t>
            </a:r>
          </a:p>
        </p:txBody>
      </p:sp>
    </p:spTree>
    <p:extLst>
      <p:ext uri="{BB962C8B-B14F-4D97-AF65-F5344CB8AC3E}">
        <p14:creationId xmlns:p14="http://schemas.microsoft.com/office/powerpoint/2010/main" val="3060911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16506DC0-0080-A940-AD4B-0B33B74192C2}"/>
              </a:ext>
            </a:extLst>
          </p:cNvPr>
          <p:cNvSpPr>
            <a:spLocks noGrp="1"/>
          </p:cNvSpPr>
          <p:nvPr>
            <p:ph type="body" sz="quarter" idx="11" hasCustomPrompt="1"/>
          </p:nvPr>
        </p:nvSpPr>
        <p:spPr>
          <a:xfrm>
            <a:off x="569110" y="3505738"/>
            <a:ext cx="6638544" cy="1154152"/>
          </a:xfrm>
          <a:prstGeom prst="rect">
            <a:avLst/>
          </a:prstGeom>
        </p:spPr>
        <p:txBody>
          <a:bodyPr lIns="0">
            <a:normAutofit/>
          </a:bodyPr>
          <a:lstStyle>
            <a:lvl1pPr marL="0" indent="0">
              <a:lnSpc>
                <a:spcPct val="90000"/>
              </a:lnSpc>
              <a:spcBef>
                <a:spcPts val="0"/>
              </a:spcBef>
              <a:buNone/>
              <a:defRPr sz="3200" b="0" i="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Sub-topic Line One</a:t>
            </a:r>
          </a:p>
          <a:p>
            <a:pPr lvl="0"/>
            <a:r>
              <a:rPr lang="en-US" dirty="0"/>
              <a:t>Line Two</a:t>
            </a:r>
          </a:p>
        </p:txBody>
      </p:sp>
      <p:sp>
        <p:nvSpPr>
          <p:cNvPr id="10" name="Text Placeholder 11">
            <a:extLst>
              <a:ext uri="{FF2B5EF4-FFF2-40B4-BE49-F238E27FC236}">
                <a16:creationId xmlns:a16="http://schemas.microsoft.com/office/drawing/2014/main" id="{4A7FDD61-5EE2-FF40-A2EC-474933D144E0}"/>
              </a:ext>
            </a:extLst>
          </p:cNvPr>
          <p:cNvSpPr>
            <a:spLocks noGrp="1"/>
          </p:cNvSpPr>
          <p:nvPr>
            <p:ph type="body" sz="quarter" idx="12" hasCustomPrompt="1"/>
          </p:nvPr>
        </p:nvSpPr>
        <p:spPr>
          <a:xfrm>
            <a:off x="569110" y="4762500"/>
            <a:ext cx="6638544" cy="769370"/>
          </a:xfrm>
          <a:prstGeom prst="rect">
            <a:avLst/>
          </a:prstGeom>
          <a:noFill/>
          <a:ln>
            <a:noFill/>
          </a:ln>
        </p:spPr>
        <p:txBody>
          <a:bodyPr lIns="0" anchor="t" anchorCtr="0">
            <a:normAutofit/>
          </a:bodyPr>
          <a:lstStyle>
            <a:lvl1pPr marL="0" indent="0" algn="l">
              <a:spcBef>
                <a:spcPts val="0"/>
              </a:spcBef>
              <a:buNone/>
              <a:defRPr sz="2000" b="0" i="0" baseline="0">
                <a:solidFill>
                  <a:schemeClr val="tx2"/>
                </a:solidFill>
                <a:latin typeface="Arial" panose="020B0604020202020204" pitchFamily="34" charset="0"/>
                <a:cs typeface="Arial" panose="020B0604020202020204" pitchFamily="34" charset="0"/>
              </a:defRPr>
            </a:lvl1pPr>
          </a:lstStyle>
          <a:p>
            <a:pPr lvl="0"/>
            <a:r>
              <a:rPr lang="en-US" dirty="0"/>
              <a:t>Author Name  </a:t>
            </a:r>
          </a:p>
        </p:txBody>
      </p:sp>
      <p:sp>
        <p:nvSpPr>
          <p:cNvPr id="11" name="Title 1">
            <a:extLst>
              <a:ext uri="{FF2B5EF4-FFF2-40B4-BE49-F238E27FC236}">
                <a16:creationId xmlns:a16="http://schemas.microsoft.com/office/drawing/2014/main" id="{676DFC7D-A607-4742-9DC5-90E630FA86A0}"/>
              </a:ext>
            </a:extLst>
          </p:cNvPr>
          <p:cNvSpPr>
            <a:spLocks noGrp="1"/>
          </p:cNvSpPr>
          <p:nvPr>
            <p:ph type="ctrTitle" hasCustomPrompt="1"/>
          </p:nvPr>
        </p:nvSpPr>
        <p:spPr>
          <a:xfrm>
            <a:off x="569110" y="1029365"/>
            <a:ext cx="6638544" cy="2386584"/>
          </a:xfrm>
          <a:prstGeom prst="rect">
            <a:avLst/>
          </a:prstGeom>
          <a:ln>
            <a:noFill/>
          </a:ln>
        </p:spPr>
        <p:txBody>
          <a:bodyPr lIns="0" anchor="b">
            <a:normAutofit/>
          </a:bodyPr>
          <a:lstStyle>
            <a:lvl1pPr algn="l">
              <a:lnSpc>
                <a:spcPts val="4350"/>
              </a:lnSpc>
              <a:defRPr sz="5200" b="0" i="0" cap="all" baseline="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r>
              <a:rPr lang="en-US" dirty="0"/>
              <a:t>Presentation</a:t>
            </a:r>
            <a:br>
              <a:rPr lang="en-US" dirty="0"/>
            </a:br>
            <a:r>
              <a:rPr lang="en-US" dirty="0"/>
              <a:t>Title</a:t>
            </a:r>
          </a:p>
        </p:txBody>
      </p:sp>
    </p:spTree>
    <p:extLst>
      <p:ext uri="{BB962C8B-B14F-4D97-AF65-F5344CB8AC3E}">
        <p14:creationId xmlns:p14="http://schemas.microsoft.com/office/powerpoint/2010/main" val="3935199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CC7C73-A62A-A74C-AC45-73557B732222}"/>
              </a:ext>
            </a:extLst>
          </p:cNvPr>
          <p:cNvPicPr>
            <a:picLocks noChangeAspect="1"/>
          </p:cNvPicPr>
          <p:nvPr userDrawn="1"/>
        </p:nvPicPr>
        <p:blipFill>
          <a:blip r:embed="rId2"/>
          <a:stretch>
            <a:fillRect/>
          </a:stretch>
        </p:blipFill>
        <p:spPr>
          <a:xfrm>
            <a:off x="0" y="-6797"/>
            <a:ext cx="9144000" cy="6851904"/>
          </a:xfrm>
          <a:prstGeom prst="rect">
            <a:avLst/>
          </a:prstGeom>
        </p:spPr>
      </p:pic>
      <p:sp>
        <p:nvSpPr>
          <p:cNvPr id="6" name="Rectangle 5">
            <a:extLst>
              <a:ext uri="{FF2B5EF4-FFF2-40B4-BE49-F238E27FC236}">
                <a16:creationId xmlns:a16="http://schemas.microsoft.com/office/drawing/2014/main" id="{5FADDDE2-C548-8E44-A41D-D09937D0272F}"/>
              </a:ext>
            </a:extLst>
          </p:cNvPr>
          <p:cNvSpPr/>
          <p:nvPr userDrawn="1"/>
        </p:nvSpPr>
        <p:spPr>
          <a:xfrm>
            <a:off x="1" y="3438846"/>
            <a:ext cx="9144000" cy="3425951"/>
          </a:xfrm>
          <a:prstGeom prst="rect">
            <a:avLst/>
          </a:prstGeom>
          <a:solidFill>
            <a:srgbClr val="1D4F9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1"/>
          <p:cNvSpPr>
            <a:spLocks noGrp="1"/>
          </p:cNvSpPr>
          <p:nvPr>
            <p:ph type="ctrTitle" hasCustomPrompt="1"/>
          </p:nvPr>
        </p:nvSpPr>
        <p:spPr>
          <a:xfrm>
            <a:off x="569110" y="1031555"/>
            <a:ext cx="4978908" cy="2387600"/>
          </a:xfrm>
          <a:prstGeom prst="rect">
            <a:avLst/>
          </a:prstGeom>
          <a:ln>
            <a:noFill/>
          </a:ln>
        </p:spPr>
        <p:txBody>
          <a:bodyPr lIns="0" anchor="b">
            <a:normAutofit/>
          </a:bodyPr>
          <a:lstStyle>
            <a:lvl1pPr algn="l">
              <a:lnSpc>
                <a:spcPts val="4350"/>
              </a:lnSpc>
              <a:defRPr sz="5200" b="0" i="0" cap="all" baseline="0">
                <a:solidFill>
                  <a:srgbClr val="1D4F91"/>
                </a:solidFill>
                <a:latin typeface="Arial" panose="020B0604020202020204" pitchFamily="34" charset="0"/>
                <a:ea typeface="Arial" panose="020B0604020202020204" pitchFamily="34" charset="0"/>
                <a:cs typeface="Arial" panose="020B0604020202020204" pitchFamily="34" charset="0"/>
              </a:defRPr>
            </a:lvl1pPr>
          </a:lstStyle>
          <a:p>
            <a:r>
              <a:rPr lang="en-US" dirty="0"/>
              <a:t>DIVIDER</a:t>
            </a:r>
            <a:br>
              <a:rPr lang="en-US" dirty="0"/>
            </a:br>
            <a:r>
              <a:rPr lang="en-US" dirty="0"/>
              <a:t>SLIDE</a:t>
            </a:r>
          </a:p>
        </p:txBody>
      </p:sp>
      <p:sp>
        <p:nvSpPr>
          <p:cNvPr id="9" name="Text Placeholder 5">
            <a:extLst>
              <a:ext uri="{FF2B5EF4-FFF2-40B4-BE49-F238E27FC236}">
                <a16:creationId xmlns:a16="http://schemas.microsoft.com/office/drawing/2014/main" id="{D7F930EF-C716-2345-8E9C-8700FA42A7B5}"/>
              </a:ext>
            </a:extLst>
          </p:cNvPr>
          <p:cNvSpPr>
            <a:spLocks noGrp="1"/>
          </p:cNvSpPr>
          <p:nvPr>
            <p:ph type="body" sz="quarter" idx="11" hasCustomPrompt="1"/>
          </p:nvPr>
        </p:nvSpPr>
        <p:spPr>
          <a:xfrm>
            <a:off x="569110" y="3505738"/>
            <a:ext cx="6638544" cy="1154152"/>
          </a:xfrm>
          <a:prstGeom prst="rect">
            <a:avLst/>
          </a:prstGeom>
        </p:spPr>
        <p:txBody>
          <a:bodyPr lIns="0">
            <a:normAutofit/>
          </a:bodyPr>
          <a:lstStyle>
            <a:lvl1pPr marL="0" indent="0">
              <a:lnSpc>
                <a:spcPct val="90000"/>
              </a:lnSpc>
              <a:spcBef>
                <a:spcPts val="0"/>
              </a:spcBef>
              <a:buNone/>
              <a:defRPr sz="320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Sub-topic Line One</a:t>
            </a:r>
          </a:p>
          <a:p>
            <a:pPr lvl="0"/>
            <a:r>
              <a:rPr lang="en-US" dirty="0"/>
              <a:t>Line Two</a:t>
            </a:r>
          </a:p>
        </p:txBody>
      </p:sp>
      <p:sp>
        <p:nvSpPr>
          <p:cNvPr id="12" name="Text Placeholder 11">
            <a:extLst>
              <a:ext uri="{FF2B5EF4-FFF2-40B4-BE49-F238E27FC236}">
                <a16:creationId xmlns:a16="http://schemas.microsoft.com/office/drawing/2014/main" id="{592C2000-A5F7-6248-8664-29E8E7221DDE}"/>
              </a:ext>
            </a:extLst>
          </p:cNvPr>
          <p:cNvSpPr>
            <a:spLocks noGrp="1"/>
          </p:cNvSpPr>
          <p:nvPr>
            <p:ph type="body" sz="quarter" idx="12" hasCustomPrompt="1"/>
          </p:nvPr>
        </p:nvSpPr>
        <p:spPr>
          <a:xfrm>
            <a:off x="569110" y="4762500"/>
            <a:ext cx="6638544" cy="769370"/>
          </a:xfrm>
          <a:prstGeom prst="rect">
            <a:avLst/>
          </a:prstGeom>
          <a:noFill/>
          <a:ln>
            <a:noFill/>
          </a:ln>
        </p:spPr>
        <p:txBody>
          <a:bodyPr lIns="0" anchor="t" anchorCtr="0">
            <a:normAutofit/>
          </a:bodyPr>
          <a:lstStyle>
            <a:lvl1pPr marL="0" indent="0" algn="l">
              <a:spcBef>
                <a:spcPts val="0"/>
              </a:spcBef>
              <a:buNone/>
              <a:defRPr sz="2000" b="0" i="0" baseline="0">
                <a:solidFill>
                  <a:schemeClr val="bg1"/>
                </a:solidFill>
                <a:latin typeface="Arial" panose="020B0604020202020204" pitchFamily="34" charset="0"/>
                <a:cs typeface="Arial" panose="020B0604020202020204" pitchFamily="34" charset="0"/>
              </a:defRPr>
            </a:lvl1pPr>
          </a:lstStyle>
          <a:p>
            <a:pPr lvl="0"/>
            <a:r>
              <a:rPr lang="en-US" dirty="0"/>
              <a:t>Author Name  </a:t>
            </a:r>
          </a:p>
        </p:txBody>
      </p:sp>
      <p:pic>
        <p:nvPicPr>
          <p:cNvPr id="10" name="Picture 9">
            <a:extLst>
              <a:ext uri="{FF2B5EF4-FFF2-40B4-BE49-F238E27FC236}">
                <a16:creationId xmlns:a16="http://schemas.microsoft.com/office/drawing/2014/main" id="{47B6AA4F-0200-D14D-92C9-2D415866ACBD}"/>
              </a:ext>
            </a:extLst>
          </p:cNvPr>
          <p:cNvPicPr>
            <a:picLocks noChangeAspect="1"/>
          </p:cNvPicPr>
          <p:nvPr userDrawn="1"/>
        </p:nvPicPr>
        <p:blipFill>
          <a:blip r:embed="rId3"/>
          <a:stretch>
            <a:fillRect/>
          </a:stretch>
        </p:blipFill>
        <p:spPr>
          <a:xfrm>
            <a:off x="574682" y="6305414"/>
            <a:ext cx="2878683" cy="393153"/>
          </a:xfrm>
          <a:prstGeom prst="rect">
            <a:avLst/>
          </a:prstGeom>
        </p:spPr>
      </p:pic>
    </p:spTree>
    <p:extLst>
      <p:ext uri="{BB962C8B-B14F-4D97-AF65-F5344CB8AC3E}">
        <p14:creationId xmlns:p14="http://schemas.microsoft.com/office/powerpoint/2010/main" val="1163315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CC7C73-A62A-A74C-AC45-73557B732222}"/>
              </a:ext>
            </a:extLst>
          </p:cNvPr>
          <p:cNvPicPr>
            <a:picLocks noChangeAspect="1"/>
          </p:cNvPicPr>
          <p:nvPr userDrawn="1"/>
        </p:nvPicPr>
        <p:blipFill>
          <a:blip r:embed="rId2"/>
          <a:stretch>
            <a:fillRect/>
          </a:stretch>
        </p:blipFill>
        <p:spPr>
          <a:xfrm>
            <a:off x="0" y="-6797"/>
            <a:ext cx="9144000" cy="6851904"/>
          </a:xfrm>
          <a:prstGeom prst="rect">
            <a:avLst/>
          </a:prstGeom>
        </p:spPr>
      </p:pic>
      <p:sp>
        <p:nvSpPr>
          <p:cNvPr id="8" name="Text Placeholder 5">
            <a:extLst>
              <a:ext uri="{FF2B5EF4-FFF2-40B4-BE49-F238E27FC236}">
                <a16:creationId xmlns:a16="http://schemas.microsoft.com/office/drawing/2014/main" id="{95EDBB07-1433-AE46-93BA-02179E2A6B78}"/>
              </a:ext>
            </a:extLst>
          </p:cNvPr>
          <p:cNvSpPr>
            <a:spLocks noGrp="1"/>
          </p:cNvSpPr>
          <p:nvPr>
            <p:ph type="body" sz="quarter" idx="11" hasCustomPrompt="1"/>
          </p:nvPr>
        </p:nvSpPr>
        <p:spPr>
          <a:xfrm>
            <a:off x="569110" y="3505738"/>
            <a:ext cx="6638544" cy="1154152"/>
          </a:xfrm>
          <a:prstGeom prst="rect">
            <a:avLst/>
          </a:prstGeom>
        </p:spPr>
        <p:txBody>
          <a:bodyPr lIns="0">
            <a:normAutofit/>
          </a:bodyPr>
          <a:lstStyle>
            <a:lvl1pPr marL="0" indent="0">
              <a:lnSpc>
                <a:spcPct val="90000"/>
              </a:lnSpc>
              <a:spcBef>
                <a:spcPts val="0"/>
              </a:spcBef>
              <a:buNone/>
              <a:defRPr sz="3200" b="0" i="0">
                <a:solidFill>
                  <a:srgbClr val="1D4F9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Section Title</a:t>
            </a:r>
          </a:p>
        </p:txBody>
      </p:sp>
      <p:sp>
        <p:nvSpPr>
          <p:cNvPr id="17" name="Title 1">
            <a:extLst>
              <a:ext uri="{FF2B5EF4-FFF2-40B4-BE49-F238E27FC236}">
                <a16:creationId xmlns:a16="http://schemas.microsoft.com/office/drawing/2014/main" id="{90715F73-74DA-7740-A195-94D09A9A2DC9}"/>
              </a:ext>
            </a:extLst>
          </p:cNvPr>
          <p:cNvSpPr>
            <a:spLocks noGrp="1"/>
          </p:cNvSpPr>
          <p:nvPr>
            <p:ph type="ctrTitle" hasCustomPrompt="1"/>
          </p:nvPr>
        </p:nvSpPr>
        <p:spPr>
          <a:xfrm>
            <a:off x="569110" y="1031555"/>
            <a:ext cx="4978908" cy="2387600"/>
          </a:xfrm>
          <a:prstGeom prst="rect">
            <a:avLst/>
          </a:prstGeom>
          <a:ln>
            <a:noFill/>
          </a:ln>
        </p:spPr>
        <p:txBody>
          <a:bodyPr lIns="0" anchor="b">
            <a:normAutofit/>
          </a:bodyPr>
          <a:lstStyle>
            <a:lvl1pPr algn="l">
              <a:lnSpc>
                <a:spcPts val="4350"/>
              </a:lnSpc>
              <a:defRPr sz="5200" b="0" i="0" cap="all" baseline="0">
                <a:solidFill>
                  <a:srgbClr val="1D4F91"/>
                </a:solidFill>
                <a:latin typeface="Arial" panose="020B0604020202020204" pitchFamily="34" charset="0"/>
                <a:ea typeface="Arial" panose="020B0604020202020204" pitchFamily="34" charset="0"/>
                <a:cs typeface="Arial" panose="020B0604020202020204" pitchFamily="34" charset="0"/>
              </a:defRPr>
            </a:lvl1pPr>
          </a:lstStyle>
          <a:p>
            <a:r>
              <a:rPr lang="en-US" dirty="0"/>
              <a:t>DIVIDER</a:t>
            </a:r>
            <a:br>
              <a:rPr lang="en-US" dirty="0"/>
            </a:br>
            <a:r>
              <a:rPr lang="en-US" dirty="0"/>
              <a:t>SLIDE</a:t>
            </a:r>
          </a:p>
        </p:txBody>
      </p:sp>
      <p:pic>
        <p:nvPicPr>
          <p:cNvPr id="7" name="Picture 6">
            <a:extLst>
              <a:ext uri="{FF2B5EF4-FFF2-40B4-BE49-F238E27FC236}">
                <a16:creationId xmlns:a16="http://schemas.microsoft.com/office/drawing/2014/main" id="{7997EBF4-8F35-6244-A3B1-F577249F6E64}"/>
              </a:ext>
            </a:extLst>
          </p:cNvPr>
          <p:cNvPicPr>
            <a:picLocks noChangeAspect="1"/>
          </p:cNvPicPr>
          <p:nvPr userDrawn="1"/>
        </p:nvPicPr>
        <p:blipFill>
          <a:blip r:embed="rId3"/>
          <a:stretch>
            <a:fillRect/>
          </a:stretch>
        </p:blipFill>
        <p:spPr>
          <a:xfrm>
            <a:off x="574682" y="6305414"/>
            <a:ext cx="2878683" cy="393153"/>
          </a:xfrm>
          <a:prstGeom prst="rect">
            <a:avLst/>
          </a:prstGeom>
        </p:spPr>
      </p:pic>
    </p:spTree>
    <p:extLst>
      <p:ext uri="{BB962C8B-B14F-4D97-AF65-F5344CB8AC3E}">
        <p14:creationId xmlns:p14="http://schemas.microsoft.com/office/powerpoint/2010/main" val="1725379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Column Text">
    <p:spTree>
      <p:nvGrpSpPr>
        <p:cNvPr id="1" name=""/>
        <p:cNvGrpSpPr/>
        <p:nvPr/>
      </p:nvGrpSpPr>
      <p:grpSpPr>
        <a:xfrm>
          <a:off x="0" y="0"/>
          <a:ext cx="0" cy="0"/>
          <a:chOff x="0" y="0"/>
          <a:chExt cx="0" cy="0"/>
        </a:xfrm>
      </p:grpSpPr>
      <p:sp>
        <p:nvSpPr>
          <p:cNvPr id="6" name="Text Placeholder 15"/>
          <p:cNvSpPr>
            <a:spLocks noGrp="1"/>
          </p:cNvSpPr>
          <p:nvPr>
            <p:ph type="body" sz="quarter" idx="12" hasCustomPrompt="1"/>
          </p:nvPr>
        </p:nvSpPr>
        <p:spPr>
          <a:xfrm>
            <a:off x="571316" y="983226"/>
            <a:ext cx="7886700" cy="5061974"/>
          </a:xfrm>
          <a:prstGeom prst="rect">
            <a:avLst/>
          </a:prstGeom>
        </p:spPr>
        <p:txBody>
          <a:bodyPr>
            <a:normAutofit/>
          </a:bodyPr>
          <a:lstStyle>
            <a:lvl1pPr marL="0" indent="0">
              <a:buNone/>
              <a:defRPr sz="2800"/>
            </a:lvl1pPr>
          </a:lstStyle>
          <a:p>
            <a:r>
              <a:rPr lang="en-US" dirty="0" err="1"/>
              <a:t>Lpsum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vehicula</a:t>
            </a:r>
            <a:r>
              <a:rPr lang="en-US" dirty="0"/>
              <a:t> dui in </a:t>
            </a:r>
            <a:r>
              <a:rPr lang="en-US" dirty="0" err="1"/>
              <a:t>neque</a:t>
            </a:r>
            <a:r>
              <a:rPr lang="en-US" dirty="0"/>
              <a:t> </a:t>
            </a:r>
            <a:r>
              <a:rPr lang="en-US" dirty="0" err="1"/>
              <a:t>dignissim</a:t>
            </a:r>
            <a:r>
              <a:rPr lang="en-US" dirty="0"/>
              <a:t>, in </a:t>
            </a:r>
            <a:r>
              <a:rPr lang="en-US" dirty="0" err="1"/>
              <a:t>aliquet</a:t>
            </a:r>
            <a:r>
              <a:rPr lang="en-US" dirty="0"/>
              <a:t> </a:t>
            </a:r>
            <a:r>
              <a:rPr lang="en-US" dirty="0" err="1"/>
              <a:t>nisl</a:t>
            </a:r>
            <a:r>
              <a:rPr lang="en-US" dirty="0"/>
              <a:t> </a:t>
            </a:r>
            <a:r>
              <a:rPr lang="en-US" dirty="0" err="1"/>
              <a:t>varius</a:t>
            </a:r>
            <a:r>
              <a:rPr lang="en-US" dirty="0"/>
              <a:t>. </a:t>
            </a:r>
            <a:r>
              <a:rPr lang="en-US" dirty="0" err="1"/>
              <a:t>Sed</a:t>
            </a:r>
            <a:r>
              <a:rPr lang="en-US" dirty="0"/>
              <a:t> a </a:t>
            </a:r>
            <a:r>
              <a:rPr lang="en-US" dirty="0" err="1"/>
              <a:t>erat</a:t>
            </a:r>
            <a:r>
              <a:rPr lang="en-US" dirty="0"/>
              <a:t> </a:t>
            </a:r>
            <a:r>
              <a:rPr lang="en-US" dirty="0" err="1"/>
              <a:t>ut</a:t>
            </a:r>
            <a:r>
              <a:rPr lang="en-US" dirty="0"/>
              <a:t> magna </a:t>
            </a:r>
            <a:r>
              <a:rPr lang="en-US" dirty="0" err="1"/>
              <a:t>vulputate</a:t>
            </a:r>
            <a:r>
              <a:rPr lang="en-US" dirty="0"/>
              <a:t> </a:t>
            </a:r>
            <a:r>
              <a:rPr lang="en-US" dirty="0" err="1"/>
              <a:t>feugiat</a:t>
            </a:r>
            <a:r>
              <a:rPr lang="en-US" dirty="0"/>
              <a:t>. </a:t>
            </a:r>
            <a:r>
              <a:rPr lang="en-US" dirty="0" err="1"/>
              <a:t>Quisque</a:t>
            </a:r>
            <a:r>
              <a:rPr lang="en-US" dirty="0"/>
              <a:t> </a:t>
            </a:r>
            <a:r>
              <a:rPr lang="en-US" dirty="0" err="1"/>
              <a:t>varius</a:t>
            </a:r>
            <a:r>
              <a:rPr lang="en-US" dirty="0"/>
              <a:t> </a:t>
            </a:r>
            <a:r>
              <a:rPr lang="en-US" dirty="0" err="1"/>
              <a:t>libero</a:t>
            </a:r>
            <a:r>
              <a:rPr lang="en-US" dirty="0"/>
              <a:t> </a:t>
            </a:r>
            <a:r>
              <a:rPr lang="en-US" dirty="0" err="1"/>
              <a:t>placerat</a:t>
            </a:r>
            <a:r>
              <a:rPr lang="en-US" dirty="0"/>
              <a:t> </a:t>
            </a:r>
            <a:r>
              <a:rPr lang="en-US" dirty="0" err="1"/>
              <a:t>erat</a:t>
            </a:r>
            <a:r>
              <a:rPr lang="en-US" dirty="0"/>
              <a:t> </a:t>
            </a:r>
            <a:r>
              <a:rPr lang="en-US" dirty="0" err="1"/>
              <a:t>lobortis</a:t>
            </a:r>
            <a:r>
              <a:rPr lang="en-US" dirty="0"/>
              <a:t> </a:t>
            </a:r>
            <a:r>
              <a:rPr lang="en-US" dirty="0" err="1"/>
              <a:t>congue</a:t>
            </a:r>
            <a:r>
              <a:rPr lang="en-US" dirty="0"/>
              <a:t>. Integer a </a:t>
            </a:r>
            <a:r>
              <a:rPr lang="en-US" dirty="0" err="1"/>
              <a:t>arcu</a:t>
            </a:r>
            <a:r>
              <a:rPr lang="en-US" dirty="0"/>
              <a:t> </a:t>
            </a:r>
            <a:r>
              <a:rPr lang="en-US" dirty="0" err="1"/>
              <a:t>vel</a:t>
            </a:r>
            <a:r>
              <a:rPr lang="en-US" dirty="0"/>
              <a:t> ante </a:t>
            </a:r>
            <a:r>
              <a:rPr lang="en-US" dirty="0" err="1"/>
              <a:t>bibendum</a:t>
            </a:r>
            <a:r>
              <a:rPr lang="en-US" dirty="0"/>
              <a:t> </a:t>
            </a:r>
            <a:r>
              <a:rPr lang="en-US" dirty="0" err="1"/>
              <a:t>scelerisque</a:t>
            </a:r>
            <a:r>
              <a:rPr lang="en-US" dirty="0"/>
              <a:t>.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a:t>
            </a:r>
          </a:p>
        </p:txBody>
      </p:sp>
      <p:sp>
        <p:nvSpPr>
          <p:cNvPr id="8" name="Title 1"/>
          <p:cNvSpPr>
            <a:spLocks noGrp="1"/>
          </p:cNvSpPr>
          <p:nvPr>
            <p:ph type="title" hasCustomPrompt="1"/>
          </p:nvPr>
        </p:nvSpPr>
        <p:spPr>
          <a:xfrm>
            <a:off x="571316" y="5439"/>
            <a:ext cx="7886700" cy="868430"/>
          </a:xfrm>
          <a:prstGeom prst="rect">
            <a:avLst/>
          </a:prstGeom>
        </p:spPr>
        <p:txBody>
          <a:bodyPr>
            <a:normAutofit/>
          </a:bodyPr>
          <a:lstStyle>
            <a:lvl1pPr>
              <a:defRPr sz="3600">
                <a:solidFill>
                  <a:srgbClr val="1D4F91"/>
                </a:solidFill>
              </a:defRPr>
            </a:lvl1pPr>
          </a:lstStyle>
          <a:p>
            <a:r>
              <a:rPr lang="en-US" dirty="0"/>
              <a:t>Click to edit title</a:t>
            </a:r>
          </a:p>
        </p:txBody>
      </p:sp>
      <p:sp>
        <p:nvSpPr>
          <p:cNvPr id="9" name="Slide Number Placeholder 4">
            <a:extLst>
              <a:ext uri="{FF2B5EF4-FFF2-40B4-BE49-F238E27FC236}">
                <a16:creationId xmlns:a16="http://schemas.microsoft.com/office/drawing/2014/main" id="{3D83F124-31E4-B24A-A2AE-EF8C4ADFB64C}"/>
              </a:ext>
            </a:extLst>
          </p:cNvPr>
          <p:cNvSpPr>
            <a:spLocks noGrp="1"/>
          </p:cNvSpPr>
          <p:nvPr>
            <p:ph type="sldNum" sz="quarter" idx="4"/>
          </p:nvPr>
        </p:nvSpPr>
        <p:spPr>
          <a:xfrm>
            <a:off x="6324416" y="6437963"/>
            <a:ext cx="2133600" cy="365125"/>
          </a:xfrm>
          <a:prstGeom prst="rect">
            <a:avLst/>
          </a:prstGeom>
        </p:spPr>
        <p:txBody>
          <a:bodyPr vert="horz" lIns="91440" tIns="45720" rIns="91440" bIns="45720" rtlCol="0" anchor="ctr"/>
          <a:lstStyle>
            <a:lvl1pPr algn="r">
              <a:defRPr sz="1000">
                <a:solidFill>
                  <a:schemeClr val="bg1"/>
                </a:solidFill>
                <a:latin typeface="Arial" panose="020B0604020202020204" pitchFamily="34" charset="0"/>
                <a:cs typeface="Arial" panose="020B0604020202020204" pitchFamily="34" charset="0"/>
              </a:defRPr>
            </a:lvl1pPr>
          </a:lstStyle>
          <a:p>
            <a:fld id="{DFF3CF64-7C58-ED48-B151-C0AF0EEF3592}" type="slidenum">
              <a:rPr lang="en-US" smtClean="0"/>
              <a:pPr/>
              <a:t>‹#›</a:t>
            </a:fld>
            <a:endParaRPr lang="en-US" dirty="0"/>
          </a:p>
        </p:txBody>
      </p:sp>
    </p:spTree>
    <p:extLst>
      <p:ext uri="{BB962C8B-B14F-4D97-AF65-F5344CB8AC3E}">
        <p14:creationId xmlns:p14="http://schemas.microsoft.com/office/powerpoint/2010/main" val="805555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FF3CF64-7C58-ED48-B151-C0AF0EEF3592}" type="slidenum">
              <a:rPr lang="en-US" smtClean="0"/>
              <a:pPr/>
              <a:t>‹#›</a:t>
            </a:fld>
            <a:endParaRPr lang="en-US" dirty="0"/>
          </a:p>
        </p:txBody>
      </p:sp>
      <p:sp>
        <p:nvSpPr>
          <p:cNvPr id="7" name="Text Placeholder 8"/>
          <p:cNvSpPr>
            <a:spLocks noGrp="1"/>
          </p:cNvSpPr>
          <p:nvPr>
            <p:ph type="body" sz="quarter" idx="16" hasCustomPrompt="1"/>
          </p:nvPr>
        </p:nvSpPr>
        <p:spPr>
          <a:xfrm>
            <a:off x="3916179" y="1011364"/>
            <a:ext cx="4541837" cy="5016904"/>
          </a:xfrm>
          <a:prstGeom prst="rect">
            <a:avLst/>
          </a:prstGeom>
        </p:spPr>
        <p:txBody>
          <a:bodyPr/>
          <a:lstStyle>
            <a:lvl1pPr marL="0" indent="0">
              <a:buNone/>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vehicula</a:t>
            </a:r>
            <a:r>
              <a:rPr lang="en-US" dirty="0"/>
              <a:t> dui in </a:t>
            </a:r>
            <a:r>
              <a:rPr lang="en-US" dirty="0" err="1"/>
              <a:t>neque</a:t>
            </a:r>
            <a:r>
              <a:rPr lang="en-US" dirty="0"/>
              <a:t> </a:t>
            </a:r>
            <a:r>
              <a:rPr lang="en-US" dirty="0" err="1"/>
              <a:t>dignissim</a:t>
            </a:r>
            <a:r>
              <a:rPr lang="en-US" dirty="0"/>
              <a:t>, in </a:t>
            </a:r>
            <a:r>
              <a:rPr lang="en-US" dirty="0" err="1"/>
              <a:t>aliquet</a:t>
            </a:r>
            <a:r>
              <a:rPr lang="en-US" dirty="0"/>
              <a:t> </a:t>
            </a:r>
            <a:r>
              <a:rPr lang="en-US" dirty="0" err="1"/>
              <a:t>nisl</a:t>
            </a:r>
            <a:r>
              <a:rPr lang="en-US" dirty="0"/>
              <a:t> </a:t>
            </a:r>
            <a:r>
              <a:rPr lang="en-US" dirty="0" err="1"/>
              <a:t>varius</a:t>
            </a:r>
            <a:r>
              <a:rPr lang="en-US" dirty="0"/>
              <a:t>. </a:t>
            </a:r>
            <a:r>
              <a:rPr lang="en-US" dirty="0" err="1"/>
              <a:t>Sed</a:t>
            </a:r>
            <a:r>
              <a:rPr lang="en-US" dirty="0"/>
              <a:t> a </a:t>
            </a:r>
            <a:r>
              <a:rPr lang="en-US" dirty="0" err="1"/>
              <a:t>erat</a:t>
            </a:r>
            <a:r>
              <a:rPr lang="en-US" dirty="0"/>
              <a:t> </a:t>
            </a:r>
            <a:r>
              <a:rPr lang="en-US" dirty="0" err="1"/>
              <a:t>ut</a:t>
            </a:r>
            <a:r>
              <a:rPr lang="en-US" dirty="0"/>
              <a:t> magna </a:t>
            </a:r>
            <a:r>
              <a:rPr lang="en-US" dirty="0" err="1"/>
              <a:t>vulputate</a:t>
            </a:r>
            <a:r>
              <a:rPr lang="en-US" dirty="0"/>
              <a:t> </a:t>
            </a:r>
            <a:r>
              <a:rPr lang="en-US" dirty="0" err="1"/>
              <a:t>feugiat</a:t>
            </a:r>
            <a:r>
              <a:rPr lang="en-US" dirty="0"/>
              <a:t>. </a:t>
            </a:r>
            <a:r>
              <a:rPr lang="en-US" dirty="0" err="1"/>
              <a:t>Quisque</a:t>
            </a:r>
            <a:r>
              <a:rPr lang="en-US" dirty="0"/>
              <a:t> </a:t>
            </a:r>
            <a:r>
              <a:rPr lang="en-US" dirty="0" err="1"/>
              <a:t>varius</a:t>
            </a:r>
            <a:r>
              <a:rPr lang="en-US" dirty="0"/>
              <a:t> </a:t>
            </a:r>
            <a:r>
              <a:rPr lang="en-US" dirty="0" err="1"/>
              <a:t>libero</a:t>
            </a:r>
            <a:r>
              <a:rPr lang="en-US" dirty="0"/>
              <a:t> </a:t>
            </a:r>
            <a:r>
              <a:rPr lang="en-US" dirty="0" err="1"/>
              <a:t>placerat</a:t>
            </a:r>
            <a:r>
              <a:rPr lang="en-US" dirty="0"/>
              <a:t> </a:t>
            </a:r>
            <a:r>
              <a:rPr lang="en-US" dirty="0" err="1"/>
              <a:t>erat</a:t>
            </a:r>
            <a:r>
              <a:rPr lang="en-US" dirty="0"/>
              <a:t> </a:t>
            </a:r>
            <a:r>
              <a:rPr lang="en-US" dirty="0" err="1"/>
              <a:t>lobortis</a:t>
            </a:r>
            <a:r>
              <a:rPr lang="en-US" dirty="0"/>
              <a:t> </a:t>
            </a:r>
            <a:r>
              <a:rPr lang="en-US" dirty="0" err="1"/>
              <a:t>congue</a:t>
            </a:r>
            <a:r>
              <a:rPr lang="en-US" dirty="0"/>
              <a:t>. Integer a </a:t>
            </a:r>
            <a:r>
              <a:rPr lang="en-US" dirty="0" err="1"/>
              <a:t>arcu</a:t>
            </a:r>
            <a:r>
              <a:rPr lang="en-US" dirty="0"/>
              <a:t> </a:t>
            </a:r>
            <a:r>
              <a:rPr lang="en-US" dirty="0" err="1"/>
              <a:t>vel</a:t>
            </a:r>
            <a:r>
              <a:rPr lang="en-US" dirty="0"/>
              <a:t> ante </a:t>
            </a:r>
            <a:r>
              <a:rPr lang="en-US" dirty="0" err="1"/>
              <a:t>bibendum</a:t>
            </a:r>
            <a:r>
              <a:rPr lang="en-US" dirty="0"/>
              <a:t> </a:t>
            </a:r>
            <a:r>
              <a:rPr lang="en-US" dirty="0" err="1"/>
              <a:t>scelerisque</a:t>
            </a:r>
            <a:r>
              <a:rPr lang="en-US" dirty="0"/>
              <a:t>. </a:t>
            </a:r>
          </a:p>
        </p:txBody>
      </p:sp>
      <p:sp>
        <p:nvSpPr>
          <p:cNvPr id="8" name="Text Placeholder 15"/>
          <p:cNvSpPr>
            <a:spLocks noGrp="1"/>
          </p:cNvSpPr>
          <p:nvPr>
            <p:ph type="body" sz="quarter" idx="17" hasCustomPrompt="1"/>
          </p:nvPr>
        </p:nvSpPr>
        <p:spPr>
          <a:xfrm>
            <a:off x="571317" y="1012723"/>
            <a:ext cx="3126394" cy="5016905"/>
          </a:xfrm>
          <a:prstGeom prst="rect">
            <a:avLst/>
          </a:prstGeom>
        </p:spPr>
        <p:txBody>
          <a:bodyPr/>
          <a:lstStyle>
            <a:lvl1pPr marL="0" indent="0">
              <a:buNone/>
              <a:defRPr/>
            </a:lvl1pPr>
          </a:lstStyle>
          <a:p>
            <a:r>
              <a:rPr lang="en-US" dirty="0" err="1"/>
              <a:t>Lpsum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vehicula</a:t>
            </a:r>
            <a:r>
              <a:rPr lang="en-US" dirty="0"/>
              <a:t> dui in </a:t>
            </a:r>
            <a:r>
              <a:rPr lang="en-US" dirty="0" err="1"/>
              <a:t>neque</a:t>
            </a:r>
            <a:r>
              <a:rPr lang="en-US" dirty="0"/>
              <a:t> </a:t>
            </a:r>
            <a:r>
              <a:rPr lang="en-US" dirty="0" err="1"/>
              <a:t>dignissim</a:t>
            </a:r>
            <a:r>
              <a:rPr lang="en-US" dirty="0"/>
              <a:t>, in </a:t>
            </a:r>
            <a:r>
              <a:rPr lang="en-US" dirty="0" err="1"/>
              <a:t>aliquet</a:t>
            </a:r>
            <a:r>
              <a:rPr lang="en-US" dirty="0"/>
              <a:t> </a:t>
            </a:r>
            <a:r>
              <a:rPr lang="en-US" dirty="0" err="1"/>
              <a:t>nisl</a:t>
            </a:r>
            <a:r>
              <a:rPr lang="en-US" dirty="0"/>
              <a:t> </a:t>
            </a:r>
            <a:r>
              <a:rPr lang="en-US" dirty="0" err="1"/>
              <a:t>varius</a:t>
            </a:r>
            <a:r>
              <a:rPr lang="en-US" dirty="0"/>
              <a:t>. </a:t>
            </a:r>
            <a:r>
              <a:rPr lang="en-US" dirty="0" err="1"/>
              <a:t>Sed</a:t>
            </a:r>
            <a:r>
              <a:rPr lang="en-US" dirty="0"/>
              <a:t> a </a:t>
            </a:r>
            <a:r>
              <a:rPr lang="en-US" dirty="0" err="1"/>
              <a:t>erat</a:t>
            </a:r>
            <a:r>
              <a:rPr lang="en-US" dirty="0"/>
              <a:t> </a:t>
            </a:r>
            <a:r>
              <a:rPr lang="en-US" dirty="0" err="1"/>
              <a:t>ut</a:t>
            </a:r>
            <a:r>
              <a:rPr lang="en-US" dirty="0"/>
              <a:t> magna </a:t>
            </a:r>
            <a:r>
              <a:rPr lang="en-US" dirty="0" err="1"/>
              <a:t>vulputate</a:t>
            </a:r>
            <a:r>
              <a:rPr lang="en-US" dirty="0"/>
              <a:t> </a:t>
            </a:r>
            <a:r>
              <a:rPr lang="en-US" dirty="0" err="1"/>
              <a:t>feugiat</a:t>
            </a:r>
            <a:r>
              <a:rPr lang="en-US" dirty="0"/>
              <a:t>. </a:t>
            </a:r>
            <a:r>
              <a:rPr lang="en-US" dirty="0" err="1"/>
              <a:t>Quisque</a:t>
            </a:r>
            <a:r>
              <a:rPr lang="en-US" dirty="0"/>
              <a:t> </a:t>
            </a:r>
            <a:r>
              <a:rPr lang="en-US" dirty="0" err="1"/>
              <a:t>varius</a:t>
            </a:r>
            <a:r>
              <a:rPr lang="en-US" dirty="0"/>
              <a:t> </a:t>
            </a:r>
            <a:r>
              <a:rPr lang="en-US" dirty="0" err="1"/>
              <a:t>libero</a:t>
            </a:r>
            <a:r>
              <a:rPr lang="en-US" dirty="0"/>
              <a:t> </a:t>
            </a:r>
            <a:r>
              <a:rPr lang="en-US" dirty="0" err="1"/>
              <a:t>placerat</a:t>
            </a:r>
            <a:r>
              <a:rPr lang="en-US" dirty="0"/>
              <a:t> </a:t>
            </a:r>
            <a:r>
              <a:rPr lang="en-US" dirty="0" err="1"/>
              <a:t>erat</a:t>
            </a:r>
            <a:r>
              <a:rPr lang="en-US" dirty="0"/>
              <a:t> </a:t>
            </a:r>
            <a:r>
              <a:rPr lang="en-US" dirty="0" err="1"/>
              <a:t>lobortis</a:t>
            </a:r>
            <a:r>
              <a:rPr lang="en-US" dirty="0"/>
              <a:t> </a:t>
            </a:r>
            <a:r>
              <a:rPr lang="en-US" dirty="0" err="1"/>
              <a:t>congue</a:t>
            </a:r>
            <a:r>
              <a:rPr lang="en-US" dirty="0"/>
              <a:t>. Integer a </a:t>
            </a:r>
            <a:r>
              <a:rPr lang="en-US" dirty="0" err="1"/>
              <a:t>arcu</a:t>
            </a:r>
            <a:r>
              <a:rPr lang="en-US" dirty="0"/>
              <a:t> </a:t>
            </a:r>
            <a:r>
              <a:rPr lang="en-US" dirty="0" err="1"/>
              <a:t>vel</a:t>
            </a:r>
            <a:r>
              <a:rPr lang="en-US" dirty="0"/>
              <a:t> ante </a:t>
            </a:r>
            <a:r>
              <a:rPr lang="en-US" dirty="0" err="1"/>
              <a:t>bibendum</a:t>
            </a:r>
            <a:r>
              <a:rPr lang="en-US" dirty="0"/>
              <a:t> </a:t>
            </a:r>
            <a:r>
              <a:rPr lang="en-US" dirty="0" err="1"/>
              <a:t>scelerisque</a:t>
            </a:r>
            <a:r>
              <a:rPr lang="en-US" dirty="0"/>
              <a:t>.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a:t>
            </a:r>
          </a:p>
        </p:txBody>
      </p:sp>
      <p:sp>
        <p:nvSpPr>
          <p:cNvPr id="11" name="Title 1"/>
          <p:cNvSpPr>
            <a:spLocks noGrp="1"/>
          </p:cNvSpPr>
          <p:nvPr>
            <p:ph type="title" hasCustomPrompt="1"/>
          </p:nvPr>
        </p:nvSpPr>
        <p:spPr>
          <a:xfrm>
            <a:off x="571316" y="54912"/>
            <a:ext cx="7886700" cy="868430"/>
          </a:xfrm>
          <a:prstGeom prst="rect">
            <a:avLst/>
          </a:prstGeom>
        </p:spPr>
        <p:txBody>
          <a:bodyPr/>
          <a:lstStyle>
            <a:lvl1pPr>
              <a:defRPr>
                <a:solidFill>
                  <a:srgbClr val="1D4F91"/>
                </a:solidFill>
              </a:defRPr>
            </a:lvl1pPr>
          </a:lstStyle>
          <a:p>
            <a:r>
              <a:rPr lang="en-US" dirty="0"/>
              <a:t>Click to edit title</a:t>
            </a:r>
          </a:p>
        </p:txBody>
      </p:sp>
    </p:spTree>
    <p:extLst>
      <p:ext uri="{BB962C8B-B14F-4D97-AF65-F5344CB8AC3E}">
        <p14:creationId xmlns:p14="http://schemas.microsoft.com/office/powerpoint/2010/main" val="2919942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Text Placeholder 15"/>
          <p:cNvSpPr>
            <a:spLocks noGrp="1"/>
          </p:cNvSpPr>
          <p:nvPr>
            <p:ph type="body" sz="quarter" idx="16" hasCustomPrompt="1"/>
          </p:nvPr>
        </p:nvSpPr>
        <p:spPr>
          <a:xfrm>
            <a:off x="571316" y="901777"/>
            <a:ext cx="7886700" cy="5092623"/>
          </a:xfrm>
          <a:prstGeom prst="rect">
            <a:avLst/>
          </a:prstGeom>
        </p:spPr>
        <p:txBody>
          <a:bodyPr/>
          <a:lstStyle>
            <a:lvl1pPr marL="285750" indent="-285750">
              <a:spcBef>
                <a:spcPts val="600"/>
              </a:spcBef>
              <a:buClr>
                <a:srgbClr val="1D4F91"/>
              </a:buClr>
              <a:buFont typeface="Arial"/>
              <a:buChar char="•"/>
              <a:defRPr/>
            </a:lvl1pPr>
          </a:lstStyle>
          <a:p>
            <a:r>
              <a:rPr lang="en-US" dirty="0" err="1"/>
              <a:t>Lpsum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a:p>
            <a:r>
              <a:rPr lang="en-US" dirty="0" err="1"/>
              <a:t>Mauris</a:t>
            </a:r>
            <a:r>
              <a:rPr lang="en-US" dirty="0"/>
              <a:t> </a:t>
            </a:r>
            <a:r>
              <a:rPr lang="en-US" dirty="0" err="1"/>
              <a:t>vehicula</a:t>
            </a:r>
            <a:r>
              <a:rPr lang="en-US" dirty="0"/>
              <a:t> dui in </a:t>
            </a:r>
            <a:r>
              <a:rPr lang="en-US" dirty="0" err="1"/>
              <a:t>neque</a:t>
            </a:r>
            <a:r>
              <a:rPr lang="en-US" dirty="0"/>
              <a:t> </a:t>
            </a:r>
            <a:r>
              <a:rPr lang="en-US" dirty="0" err="1"/>
              <a:t>dignissim</a:t>
            </a:r>
            <a:endParaRPr lang="en-US" dirty="0"/>
          </a:p>
          <a:p>
            <a:r>
              <a:rPr lang="en-US" dirty="0"/>
              <a:t>In </a:t>
            </a:r>
            <a:r>
              <a:rPr lang="en-US" dirty="0" err="1"/>
              <a:t>aliquet</a:t>
            </a:r>
            <a:r>
              <a:rPr lang="en-US" dirty="0"/>
              <a:t> </a:t>
            </a:r>
            <a:r>
              <a:rPr lang="en-US" dirty="0" err="1"/>
              <a:t>nisl</a:t>
            </a:r>
            <a:r>
              <a:rPr lang="en-US" dirty="0"/>
              <a:t> </a:t>
            </a:r>
            <a:r>
              <a:rPr lang="en-US" dirty="0" err="1"/>
              <a:t>varius</a:t>
            </a:r>
            <a:r>
              <a:rPr lang="en-US" dirty="0"/>
              <a:t>. </a:t>
            </a:r>
          </a:p>
          <a:p>
            <a:r>
              <a:rPr lang="en-US" dirty="0" err="1"/>
              <a:t>Sed</a:t>
            </a:r>
            <a:r>
              <a:rPr lang="en-US" dirty="0"/>
              <a:t> a </a:t>
            </a:r>
            <a:r>
              <a:rPr lang="en-US" dirty="0" err="1"/>
              <a:t>erat</a:t>
            </a:r>
            <a:r>
              <a:rPr lang="en-US" dirty="0"/>
              <a:t> </a:t>
            </a:r>
            <a:r>
              <a:rPr lang="en-US" dirty="0" err="1"/>
              <a:t>ut</a:t>
            </a:r>
            <a:r>
              <a:rPr lang="en-US" dirty="0"/>
              <a:t> magna </a:t>
            </a:r>
            <a:r>
              <a:rPr lang="en-US" dirty="0" err="1"/>
              <a:t>vulputate</a:t>
            </a:r>
            <a:r>
              <a:rPr lang="en-US" dirty="0"/>
              <a:t> </a:t>
            </a:r>
            <a:r>
              <a:rPr lang="en-US" dirty="0" err="1"/>
              <a:t>feugiat</a:t>
            </a:r>
            <a:r>
              <a:rPr lang="en-US" dirty="0"/>
              <a:t>. </a:t>
            </a:r>
          </a:p>
          <a:p>
            <a:r>
              <a:rPr lang="en-US" dirty="0" err="1"/>
              <a:t>Quisque</a:t>
            </a:r>
            <a:r>
              <a:rPr lang="en-US" dirty="0"/>
              <a:t> </a:t>
            </a:r>
            <a:r>
              <a:rPr lang="en-US" dirty="0" err="1"/>
              <a:t>varius</a:t>
            </a:r>
            <a:r>
              <a:rPr lang="en-US" dirty="0"/>
              <a:t> </a:t>
            </a:r>
            <a:r>
              <a:rPr lang="en-US" dirty="0" err="1"/>
              <a:t>libero</a:t>
            </a:r>
            <a:r>
              <a:rPr lang="en-US" dirty="0"/>
              <a:t> </a:t>
            </a:r>
            <a:r>
              <a:rPr lang="en-US" dirty="0" err="1"/>
              <a:t>placerat</a:t>
            </a:r>
            <a:r>
              <a:rPr lang="en-US" dirty="0"/>
              <a:t> </a:t>
            </a:r>
            <a:r>
              <a:rPr lang="en-US" dirty="0" err="1"/>
              <a:t>erat</a:t>
            </a:r>
            <a:r>
              <a:rPr lang="en-US" dirty="0"/>
              <a:t> </a:t>
            </a:r>
            <a:r>
              <a:rPr lang="en-US" dirty="0" err="1"/>
              <a:t>lobortis</a:t>
            </a:r>
            <a:r>
              <a:rPr lang="en-US" dirty="0"/>
              <a:t> </a:t>
            </a:r>
            <a:r>
              <a:rPr lang="en-US" dirty="0" err="1"/>
              <a:t>congue</a:t>
            </a:r>
            <a:r>
              <a:rPr lang="en-US" dirty="0"/>
              <a:t>. </a:t>
            </a:r>
          </a:p>
          <a:p>
            <a:r>
              <a:rPr lang="en-US" dirty="0"/>
              <a:t>Integer a </a:t>
            </a:r>
            <a:r>
              <a:rPr lang="en-US" dirty="0" err="1"/>
              <a:t>arcu</a:t>
            </a:r>
            <a:r>
              <a:rPr lang="en-US" dirty="0"/>
              <a:t> </a:t>
            </a:r>
            <a:r>
              <a:rPr lang="en-US" dirty="0" err="1"/>
              <a:t>vel</a:t>
            </a:r>
            <a:r>
              <a:rPr lang="en-US" dirty="0"/>
              <a:t> ante </a:t>
            </a:r>
            <a:r>
              <a:rPr lang="en-US" dirty="0" err="1"/>
              <a:t>bibendum</a:t>
            </a:r>
            <a:r>
              <a:rPr lang="en-US" dirty="0"/>
              <a:t> </a:t>
            </a:r>
            <a:r>
              <a:rPr lang="en-US" dirty="0" err="1"/>
              <a:t>scelerisque</a:t>
            </a:r>
            <a:r>
              <a:rPr lang="en-US" dirty="0"/>
              <a:t>. </a:t>
            </a:r>
          </a:p>
          <a:p>
            <a:r>
              <a:rPr lang="en-US" dirty="0"/>
              <a:t>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a:t>
            </a:r>
          </a:p>
        </p:txBody>
      </p:sp>
      <p:sp>
        <p:nvSpPr>
          <p:cNvPr id="11" name="Title 1"/>
          <p:cNvSpPr>
            <a:spLocks noGrp="1"/>
          </p:cNvSpPr>
          <p:nvPr>
            <p:ph type="title" hasCustomPrompt="1"/>
          </p:nvPr>
        </p:nvSpPr>
        <p:spPr>
          <a:xfrm>
            <a:off x="502490" y="33347"/>
            <a:ext cx="7886700" cy="868430"/>
          </a:xfrm>
          <a:prstGeom prst="rect">
            <a:avLst/>
          </a:prstGeom>
        </p:spPr>
        <p:txBody>
          <a:bodyPr/>
          <a:lstStyle/>
          <a:p>
            <a:r>
              <a:rPr lang="en-US" dirty="0"/>
              <a:t>Click to edit title</a:t>
            </a:r>
          </a:p>
        </p:txBody>
      </p:sp>
      <p:sp>
        <p:nvSpPr>
          <p:cNvPr id="8" name="Slide Number Placeholder 4">
            <a:extLst>
              <a:ext uri="{FF2B5EF4-FFF2-40B4-BE49-F238E27FC236}">
                <a16:creationId xmlns:a16="http://schemas.microsoft.com/office/drawing/2014/main" id="{FB4CCC98-1928-6840-B7FC-BA09DF3C01CD}"/>
              </a:ext>
            </a:extLst>
          </p:cNvPr>
          <p:cNvSpPr>
            <a:spLocks noGrp="1"/>
          </p:cNvSpPr>
          <p:nvPr>
            <p:ph type="sldNum" sz="quarter" idx="4"/>
          </p:nvPr>
        </p:nvSpPr>
        <p:spPr>
          <a:xfrm>
            <a:off x="6324416" y="6437963"/>
            <a:ext cx="2133600" cy="365125"/>
          </a:xfrm>
          <a:prstGeom prst="rect">
            <a:avLst/>
          </a:prstGeom>
        </p:spPr>
        <p:txBody>
          <a:bodyPr vert="horz" lIns="91440" tIns="45720" rIns="91440" bIns="45720" rtlCol="0" anchor="ctr"/>
          <a:lstStyle>
            <a:lvl1pPr algn="r">
              <a:defRPr sz="1000">
                <a:solidFill>
                  <a:schemeClr val="bg1"/>
                </a:solidFill>
                <a:latin typeface="Arial" panose="020B0604020202020204" pitchFamily="34" charset="0"/>
                <a:cs typeface="Arial" panose="020B0604020202020204" pitchFamily="34" charset="0"/>
              </a:defRPr>
            </a:lvl1pPr>
          </a:lstStyle>
          <a:p>
            <a:fld id="{DFF3CF64-7C58-ED48-B151-C0AF0EEF3592}" type="slidenum">
              <a:rPr lang="en-US" smtClean="0"/>
              <a:pPr/>
              <a:t>‹#›</a:t>
            </a:fld>
            <a:endParaRPr lang="en-US" dirty="0"/>
          </a:p>
        </p:txBody>
      </p:sp>
    </p:spTree>
    <p:extLst>
      <p:ext uri="{BB962C8B-B14F-4D97-AF65-F5344CB8AC3E}">
        <p14:creationId xmlns:p14="http://schemas.microsoft.com/office/powerpoint/2010/main" val="4007919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Content Placeholder 6"/>
          <p:cNvSpPr>
            <a:spLocks noGrp="1"/>
          </p:cNvSpPr>
          <p:nvPr>
            <p:ph sz="quarter" idx="12" hasCustomPrompt="1"/>
          </p:nvPr>
        </p:nvSpPr>
        <p:spPr>
          <a:xfrm>
            <a:off x="571316" y="1022555"/>
            <a:ext cx="7886699" cy="4988777"/>
          </a:xfrm>
          <a:prstGeom prst="rect">
            <a:avLst/>
          </a:prstGeom>
        </p:spPr>
        <p:txBody>
          <a:bodyPr>
            <a:normAutofit/>
          </a:bodyPr>
          <a:lstStyle>
            <a:lvl1pPr marL="0" indent="0">
              <a:lnSpc>
                <a:spcPct val="120000"/>
              </a:lnSpc>
              <a:spcBef>
                <a:spcPts val="600"/>
              </a:spcBef>
              <a:buClr>
                <a:srgbClr val="005BBB"/>
              </a:buClr>
              <a:buFontTx/>
              <a:buNone/>
              <a:defRPr sz="1600" b="0" i="0">
                <a:solidFill>
                  <a:srgbClr val="1D4F91"/>
                </a:solidFill>
                <a:latin typeface="Arial" panose="020B0604020202020204" pitchFamily="34" charset="0"/>
                <a:ea typeface="Arial" panose="020B0604020202020204" pitchFamily="34" charset="0"/>
                <a:cs typeface="Arial" panose="020B0604020202020204" pitchFamily="34" charset="0"/>
              </a:defRPr>
            </a:lvl1pPr>
            <a:lvl2pPr marL="552450" indent="-209550">
              <a:lnSpc>
                <a:spcPct val="120000"/>
              </a:lnSpc>
              <a:buClr>
                <a:srgbClr val="005BBB"/>
              </a:buClr>
              <a:buFont typeface="Arial" charset="0"/>
              <a:buChar char="•"/>
              <a:tabLst/>
              <a:defRPr sz="1600" b="0" i="0">
                <a:solidFill>
                  <a:schemeClr val="tx1"/>
                </a:solidFill>
                <a:latin typeface="Arial" panose="020B0604020202020204" pitchFamily="34" charset="0"/>
                <a:ea typeface="Arial" panose="020B0604020202020204" pitchFamily="34" charset="0"/>
                <a:cs typeface="Arial" panose="020B0604020202020204" pitchFamily="34" charset="0"/>
              </a:defRPr>
            </a:lvl2pPr>
            <a:lvl3pPr marL="857250" marR="0" indent="-171450" algn="l" defTabSz="685800" rtl="0" eaLnBrk="1" fontAlgn="auto" latinLnBrk="0" hangingPunct="1">
              <a:lnSpc>
                <a:spcPct val="120000"/>
              </a:lnSpc>
              <a:spcBef>
                <a:spcPts val="375"/>
              </a:spcBef>
              <a:spcAft>
                <a:spcPts val="0"/>
              </a:spcAft>
              <a:buClr>
                <a:srgbClr val="005BBB"/>
              </a:buClr>
              <a:buSzTx/>
              <a:buFont typeface="LucidaGrande" charset="0"/>
              <a:buChar char="-"/>
              <a:tabLst>
                <a:tab pos="857250" algn="l"/>
              </a:tabLst>
              <a:defRPr sz="1600" b="0" i="0">
                <a:solidFill>
                  <a:schemeClr val="tx1"/>
                </a:solidFill>
                <a:latin typeface="Arial" panose="020B0604020202020204" pitchFamily="34" charset="0"/>
                <a:ea typeface="Arial" panose="020B0604020202020204" pitchFamily="34" charset="0"/>
                <a:cs typeface="Arial" panose="020B0604020202020204" pitchFamily="34" charset="0"/>
              </a:defRPr>
            </a:lvl3pPr>
            <a:lvl4pPr>
              <a:buClr>
                <a:srgbClr val="005BBB"/>
              </a:buClr>
              <a:defRPr>
                <a:solidFill>
                  <a:srgbClr val="666666"/>
                </a:solidFill>
                <a:latin typeface="Arial" charset="0"/>
                <a:ea typeface="Arial" charset="0"/>
                <a:cs typeface="Arial" charset="0"/>
              </a:defRPr>
            </a:lvl4pPr>
            <a:lvl5pPr>
              <a:buClr>
                <a:srgbClr val="005BBB"/>
              </a:buClr>
              <a:defRPr>
                <a:solidFill>
                  <a:srgbClr val="666666"/>
                </a:solidFill>
                <a:latin typeface="Arial" charset="0"/>
                <a:ea typeface="Arial" charset="0"/>
                <a:cs typeface="Arial" charset="0"/>
              </a:defRPr>
            </a:lvl5pPr>
          </a:lstStyle>
          <a:p>
            <a:pPr lvl="0"/>
            <a:r>
              <a:rPr lang="en-US" dirty="0"/>
              <a:t>CLICK TO EDIT MASTER TEXT STYLES</a:t>
            </a:r>
          </a:p>
          <a:p>
            <a:pPr lvl="1"/>
            <a:r>
              <a:rPr lang="en-US" dirty="0"/>
              <a:t>Second level text</a:t>
            </a:r>
          </a:p>
          <a:p>
            <a:pPr lvl="2"/>
            <a:r>
              <a:rPr lang="en-US" dirty="0"/>
              <a:t>Third level</a:t>
            </a:r>
          </a:p>
          <a:p>
            <a:pPr lvl="1"/>
            <a:r>
              <a:rPr lang="en-US" dirty="0"/>
              <a:t>Second level text</a:t>
            </a:r>
          </a:p>
          <a:p>
            <a:pPr marL="857250" marR="0" lvl="2" indent="-171450" algn="l" defTabSz="685800" rtl="0" eaLnBrk="1" fontAlgn="auto" latinLnBrk="0" hangingPunct="1">
              <a:lnSpc>
                <a:spcPts val="1725"/>
              </a:lnSpc>
              <a:spcBef>
                <a:spcPts val="375"/>
              </a:spcBef>
              <a:spcAft>
                <a:spcPts val="0"/>
              </a:spcAft>
              <a:buClr>
                <a:srgbClr val="005BBB"/>
              </a:buClr>
              <a:buSzTx/>
              <a:buFont typeface="LucidaGrande" charset="0"/>
              <a:buChar char="-"/>
              <a:tabLst/>
              <a:defRPr/>
            </a:pPr>
            <a:r>
              <a:rPr lang="en-US" dirty="0"/>
              <a:t>Third level</a:t>
            </a:r>
          </a:p>
          <a:p>
            <a:pPr lvl="0"/>
            <a:r>
              <a:rPr lang="en-US" dirty="0"/>
              <a:t>CLICK TO EDIT MASTER TEXT STYLES</a:t>
            </a:r>
          </a:p>
          <a:p>
            <a:pPr lvl="1"/>
            <a:r>
              <a:rPr lang="en-US" dirty="0"/>
              <a:t>Second level text </a:t>
            </a:r>
          </a:p>
          <a:p>
            <a:pPr lvl="2"/>
            <a:r>
              <a:rPr lang="en-US" dirty="0"/>
              <a:t>Third level</a:t>
            </a:r>
          </a:p>
          <a:p>
            <a:pPr marL="857250" marR="0" lvl="2" indent="-171450" algn="l" defTabSz="685800" rtl="0" eaLnBrk="1" fontAlgn="auto" latinLnBrk="0" hangingPunct="1">
              <a:lnSpc>
                <a:spcPts val="1725"/>
              </a:lnSpc>
              <a:spcBef>
                <a:spcPts val="375"/>
              </a:spcBef>
              <a:spcAft>
                <a:spcPts val="0"/>
              </a:spcAft>
              <a:buClr>
                <a:srgbClr val="005BBB"/>
              </a:buClr>
              <a:buSzTx/>
              <a:buFont typeface="LucidaGrande" charset="0"/>
              <a:buChar char="-"/>
              <a:tabLst/>
              <a:defRPr/>
            </a:pPr>
            <a:r>
              <a:rPr lang="en-US" dirty="0"/>
              <a:t>Third level</a:t>
            </a:r>
          </a:p>
        </p:txBody>
      </p:sp>
      <p:sp>
        <p:nvSpPr>
          <p:cNvPr id="7" name="Title 1"/>
          <p:cNvSpPr>
            <a:spLocks noGrp="1"/>
          </p:cNvSpPr>
          <p:nvPr>
            <p:ph type="title" hasCustomPrompt="1"/>
          </p:nvPr>
        </p:nvSpPr>
        <p:spPr>
          <a:xfrm>
            <a:off x="571315" y="30916"/>
            <a:ext cx="7886700" cy="868430"/>
          </a:xfrm>
          <a:prstGeom prst="rect">
            <a:avLst/>
          </a:prstGeom>
        </p:spPr>
        <p:txBody>
          <a:bodyPr/>
          <a:lstStyle>
            <a:lvl1pPr>
              <a:defRPr>
                <a:latin typeface="Arial" panose="020B0604020202020204" pitchFamily="34" charset="0"/>
                <a:cs typeface="Arial" panose="020B0604020202020204" pitchFamily="34" charset="0"/>
              </a:defRPr>
            </a:lvl1pPr>
          </a:lstStyle>
          <a:p>
            <a:r>
              <a:rPr lang="en-US" dirty="0"/>
              <a:t>Click to edit title</a:t>
            </a:r>
          </a:p>
        </p:txBody>
      </p:sp>
      <p:sp>
        <p:nvSpPr>
          <p:cNvPr id="9" name="Slide Number Placeholder 4">
            <a:extLst>
              <a:ext uri="{FF2B5EF4-FFF2-40B4-BE49-F238E27FC236}">
                <a16:creationId xmlns:a16="http://schemas.microsoft.com/office/drawing/2014/main" id="{AE5F231E-627F-D347-813F-24EE8B027F4B}"/>
              </a:ext>
            </a:extLst>
          </p:cNvPr>
          <p:cNvSpPr>
            <a:spLocks noGrp="1"/>
          </p:cNvSpPr>
          <p:nvPr>
            <p:ph type="sldNum" sz="quarter" idx="4"/>
          </p:nvPr>
        </p:nvSpPr>
        <p:spPr>
          <a:xfrm>
            <a:off x="6324416" y="6437963"/>
            <a:ext cx="2133600" cy="365125"/>
          </a:xfrm>
          <a:prstGeom prst="rect">
            <a:avLst/>
          </a:prstGeom>
        </p:spPr>
        <p:txBody>
          <a:bodyPr vert="horz" lIns="91440" tIns="45720" rIns="91440" bIns="45720" rtlCol="0" anchor="ctr"/>
          <a:lstStyle>
            <a:lvl1pPr algn="r">
              <a:defRPr sz="1000">
                <a:solidFill>
                  <a:schemeClr val="bg1"/>
                </a:solidFill>
                <a:latin typeface="Arial" panose="020B0604020202020204" pitchFamily="34" charset="0"/>
                <a:cs typeface="Arial" panose="020B0604020202020204" pitchFamily="34" charset="0"/>
              </a:defRPr>
            </a:lvl1pPr>
          </a:lstStyle>
          <a:p>
            <a:fld id="{DFF3CF64-7C58-ED48-B151-C0AF0EEF3592}" type="slidenum">
              <a:rPr lang="en-US" smtClean="0"/>
              <a:pPr/>
              <a:t>‹#›</a:t>
            </a:fld>
            <a:endParaRPr lang="en-US" dirty="0"/>
          </a:p>
        </p:txBody>
      </p:sp>
    </p:spTree>
    <p:extLst>
      <p:ext uri="{BB962C8B-B14F-4D97-AF65-F5344CB8AC3E}">
        <p14:creationId xmlns:p14="http://schemas.microsoft.com/office/powerpoint/2010/main" val="3445905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DD9A12F-7DD7-0E4A-B2BC-79A20AD69693}"/>
              </a:ext>
            </a:extLst>
          </p:cNvPr>
          <p:cNvPicPr>
            <a:picLocks noChangeAspect="1"/>
          </p:cNvPicPr>
          <p:nvPr userDrawn="1"/>
        </p:nvPicPr>
        <p:blipFill>
          <a:blip r:embed="rId15"/>
          <a:stretch>
            <a:fillRect/>
          </a:stretch>
        </p:blipFill>
        <p:spPr>
          <a:xfrm>
            <a:off x="4313" y="10409"/>
            <a:ext cx="9144000" cy="6851904"/>
          </a:xfrm>
          <a:prstGeom prst="rect">
            <a:avLst/>
          </a:prstGeom>
        </p:spPr>
      </p:pic>
      <p:sp>
        <p:nvSpPr>
          <p:cNvPr id="5" name="Slide Number Placeholder 4"/>
          <p:cNvSpPr>
            <a:spLocks noGrp="1"/>
          </p:cNvSpPr>
          <p:nvPr>
            <p:ph type="sldNum" sz="quarter" idx="4"/>
          </p:nvPr>
        </p:nvSpPr>
        <p:spPr>
          <a:xfrm>
            <a:off x="6324416" y="6437963"/>
            <a:ext cx="2133600" cy="365125"/>
          </a:xfrm>
          <a:prstGeom prst="rect">
            <a:avLst/>
          </a:prstGeom>
        </p:spPr>
        <p:txBody>
          <a:bodyPr vert="horz" lIns="91440" tIns="45720" rIns="91440" bIns="45720" rtlCol="0" anchor="ctr"/>
          <a:lstStyle>
            <a:lvl1pPr algn="r">
              <a:defRPr sz="1000">
                <a:solidFill>
                  <a:schemeClr val="bg1"/>
                </a:solidFill>
                <a:latin typeface="Arial" panose="020B0604020202020204" pitchFamily="34" charset="0"/>
                <a:cs typeface="Arial" panose="020B0604020202020204" pitchFamily="34" charset="0"/>
              </a:defRPr>
            </a:lvl1pPr>
          </a:lstStyle>
          <a:p>
            <a:fld id="{DFF3CF64-7C58-ED48-B151-C0AF0EEF3592}" type="slidenum">
              <a:rPr lang="en-US" smtClean="0"/>
              <a:pPr/>
              <a:t>‹#›</a:t>
            </a:fld>
            <a:endParaRPr lang="en-US" dirty="0"/>
          </a:p>
        </p:txBody>
      </p:sp>
      <p:sp>
        <p:nvSpPr>
          <p:cNvPr id="9" name="Text Placeholder 11"/>
          <p:cNvSpPr>
            <a:spLocks noGrp="1"/>
          </p:cNvSpPr>
          <p:nvPr>
            <p:ph type="body" idx="1"/>
          </p:nvPr>
        </p:nvSpPr>
        <p:spPr>
          <a:xfrm>
            <a:off x="571316" y="1740185"/>
            <a:ext cx="7886700" cy="3491297"/>
          </a:xfrm>
          <a:prstGeom prst="rect">
            <a:avLst/>
          </a:prstGeom>
        </p:spPr>
        <p:txBody>
          <a:bodyPr vert="horz" lIns="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10" name="Title Placeholder 12"/>
          <p:cNvSpPr>
            <a:spLocks noGrp="1"/>
          </p:cNvSpPr>
          <p:nvPr>
            <p:ph type="title"/>
          </p:nvPr>
        </p:nvSpPr>
        <p:spPr>
          <a:xfrm>
            <a:off x="571316" y="736810"/>
            <a:ext cx="7886700" cy="868430"/>
          </a:xfrm>
          <a:prstGeom prst="rect">
            <a:avLst/>
          </a:prstGeom>
        </p:spPr>
        <p:txBody>
          <a:bodyPr vert="horz" lIns="0" tIns="45720" rIns="91440" bIns="45720" rtlCol="0" anchor="b">
            <a:normAutofit/>
          </a:bodyPr>
          <a:lstStyle/>
          <a:p>
            <a:r>
              <a:rPr lang="en-US" dirty="0"/>
              <a:t>Click to edit Master title style</a:t>
            </a:r>
          </a:p>
        </p:txBody>
      </p:sp>
      <p:pic>
        <p:nvPicPr>
          <p:cNvPr id="8" name="Picture 7">
            <a:extLst>
              <a:ext uri="{FF2B5EF4-FFF2-40B4-BE49-F238E27FC236}">
                <a16:creationId xmlns:a16="http://schemas.microsoft.com/office/drawing/2014/main" id="{AC533B6E-AD8D-7B45-8C8F-B1A2A8D7C16B}"/>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574682" y="6435813"/>
            <a:ext cx="2244903" cy="306595"/>
          </a:xfrm>
          <a:prstGeom prst="rect">
            <a:avLst/>
          </a:prstGeom>
        </p:spPr>
      </p:pic>
    </p:spTree>
    <p:extLst>
      <p:ext uri="{BB962C8B-B14F-4D97-AF65-F5344CB8AC3E}">
        <p14:creationId xmlns:p14="http://schemas.microsoft.com/office/powerpoint/2010/main" val="1979123371"/>
      </p:ext>
    </p:extLst>
  </p:cSld>
  <p:clrMap bg1="lt1" tx1="dk1" bg2="lt2" tx2="dk2" accent1="accent1" accent2="accent2" accent3="accent3" accent4="accent4" accent5="accent5" accent6="accent6" hlink="hlink" folHlink="folHlink"/>
  <p:sldLayoutIdLst>
    <p:sldLayoutId id="2147483929" r:id="rId1"/>
    <p:sldLayoutId id="2147483931" r:id="rId2"/>
    <p:sldLayoutId id="2147483932" r:id="rId3"/>
    <p:sldLayoutId id="2147483930"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927" r:id="rId13"/>
  </p:sldLayoutIdLst>
  <p:hf hdr="0" dt="0"/>
  <p:txStyles>
    <p:titleStyle>
      <a:lvl1pPr algn="l" defTabSz="685800" rtl="0" eaLnBrk="1" latinLnBrk="0" hangingPunct="1">
        <a:lnSpc>
          <a:spcPct val="90000"/>
        </a:lnSpc>
        <a:spcBef>
          <a:spcPct val="0"/>
        </a:spcBef>
        <a:buNone/>
        <a:defRPr sz="2800" b="0" i="0" kern="1200">
          <a:solidFill>
            <a:srgbClr val="1D4F91"/>
          </a:solidFill>
          <a:latin typeface="Arial" panose="020B0604020202020204" pitchFamily="34" charset="0"/>
          <a:ea typeface="Arial" panose="020B0604020202020204" pitchFamily="34" charset="0"/>
          <a:cs typeface="Arial" panose="020B0604020202020204" pitchFamily="34" charset="0"/>
        </a:defRPr>
      </a:lvl1pPr>
    </p:titleStyle>
    <p:bodyStyle>
      <a:lvl1pPr marL="0" marR="0" indent="0" algn="l" defTabSz="685800" rtl="0" eaLnBrk="1" fontAlgn="auto" latinLnBrk="0" hangingPunct="1">
        <a:lnSpc>
          <a:spcPct val="110000"/>
        </a:lnSpc>
        <a:spcBef>
          <a:spcPts val="750"/>
        </a:spcBef>
        <a:spcAft>
          <a:spcPts val="0"/>
        </a:spcAft>
        <a:buClr>
          <a:schemeClr val="accent2"/>
        </a:buClr>
        <a:buSzTx/>
        <a:buFont typeface="Arial" panose="020B0604020202020204" pitchFamily="34" charset="0"/>
        <a:buNone/>
        <a:tabLst/>
        <a:defRPr sz="1600" b="0" i="0" kern="1200" baseline="0">
          <a:solidFill>
            <a:schemeClr val="tx1"/>
          </a:solidFill>
          <a:latin typeface="Arial" panose="020B0604020202020204" pitchFamily="34" charset="0"/>
          <a:ea typeface="Arial" panose="020B0604020202020204" pitchFamily="34" charset="0"/>
          <a:cs typeface="Arial" panose="020B0604020202020204" pitchFamily="34" charset="0"/>
        </a:defRPr>
      </a:lvl1pPr>
      <a:lvl2pPr marL="514350" indent="-171450" algn="l" defTabSz="685800" rtl="0" eaLnBrk="1" latinLnBrk="0" hangingPunct="1">
        <a:lnSpc>
          <a:spcPct val="110000"/>
        </a:lnSpc>
        <a:spcBef>
          <a:spcPts val="375"/>
        </a:spcBef>
        <a:buClr>
          <a:srgbClr val="1D4F91"/>
        </a:buClr>
        <a:buFont typeface="Arial" panose="020B0604020202020204" pitchFamily="34" charset="0"/>
        <a:buChar char="•"/>
        <a:defRPr sz="1600" b="0" i="0" kern="1200" baseline="0">
          <a:solidFill>
            <a:schemeClr val="tx1"/>
          </a:solidFill>
          <a:latin typeface="Arial" panose="020B0604020202020204" pitchFamily="34" charset="0"/>
          <a:ea typeface="Arial" panose="020B0604020202020204" pitchFamily="34" charset="0"/>
          <a:cs typeface="Arial" panose="020B0604020202020204" pitchFamily="34" charset="0"/>
        </a:defRPr>
      </a:lvl2pPr>
      <a:lvl3pPr marL="857250" indent="-171450" algn="l" defTabSz="685800" rtl="0" eaLnBrk="1" latinLnBrk="0" hangingPunct="1">
        <a:lnSpc>
          <a:spcPct val="110000"/>
        </a:lnSpc>
        <a:spcBef>
          <a:spcPts val="375"/>
        </a:spcBef>
        <a:buClr>
          <a:srgbClr val="1D4F91"/>
        </a:buClr>
        <a:buFont typeface="LucidaGrande" charset="0"/>
        <a:buChar char="-"/>
        <a:defRPr sz="1600" b="0" i="0" kern="1200" baseline="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200150" indent="-171450" algn="l" defTabSz="685800" rtl="0" eaLnBrk="1" latinLnBrk="0" hangingPunct="1">
        <a:lnSpc>
          <a:spcPct val="90000"/>
        </a:lnSpc>
        <a:spcBef>
          <a:spcPts val="375"/>
        </a:spcBef>
        <a:buClr>
          <a:srgbClr val="005BBB"/>
        </a:buClr>
        <a:buFont typeface="Arial" panose="020B0604020202020204" pitchFamily="34" charset="0"/>
        <a:buChar char="•"/>
        <a:defRPr sz="1350" kern="1200">
          <a:solidFill>
            <a:schemeClr val="tx1"/>
          </a:solidFill>
          <a:latin typeface="Arial" charset="0"/>
          <a:ea typeface="Arial" charset="0"/>
          <a:cs typeface="Arial" charset="0"/>
        </a:defRPr>
      </a:lvl4pPr>
      <a:lvl5pPr marL="1543050" indent="-171450" algn="l" defTabSz="685800" rtl="0" eaLnBrk="1" latinLnBrk="0" hangingPunct="1">
        <a:lnSpc>
          <a:spcPct val="90000"/>
        </a:lnSpc>
        <a:spcBef>
          <a:spcPts val="375"/>
        </a:spcBef>
        <a:buClr>
          <a:srgbClr val="005BBB"/>
        </a:buClr>
        <a:buFont typeface="Arial" panose="020B0604020202020204" pitchFamily="34" charset="0"/>
        <a:buChar char="•"/>
        <a:defRPr sz="1350" kern="1200">
          <a:solidFill>
            <a:schemeClr val="tx1"/>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880">
          <p15:clr>
            <a:srgbClr val="F26B43"/>
          </p15:clr>
        </p15:guide>
        <p15:guide id="2" pos="312">
          <p15:clr>
            <a:srgbClr val="F26B43"/>
          </p15:clr>
        </p15:guide>
        <p15:guide id="3" orient="horz" pos="4016">
          <p15:clr>
            <a:srgbClr val="F26B43"/>
          </p15:clr>
        </p15:guide>
        <p15:guide id="4" pos="5544">
          <p15:clr>
            <a:srgbClr val="F26B43"/>
          </p15:clr>
        </p15:guide>
        <p15:guide id="5" pos="216">
          <p15:clr>
            <a:srgbClr val="F26B43"/>
          </p15:clr>
        </p15:guide>
        <p15:guide id="6" pos="3348">
          <p15:clr>
            <a:srgbClr val="F26B43"/>
          </p15:clr>
        </p15:guide>
        <p15:guide id="7" pos="3528">
          <p15:clr>
            <a:srgbClr val="F26B43"/>
          </p15:clr>
        </p15:guide>
        <p15:guide id="8" pos="3384">
          <p15:clr>
            <a:srgbClr val="F26B43"/>
          </p15:clr>
        </p15:guide>
        <p15:guide id="9" orient="horz" pos="1848">
          <p15:clr>
            <a:srgbClr val="F26B43"/>
          </p15:clr>
        </p15:guide>
        <p15:guide id="10" orient="horz" pos="1896">
          <p15:clr>
            <a:srgbClr val="F26B43"/>
          </p15:clr>
        </p15:guide>
        <p15:guide id="11" orient="horz" pos="2880">
          <p15:clr>
            <a:srgbClr val="F26B43"/>
          </p15:clr>
        </p15:guide>
        <p15:guide id="12" orient="horz" pos="28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hyperlink" Target="https://commons.wikimedia.org/wiki/File:Letter_x.svg" TargetMode="External"/><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33.png"/><Relationship Id="rId11" Type="http://schemas.openxmlformats.org/officeDocument/2006/relationships/image" Target="../media/image36.png"/><Relationship Id="rId5" Type="http://schemas.openxmlformats.org/officeDocument/2006/relationships/image" Target="../media/image32.png"/><Relationship Id="rId10" Type="http://schemas.openxmlformats.org/officeDocument/2006/relationships/hyperlink" Target="http://www.pngall.com/o-letter-png" TargetMode="External"/><Relationship Id="rId4" Type="http://schemas.openxmlformats.org/officeDocument/2006/relationships/image" Target="../media/image31.png"/><Relationship Id="rId9"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40CA94-11E4-B645-A48E-47B4AC5EDF4C}"/>
              </a:ext>
            </a:extLst>
          </p:cNvPr>
          <p:cNvSpPr>
            <a:spLocks noGrp="1"/>
          </p:cNvSpPr>
          <p:nvPr>
            <p:ph type="body" sz="quarter" idx="11"/>
          </p:nvPr>
        </p:nvSpPr>
        <p:spPr/>
        <p:txBody>
          <a:bodyPr/>
          <a:lstStyle/>
          <a:p>
            <a:r>
              <a:rPr lang="en-US" dirty="0"/>
              <a:t>Shaman Lab Group, March 2019</a:t>
            </a:r>
          </a:p>
        </p:txBody>
      </p:sp>
      <p:sp>
        <p:nvSpPr>
          <p:cNvPr id="3" name="Text Placeholder 2">
            <a:extLst>
              <a:ext uri="{FF2B5EF4-FFF2-40B4-BE49-F238E27FC236}">
                <a16:creationId xmlns:a16="http://schemas.microsoft.com/office/drawing/2014/main" id="{F66095C2-75EC-7E40-A39E-1F80030BEB68}"/>
              </a:ext>
            </a:extLst>
          </p:cNvPr>
          <p:cNvSpPr>
            <a:spLocks noGrp="1"/>
          </p:cNvSpPr>
          <p:nvPr>
            <p:ph type="body" sz="quarter" idx="12"/>
          </p:nvPr>
        </p:nvSpPr>
        <p:spPr/>
        <p:txBody>
          <a:bodyPr/>
          <a:lstStyle/>
          <a:p>
            <a:r>
              <a:rPr lang="en-US" dirty="0"/>
              <a:t>Stephen Lewandowski</a:t>
            </a:r>
          </a:p>
        </p:txBody>
      </p:sp>
      <p:sp>
        <p:nvSpPr>
          <p:cNvPr id="4" name="Title 3">
            <a:extLst>
              <a:ext uri="{FF2B5EF4-FFF2-40B4-BE49-F238E27FC236}">
                <a16:creationId xmlns:a16="http://schemas.microsoft.com/office/drawing/2014/main" id="{168E5118-022A-E14C-80E6-257592D343DF}"/>
              </a:ext>
            </a:extLst>
          </p:cNvPr>
          <p:cNvSpPr>
            <a:spLocks noGrp="1"/>
          </p:cNvSpPr>
          <p:nvPr>
            <p:ph type="ctrTitle"/>
          </p:nvPr>
        </p:nvSpPr>
        <p:spPr>
          <a:xfrm>
            <a:off x="569110" y="1029365"/>
            <a:ext cx="8075160" cy="2386584"/>
          </a:xfrm>
        </p:spPr>
        <p:txBody>
          <a:bodyPr/>
          <a:lstStyle/>
          <a:p>
            <a:r>
              <a:rPr lang="en-US" dirty="0"/>
              <a:t>Heat and Heat-illnesses AT CONUS US ARMY INSTALLATIONS</a:t>
            </a:r>
          </a:p>
        </p:txBody>
      </p:sp>
    </p:spTree>
    <p:extLst>
      <p:ext uri="{BB962C8B-B14F-4D97-AF65-F5344CB8AC3E}">
        <p14:creationId xmlns:p14="http://schemas.microsoft.com/office/powerpoint/2010/main" val="2663620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0686B7-E60D-472C-83D8-DACC666BF14E}"/>
              </a:ext>
            </a:extLst>
          </p:cNvPr>
          <p:cNvSpPr>
            <a:spLocks noGrp="1"/>
          </p:cNvSpPr>
          <p:nvPr>
            <p:ph type="title"/>
          </p:nvPr>
        </p:nvSpPr>
        <p:spPr>
          <a:xfrm>
            <a:off x="571316" y="5439"/>
            <a:ext cx="7886700" cy="675045"/>
          </a:xfrm>
        </p:spPr>
        <p:txBody>
          <a:bodyPr>
            <a:normAutofit/>
          </a:bodyPr>
          <a:lstStyle/>
          <a:p>
            <a:r>
              <a:rPr lang="en-US" sz="3600" dirty="0"/>
              <a:t>Specific Aim 1</a:t>
            </a:r>
          </a:p>
        </p:txBody>
      </p:sp>
      <p:cxnSp>
        <p:nvCxnSpPr>
          <p:cNvPr id="10" name="Straight Arrow Connector 9">
            <a:extLst>
              <a:ext uri="{FF2B5EF4-FFF2-40B4-BE49-F238E27FC236}">
                <a16:creationId xmlns:a16="http://schemas.microsoft.com/office/drawing/2014/main" id="{C457E2AA-6367-4453-A3B8-B5397D0D9626}"/>
              </a:ext>
            </a:extLst>
          </p:cNvPr>
          <p:cNvCxnSpPr>
            <a:cxnSpLocks/>
          </p:cNvCxnSpPr>
          <p:nvPr/>
        </p:nvCxnSpPr>
        <p:spPr>
          <a:xfrm>
            <a:off x="5537703" y="1469700"/>
            <a:ext cx="71655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163AA9F-0347-4250-BFB4-C95E424816AC}"/>
              </a:ext>
            </a:extLst>
          </p:cNvPr>
          <p:cNvSpPr txBox="1"/>
          <p:nvPr/>
        </p:nvSpPr>
        <p:spPr>
          <a:xfrm>
            <a:off x="751634" y="4408329"/>
            <a:ext cx="8000817" cy="2246769"/>
          </a:xfrm>
          <a:prstGeom prst="rect">
            <a:avLst/>
          </a:prstGeom>
          <a:noFill/>
        </p:spPr>
        <p:txBody>
          <a:bodyPr wrap="square" rtlCol="0">
            <a:spAutoFit/>
          </a:bodyPr>
          <a:lstStyle/>
          <a:p>
            <a:pPr marL="342900" indent="-342900">
              <a:buFont typeface="Courier New" panose="02070309020205020404" pitchFamily="49" charset="0"/>
              <a:buChar char="o"/>
            </a:pPr>
            <a:r>
              <a:rPr lang="en-US" sz="2000" dirty="0"/>
              <a:t>Windows of Exposure: distributed lags (constrained, non-linear)</a:t>
            </a:r>
          </a:p>
          <a:p>
            <a:pPr marL="342900" indent="-342900">
              <a:buFont typeface="Courier New" panose="02070309020205020404" pitchFamily="49" charset="0"/>
              <a:buChar char="o"/>
            </a:pPr>
            <a:r>
              <a:rPr lang="en-US" sz="2000" dirty="0"/>
              <a:t>Assess breakpoint (hockey-stick) models; piecewise linear `</a:t>
            </a:r>
            <a:r>
              <a:rPr lang="en-US" sz="2000" i="1" dirty="0"/>
              <a:t>segmented</a:t>
            </a:r>
            <a:r>
              <a:rPr lang="en-US" sz="2000" dirty="0"/>
              <a:t>`</a:t>
            </a:r>
          </a:p>
          <a:p>
            <a:pPr marL="342900" indent="-342900">
              <a:buFont typeface="Courier New" panose="02070309020205020404" pitchFamily="49" charset="0"/>
              <a:buChar char="o"/>
            </a:pPr>
            <a:r>
              <a:rPr lang="en-US" sz="2000" dirty="0"/>
              <a:t>Random effects modeling for installation, regional, national levels</a:t>
            </a:r>
          </a:p>
          <a:p>
            <a:pPr marL="342900" indent="-342900">
              <a:buFont typeface="Courier New" panose="02070309020205020404" pitchFamily="49" charset="0"/>
              <a:buChar char="o"/>
            </a:pPr>
            <a:r>
              <a:rPr lang="en-US" sz="2000" b="1" dirty="0"/>
              <a:t>Generate installation-specific exposure-response curves for temperature metrics and lag structures</a:t>
            </a:r>
          </a:p>
          <a:p>
            <a:pPr marL="342900" indent="-342900">
              <a:buFont typeface="Courier New" panose="02070309020205020404" pitchFamily="49" charset="0"/>
              <a:buChar char="o"/>
            </a:pPr>
            <a:endParaRPr lang="en-US" sz="2000" dirty="0"/>
          </a:p>
          <a:p>
            <a:endParaRPr lang="en-US" sz="2000" dirty="0"/>
          </a:p>
        </p:txBody>
      </p:sp>
      <p:sp>
        <p:nvSpPr>
          <p:cNvPr id="12" name="TextBox 11">
            <a:extLst>
              <a:ext uri="{FF2B5EF4-FFF2-40B4-BE49-F238E27FC236}">
                <a16:creationId xmlns:a16="http://schemas.microsoft.com/office/drawing/2014/main" id="{94F060CC-A533-4EDF-B4FF-39E1380F0294}"/>
              </a:ext>
            </a:extLst>
          </p:cNvPr>
          <p:cNvSpPr txBox="1"/>
          <p:nvPr/>
        </p:nvSpPr>
        <p:spPr>
          <a:xfrm>
            <a:off x="276880" y="3227756"/>
            <a:ext cx="8475571" cy="400110"/>
          </a:xfrm>
          <a:prstGeom prst="rect">
            <a:avLst/>
          </a:prstGeom>
          <a:noFill/>
          <a:ln>
            <a:solidFill>
              <a:schemeClr val="accent3"/>
            </a:solidFill>
          </a:ln>
        </p:spPr>
        <p:txBody>
          <a:bodyPr wrap="square" rtlCol="0">
            <a:spAutoFit/>
          </a:bodyPr>
          <a:lstStyle/>
          <a:p>
            <a:r>
              <a:rPr lang="en-US" sz="2000" b="1" dirty="0">
                <a:solidFill>
                  <a:schemeClr val="accent3"/>
                </a:solidFill>
              </a:rPr>
              <a:t>Method</a:t>
            </a:r>
            <a:r>
              <a:rPr lang="en-US" sz="2000" dirty="0">
                <a:solidFill>
                  <a:schemeClr val="accent3"/>
                </a:solidFill>
              </a:rPr>
              <a:t>: Time-Series (non-linear), Poisson/Quasi-Poisson (counts), Rate ratio</a:t>
            </a:r>
          </a:p>
        </p:txBody>
      </p:sp>
      <p:graphicFrame>
        <p:nvGraphicFramePr>
          <p:cNvPr id="2" name="Table 1">
            <a:extLst>
              <a:ext uri="{FF2B5EF4-FFF2-40B4-BE49-F238E27FC236}">
                <a16:creationId xmlns:a16="http://schemas.microsoft.com/office/drawing/2014/main" id="{1CF9AD23-8E88-4D98-8E6D-CFD3579E29D2}"/>
              </a:ext>
            </a:extLst>
          </p:cNvPr>
          <p:cNvGraphicFramePr>
            <a:graphicFrameLocks noGrp="1"/>
          </p:cNvGraphicFramePr>
          <p:nvPr>
            <p:extLst>
              <p:ext uri="{D42A27DB-BD31-4B8C-83A1-F6EECF244321}">
                <p14:modId xmlns:p14="http://schemas.microsoft.com/office/powerpoint/2010/main" val="684604680"/>
              </p:ext>
            </p:extLst>
          </p:nvPr>
        </p:nvGraphicFramePr>
        <p:xfrm>
          <a:off x="1447410" y="776176"/>
          <a:ext cx="1194323" cy="1470596"/>
        </p:xfrm>
        <a:graphic>
          <a:graphicData uri="http://schemas.openxmlformats.org/drawingml/2006/table">
            <a:tbl>
              <a:tblPr firstRow="1" bandRow="1">
                <a:tableStyleId>{5C22544A-7EE6-4342-B048-85BDC9FD1C3A}</a:tableStyleId>
              </a:tblPr>
              <a:tblGrid>
                <a:gridCol w="1194323">
                  <a:extLst>
                    <a:ext uri="{9D8B030D-6E8A-4147-A177-3AD203B41FA5}">
                      <a16:colId xmlns:a16="http://schemas.microsoft.com/office/drawing/2014/main" val="4079162777"/>
                    </a:ext>
                  </a:extLst>
                </a:gridCol>
              </a:tblGrid>
              <a:tr h="254142">
                <a:tc>
                  <a:txBody>
                    <a:bodyPr/>
                    <a:lstStyle/>
                    <a:p>
                      <a:r>
                        <a:rPr lang="en-US" dirty="0"/>
                        <a:t>Heat indicator</a:t>
                      </a:r>
                    </a:p>
                  </a:txBody>
                  <a:tcPr/>
                </a:tc>
                <a:extLst>
                  <a:ext uri="{0D108BD9-81ED-4DB2-BD59-A6C34878D82A}">
                    <a16:rowId xmlns:a16="http://schemas.microsoft.com/office/drawing/2014/main" val="4267612886"/>
                  </a:ext>
                </a:extLst>
              </a:tr>
              <a:tr h="317134">
                <a:tc>
                  <a:txBody>
                    <a:bodyPr/>
                    <a:lstStyle/>
                    <a:p>
                      <a:r>
                        <a:rPr lang="en-US" dirty="0"/>
                        <a:t>Temperature</a:t>
                      </a:r>
                    </a:p>
                  </a:txBody>
                  <a:tcPr/>
                </a:tc>
                <a:extLst>
                  <a:ext uri="{0D108BD9-81ED-4DB2-BD59-A6C34878D82A}">
                    <a16:rowId xmlns:a16="http://schemas.microsoft.com/office/drawing/2014/main" val="757945290"/>
                  </a:ext>
                </a:extLst>
              </a:tr>
              <a:tr h="317134">
                <a:tc>
                  <a:txBody>
                    <a:bodyPr/>
                    <a:lstStyle/>
                    <a:p>
                      <a:r>
                        <a:rPr lang="en-US" b="1" i="1" dirty="0"/>
                        <a:t>WBGT</a:t>
                      </a:r>
                    </a:p>
                  </a:txBody>
                  <a:tcPr/>
                </a:tc>
                <a:extLst>
                  <a:ext uri="{0D108BD9-81ED-4DB2-BD59-A6C34878D82A}">
                    <a16:rowId xmlns:a16="http://schemas.microsoft.com/office/drawing/2014/main" val="3340557103"/>
                  </a:ext>
                </a:extLst>
              </a:tr>
              <a:tr h="539148">
                <a:tc>
                  <a:txBody>
                    <a:bodyPr/>
                    <a:lstStyle/>
                    <a:p>
                      <a:r>
                        <a:rPr lang="en-US" dirty="0"/>
                        <a:t>Heat Index</a:t>
                      </a:r>
                    </a:p>
                  </a:txBody>
                  <a:tcPr/>
                </a:tc>
                <a:extLst>
                  <a:ext uri="{0D108BD9-81ED-4DB2-BD59-A6C34878D82A}">
                    <a16:rowId xmlns:a16="http://schemas.microsoft.com/office/drawing/2014/main" val="3778560227"/>
                  </a:ext>
                </a:extLst>
              </a:tr>
            </a:tbl>
          </a:graphicData>
        </a:graphic>
      </p:graphicFrame>
      <p:graphicFrame>
        <p:nvGraphicFramePr>
          <p:cNvPr id="13" name="Table 12">
            <a:extLst>
              <a:ext uri="{FF2B5EF4-FFF2-40B4-BE49-F238E27FC236}">
                <a16:creationId xmlns:a16="http://schemas.microsoft.com/office/drawing/2014/main" id="{85608053-3915-4990-A9C6-78668AA5B3CE}"/>
              </a:ext>
            </a:extLst>
          </p:cNvPr>
          <p:cNvGraphicFramePr>
            <a:graphicFrameLocks noGrp="1"/>
          </p:cNvGraphicFramePr>
          <p:nvPr>
            <p:extLst>
              <p:ext uri="{D42A27DB-BD31-4B8C-83A1-F6EECF244321}">
                <p14:modId xmlns:p14="http://schemas.microsoft.com/office/powerpoint/2010/main" val="3759599217"/>
              </p:ext>
            </p:extLst>
          </p:nvPr>
        </p:nvGraphicFramePr>
        <p:xfrm>
          <a:off x="6673035" y="809872"/>
          <a:ext cx="1353122" cy="1695879"/>
        </p:xfrm>
        <a:graphic>
          <a:graphicData uri="http://schemas.openxmlformats.org/drawingml/2006/table">
            <a:tbl>
              <a:tblPr firstRow="1" bandRow="1">
                <a:tableStyleId>{5C22544A-7EE6-4342-B048-85BDC9FD1C3A}</a:tableStyleId>
              </a:tblPr>
              <a:tblGrid>
                <a:gridCol w="1353122">
                  <a:extLst>
                    <a:ext uri="{9D8B030D-6E8A-4147-A177-3AD203B41FA5}">
                      <a16:colId xmlns:a16="http://schemas.microsoft.com/office/drawing/2014/main" val="4079162777"/>
                    </a:ext>
                  </a:extLst>
                </a:gridCol>
              </a:tblGrid>
              <a:tr h="285329">
                <a:tc>
                  <a:txBody>
                    <a:bodyPr/>
                    <a:lstStyle/>
                    <a:p>
                      <a:r>
                        <a:rPr lang="en-US" dirty="0"/>
                        <a:t>Outcome</a:t>
                      </a:r>
                    </a:p>
                  </a:txBody>
                  <a:tcPr/>
                </a:tc>
                <a:extLst>
                  <a:ext uri="{0D108BD9-81ED-4DB2-BD59-A6C34878D82A}">
                    <a16:rowId xmlns:a16="http://schemas.microsoft.com/office/drawing/2014/main" val="4267612886"/>
                  </a:ext>
                </a:extLst>
              </a:tr>
              <a:tr h="285329">
                <a:tc>
                  <a:txBody>
                    <a:bodyPr/>
                    <a:lstStyle/>
                    <a:p>
                      <a:r>
                        <a:rPr lang="en-US" dirty="0"/>
                        <a:t>Heat exhaustion</a:t>
                      </a:r>
                    </a:p>
                  </a:txBody>
                  <a:tcPr/>
                </a:tc>
                <a:extLst>
                  <a:ext uri="{0D108BD9-81ED-4DB2-BD59-A6C34878D82A}">
                    <a16:rowId xmlns:a16="http://schemas.microsoft.com/office/drawing/2014/main" val="757945290"/>
                  </a:ext>
                </a:extLst>
              </a:tr>
              <a:tr h="285329">
                <a:tc>
                  <a:txBody>
                    <a:bodyPr/>
                    <a:lstStyle/>
                    <a:p>
                      <a:r>
                        <a:rPr lang="en-US" dirty="0"/>
                        <a:t>Heat stroke</a:t>
                      </a:r>
                    </a:p>
                  </a:txBody>
                  <a:tcPr/>
                </a:tc>
                <a:extLst>
                  <a:ext uri="{0D108BD9-81ED-4DB2-BD59-A6C34878D82A}">
                    <a16:rowId xmlns:a16="http://schemas.microsoft.com/office/drawing/2014/main" val="3340557103"/>
                  </a:ext>
                </a:extLst>
              </a:tr>
              <a:tr h="307805">
                <a:tc>
                  <a:txBody>
                    <a:bodyPr/>
                    <a:lstStyle/>
                    <a:p>
                      <a:r>
                        <a:rPr lang="en-US" dirty="0"/>
                        <a:t>Heat exhaustion + heat stroke</a:t>
                      </a:r>
                    </a:p>
                  </a:txBody>
                  <a:tcPr/>
                </a:tc>
                <a:extLst>
                  <a:ext uri="{0D108BD9-81ED-4DB2-BD59-A6C34878D82A}">
                    <a16:rowId xmlns:a16="http://schemas.microsoft.com/office/drawing/2014/main" val="3778560227"/>
                  </a:ext>
                </a:extLst>
              </a:tr>
              <a:tr h="301419">
                <a:tc>
                  <a:txBody>
                    <a:bodyPr/>
                    <a:lstStyle/>
                    <a:p>
                      <a:r>
                        <a:rPr lang="en-US" dirty="0"/>
                        <a:t>Total HSI</a:t>
                      </a:r>
                    </a:p>
                  </a:txBody>
                  <a:tcPr/>
                </a:tc>
                <a:extLst>
                  <a:ext uri="{0D108BD9-81ED-4DB2-BD59-A6C34878D82A}">
                    <a16:rowId xmlns:a16="http://schemas.microsoft.com/office/drawing/2014/main" val="310657972"/>
                  </a:ext>
                </a:extLst>
              </a:tr>
            </a:tbl>
          </a:graphicData>
        </a:graphic>
      </p:graphicFrame>
      <p:graphicFrame>
        <p:nvGraphicFramePr>
          <p:cNvPr id="16" name="Table 15">
            <a:extLst>
              <a:ext uri="{FF2B5EF4-FFF2-40B4-BE49-F238E27FC236}">
                <a16:creationId xmlns:a16="http://schemas.microsoft.com/office/drawing/2014/main" id="{6F58654C-E62D-4AB9-8DD3-5703834460B6}"/>
              </a:ext>
            </a:extLst>
          </p:cNvPr>
          <p:cNvGraphicFramePr>
            <a:graphicFrameLocks noGrp="1"/>
          </p:cNvGraphicFramePr>
          <p:nvPr>
            <p:extLst>
              <p:ext uri="{D42A27DB-BD31-4B8C-83A1-F6EECF244321}">
                <p14:modId xmlns:p14="http://schemas.microsoft.com/office/powerpoint/2010/main" val="1870078236"/>
              </p:ext>
            </p:extLst>
          </p:nvPr>
        </p:nvGraphicFramePr>
        <p:xfrm>
          <a:off x="4006727" y="652098"/>
          <a:ext cx="1195555" cy="2118360"/>
        </p:xfrm>
        <a:graphic>
          <a:graphicData uri="http://schemas.openxmlformats.org/drawingml/2006/table">
            <a:tbl>
              <a:tblPr firstRow="1" bandRow="1">
                <a:tableStyleId>{5C22544A-7EE6-4342-B048-85BDC9FD1C3A}</a:tableStyleId>
              </a:tblPr>
              <a:tblGrid>
                <a:gridCol w="1195555">
                  <a:extLst>
                    <a:ext uri="{9D8B030D-6E8A-4147-A177-3AD203B41FA5}">
                      <a16:colId xmlns:a16="http://schemas.microsoft.com/office/drawing/2014/main" val="4079162777"/>
                    </a:ext>
                  </a:extLst>
                </a:gridCol>
              </a:tblGrid>
              <a:tr h="253701">
                <a:tc>
                  <a:txBody>
                    <a:bodyPr/>
                    <a:lstStyle/>
                    <a:p>
                      <a:r>
                        <a:rPr lang="en-US" dirty="0"/>
                        <a:t>Averaging (Daily)</a:t>
                      </a:r>
                    </a:p>
                  </a:txBody>
                  <a:tcPr/>
                </a:tc>
                <a:extLst>
                  <a:ext uri="{0D108BD9-81ED-4DB2-BD59-A6C34878D82A}">
                    <a16:rowId xmlns:a16="http://schemas.microsoft.com/office/drawing/2014/main" val="4267612886"/>
                  </a:ext>
                </a:extLst>
              </a:tr>
              <a:tr h="370840">
                <a:tc>
                  <a:txBody>
                    <a:bodyPr/>
                    <a:lstStyle/>
                    <a:p>
                      <a:r>
                        <a:rPr lang="en-US" dirty="0"/>
                        <a:t>Max</a:t>
                      </a:r>
                    </a:p>
                  </a:txBody>
                  <a:tcPr/>
                </a:tc>
                <a:extLst>
                  <a:ext uri="{0D108BD9-81ED-4DB2-BD59-A6C34878D82A}">
                    <a16:rowId xmlns:a16="http://schemas.microsoft.com/office/drawing/2014/main" val="757945290"/>
                  </a:ext>
                </a:extLst>
              </a:tr>
              <a:tr h="370840">
                <a:tc>
                  <a:txBody>
                    <a:bodyPr/>
                    <a:lstStyle/>
                    <a:p>
                      <a:r>
                        <a:rPr lang="en-US" dirty="0"/>
                        <a:t>Mean</a:t>
                      </a:r>
                    </a:p>
                  </a:txBody>
                  <a:tcPr/>
                </a:tc>
                <a:extLst>
                  <a:ext uri="{0D108BD9-81ED-4DB2-BD59-A6C34878D82A}">
                    <a16:rowId xmlns:a16="http://schemas.microsoft.com/office/drawing/2014/main" val="3340557103"/>
                  </a:ext>
                </a:extLst>
              </a:tr>
              <a:tr h="370840">
                <a:tc>
                  <a:txBody>
                    <a:bodyPr/>
                    <a:lstStyle/>
                    <a:p>
                      <a:r>
                        <a:rPr lang="en-US" dirty="0"/>
                        <a:t>Min</a:t>
                      </a:r>
                    </a:p>
                  </a:txBody>
                  <a:tcPr/>
                </a:tc>
                <a:extLst>
                  <a:ext uri="{0D108BD9-81ED-4DB2-BD59-A6C34878D82A}">
                    <a16:rowId xmlns:a16="http://schemas.microsoft.com/office/drawing/2014/main" val="3650372621"/>
                  </a:ext>
                </a:extLst>
              </a:tr>
              <a:tr h="370840">
                <a:tc>
                  <a:txBody>
                    <a:bodyPr/>
                    <a:lstStyle/>
                    <a:p>
                      <a:r>
                        <a:rPr lang="en-US" dirty="0"/>
                        <a:t>Sum</a:t>
                      </a:r>
                    </a:p>
                    <a:p>
                      <a:r>
                        <a:rPr lang="en-US" dirty="0"/>
                        <a:t>(degree-days)</a:t>
                      </a:r>
                    </a:p>
                  </a:txBody>
                  <a:tcPr/>
                </a:tc>
                <a:extLst>
                  <a:ext uri="{0D108BD9-81ED-4DB2-BD59-A6C34878D82A}">
                    <a16:rowId xmlns:a16="http://schemas.microsoft.com/office/drawing/2014/main" val="2474791933"/>
                  </a:ext>
                </a:extLst>
              </a:tr>
            </a:tbl>
          </a:graphicData>
        </a:graphic>
      </p:graphicFrame>
      <p:sp>
        <p:nvSpPr>
          <p:cNvPr id="6" name="TextBox 5">
            <a:extLst>
              <a:ext uri="{FF2B5EF4-FFF2-40B4-BE49-F238E27FC236}">
                <a16:creationId xmlns:a16="http://schemas.microsoft.com/office/drawing/2014/main" id="{93C46D2D-EC9C-4B6A-A9E4-BF63D8229523}"/>
              </a:ext>
            </a:extLst>
          </p:cNvPr>
          <p:cNvSpPr txBox="1"/>
          <p:nvPr/>
        </p:nvSpPr>
        <p:spPr>
          <a:xfrm>
            <a:off x="1552353" y="2541181"/>
            <a:ext cx="1531089" cy="523220"/>
          </a:xfrm>
          <a:prstGeom prst="rect">
            <a:avLst/>
          </a:prstGeom>
          <a:noFill/>
        </p:spPr>
        <p:txBody>
          <a:bodyPr wrap="square" rtlCol="0">
            <a:spAutoFit/>
          </a:bodyPr>
          <a:lstStyle/>
          <a:p>
            <a:r>
              <a:rPr lang="en-US" sz="1400" b="1" dirty="0"/>
              <a:t>NLDAS-2,</a:t>
            </a:r>
          </a:p>
          <a:p>
            <a:r>
              <a:rPr lang="en-US" sz="1400" b="1" dirty="0"/>
              <a:t>GRIDMET</a:t>
            </a:r>
          </a:p>
        </p:txBody>
      </p:sp>
      <p:sp>
        <p:nvSpPr>
          <p:cNvPr id="17" name="TextBox 16">
            <a:extLst>
              <a:ext uri="{FF2B5EF4-FFF2-40B4-BE49-F238E27FC236}">
                <a16:creationId xmlns:a16="http://schemas.microsoft.com/office/drawing/2014/main" id="{DD6B925F-BD69-429F-946C-A48196FC60EF}"/>
              </a:ext>
            </a:extLst>
          </p:cNvPr>
          <p:cNvSpPr txBox="1"/>
          <p:nvPr/>
        </p:nvSpPr>
        <p:spPr>
          <a:xfrm>
            <a:off x="6926927" y="2456540"/>
            <a:ext cx="1531089" cy="523220"/>
          </a:xfrm>
          <a:prstGeom prst="rect">
            <a:avLst/>
          </a:prstGeom>
          <a:noFill/>
        </p:spPr>
        <p:txBody>
          <a:bodyPr wrap="square" rtlCol="0">
            <a:spAutoFit/>
          </a:bodyPr>
          <a:lstStyle/>
          <a:p>
            <a:r>
              <a:rPr lang="en-US" sz="1400" b="1" dirty="0"/>
              <a:t>AFHSB</a:t>
            </a:r>
          </a:p>
          <a:p>
            <a:r>
              <a:rPr lang="en-US" sz="1400" b="1" dirty="0"/>
              <a:t>DMED</a:t>
            </a:r>
          </a:p>
        </p:txBody>
      </p:sp>
      <p:sp>
        <p:nvSpPr>
          <p:cNvPr id="9" name="Left Brace 8">
            <a:extLst>
              <a:ext uri="{FF2B5EF4-FFF2-40B4-BE49-F238E27FC236}">
                <a16:creationId xmlns:a16="http://schemas.microsoft.com/office/drawing/2014/main" id="{C5F4913D-2519-430E-94DB-AF08724F8908}"/>
              </a:ext>
            </a:extLst>
          </p:cNvPr>
          <p:cNvSpPr/>
          <p:nvPr/>
        </p:nvSpPr>
        <p:spPr>
          <a:xfrm>
            <a:off x="2986042" y="680484"/>
            <a:ext cx="350875" cy="2251368"/>
          </a:xfrm>
          <a:prstGeom prst="leftBrace">
            <a:avLst/>
          </a:prstGeom>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graphicFrame>
        <p:nvGraphicFramePr>
          <p:cNvPr id="18" name="Table 17">
            <a:extLst>
              <a:ext uri="{FF2B5EF4-FFF2-40B4-BE49-F238E27FC236}">
                <a16:creationId xmlns:a16="http://schemas.microsoft.com/office/drawing/2014/main" id="{8154DC2B-963C-4300-BA8B-2C8390A9F643}"/>
              </a:ext>
            </a:extLst>
          </p:cNvPr>
          <p:cNvGraphicFramePr>
            <a:graphicFrameLocks noGrp="1"/>
          </p:cNvGraphicFramePr>
          <p:nvPr>
            <p:extLst>
              <p:ext uri="{D42A27DB-BD31-4B8C-83A1-F6EECF244321}">
                <p14:modId xmlns:p14="http://schemas.microsoft.com/office/powerpoint/2010/main" val="119877432"/>
              </p:ext>
            </p:extLst>
          </p:nvPr>
        </p:nvGraphicFramePr>
        <p:xfrm>
          <a:off x="195449" y="1304206"/>
          <a:ext cx="994855" cy="1427558"/>
        </p:xfrm>
        <a:graphic>
          <a:graphicData uri="http://schemas.openxmlformats.org/drawingml/2006/table">
            <a:tbl>
              <a:tblPr firstRow="1" bandRow="1">
                <a:tableStyleId>{F5AB1C69-6EDB-4FF4-983F-18BD219EF322}</a:tableStyleId>
              </a:tblPr>
              <a:tblGrid>
                <a:gridCol w="994855">
                  <a:extLst>
                    <a:ext uri="{9D8B030D-6E8A-4147-A177-3AD203B41FA5}">
                      <a16:colId xmlns:a16="http://schemas.microsoft.com/office/drawing/2014/main" val="4079162777"/>
                    </a:ext>
                  </a:extLst>
                </a:gridCol>
              </a:tblGrid>
              <a:tr h="244820">
                <a:tc>
                  <a:txBody>
                    <a:bodyPr/>
                    <a:lstStyle/>
                    <a:p>
                      <a:r>
                        <a:rPr lang="en-US" dirty="0"/>
                        <a:t>Levels</a:t>
                      </a:r>
                    </a:p>
                  </a:txBody>
                  <a:tcPr/>
                </a:tc>
                <a:extLst>
                  <a:ext uri="{0D108BD9-81ED-4DB2-BD59-A6C34878D82A}">
                    <a16:rowId xmlns:a16="http://schemas.microsoft.com/office/drawing/2014/main" val="4267612886"/>
                  </a:ext>
                </a:extLst>
              </a:tr>
              <a:tr h="305502">
                <a:tc>
                  <a:txBody>
                    <a:bodyPr/>
                    <a:lstStyle/>
                    <a:p>
                      <a:r>
                        <a:rPr lang="en-US" dirty="0"/>
                        <a:t>Installation</a:t>
                      </a:r>
                    </a:p>
                  </a:txBody>
                  <a:tcPr/>
                </a:tc>
                <a:extLst>
                  <a:ext uri="{0D108BD9-81ED-4DB2-BD59-A6C34878D82A}">
                    <a16:rowId xmlns:a16="http://schemas.microsoft.com/office/drawing/2014/main" val="757945290"/>
                  </a:ext>
                </a:extLst>
              </a:tr>
              <a:tr h="305502">
                <a:tc>
                  <a:txBody>
                    <a:bodyPr/>
                    <a:lstStyle/>
                    <a:p>
                      <a:r>
                        <a:rPr lang="en-US" dirty="0"/>
                        <a:t>Region</a:t>
                      </a:r>
                    </a:p>
                  </a:txBody>
                  <a:tcPr/>
                </a:tc>
                <a:extLst>
                  <a:ext uri="{0D108BD9-81ED-4DB2-BD59-A6C34878D82A}">
                    <a16:rowId xmlns:a16="http://schemas.microsoft.com/office/drawing/2014/main" val="3340557103"/>
                  </a:ext>
                </a:extLst>
              </a:tr>
              <a:tr h="519374">
                <a:tc>
                  <a:txBody>
                    <a:bodyPr/>
                    <a:lstStyle/>
                    <a:p>
                      <a:r>
                        <a:rPr lang="en-US" dirty="0"/>
                        <a:t>National</a:t>
                      </a:r>
                    </a:p>
                  </a:txBody>
                  <a:tcPr/>
                </a:tc>
                <a:extLst>
                  <a:ext uri="{0D108BD9-81ED-4DB2-BD59-A6C34878D82A}">
                    <a16:rowId xmlns:a16="http://schemas.microsoft.com/office/drawing/2014/main" val="3778560227"/>
                  </a:ext>
                </a:extLst>
              </a:tr>
            </a:tbl>
          </a:graphicData>
        </a:graphic>
      </p:graphicFrame>
      <p:sp>
        <p:nvSpPr>
          <p:cNvPr id="3" name="Rectangle 2">
            <a:extLst>
              <a:ext uri="{FF2B5EF4-FFF2-40B4-BE49-F238E27FC236}">
                <a16:creationId xmlns:a16="http://schemas.microsoft.com/office/drawing/2014/main" id="{06FBEE33-CC5D-4CAF-B808-C8D7BC7DEA66}"/>
              </a:ext>
            </a:extLst>
          </p:cNvPr>
          <p:cNvSpPr/>
          <p:nvPr/>
        </p:nvSpPr>
        <p:spPr>
          <a:xfrm>
            <a:off x="276879" y="3761998"/>
            <a:ext cx="8728897" cy="646331"/>
          </a:xfrm>
          <a:prstGeom prst="rect">
            <a:avLst/>
          </a:prstGeom>
        </p:spPr>
        <p:txBody>
          <a:bodyPr wrap="square">
            <a:spAutoFit/>
          </a:bodyPr>
          <a:lstStyle/>
          <a:p>
            <a:r>
              <a:rPr lang="en-US" dirty="0"/>
              <a:t>Examine how day-to-day variation in “heat” is associated with day-to-day variation in the number of HSI events</a:t>
            </a:r>
          </a:p>
        </p:txBody>
      </p:sp>
    </p:spTree>
    <p:extLst>
      <p:ext uri="{BB962C8B-B14F-4D97-AF65-F5344CB8AC3E}">
        <p14:creationId xmlns:p14="http://schemas.microsoft.com/office/powerpoint/2010/main" val="867641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4F5702-5075-4F27-ADC5-C9711914512B}"/>
              </a:ext>
            </a:extLst>
          </p:cNvPr>
          <p:cNvSpPr>
            <a:spLocks noGrp="1"/>
          </p:cNvSpPr>
          <p:nvPr>
            <p:ph type="title"/>
          </p:nvPr>
        </p:nvSpPr>
        <p:spPr/>
        <p:txBody>
          <a:bodyPr/>
          <a:lstStyle/>
          <a:p>
            <a:r>
              <a:rPr lang="en-US" dirty="0"/>
              <a:t>Example Plot – Time Series</a:t>
            </a:r>
          </a:p>
        </p:txBody>
      </p:sp>
      <p:sp>
        <p:nvSpPr>
          <p:cNvPr id="4" name="Slide Number Placeholder 3">
            <a:extLst>
              <a:ext uri="{FF2B5EF4-FFF2-40B4-BE49-F238E27FC236}">
                <a16:creationId xmlns:a16="http://schemas.microsoft.com/office/drawing/2014/main" id="{2BEEDBCB-818B-4F7B-B544-128154E3EEA1}"/>
              </a:ext>
            </a:extLst>
          </p:cNvPr>
          <p:cNvSpPr>
            <a:spLocks noGrp="1"/>
          </p:cNvSpPr>
          <p:nvPr>
            <p:ph type="sldNum" sz="quarter" idx="4"/>
          </p:nvPr>
        </p:nvSpPr>
        <p:spPr/>
        <p:txBody>
          <a:bodyPr/>
          <a:lstStyle/>
          <a:p>
            <a:fld id="{DFF3CF64-7C58-ED48-B151-C0AF0EEF3592}" type="slidenum">
              <a:rPr lang="en-US" smtClean="0"/>
              <a:pPr/>
              <a:t>11</a:t>
            </a:fld>
            <a:endParaRPr lang="en-US" dirty="0"/>
          </a:p>
        </p:txBody>
      </p:sp>
      <p:pic>
        <p:nvPicPr>
          <p:cNvPr id="5" name="Picture 4">
            <a:extLst>
              <a:ext uri="{FF2B5EF4-FFF2-40B4-BE49-F238E27FC236}">
                <a16:creationId xmlns:a16="http://schemas.microsoft.com/office/drawing/2014/main" id="{19751603-475C-4952-B355-445AAEC43A7C}"/>
              </a:ext>
            </a:extLst>
          </p:cNvPr>
          <p:cNvPicPr>
            <a:picLocks noChangeAspect="1"/>
          </p:cNvPicPr>
          <p:nvPr/>
        </p:nvPicPr>
        <p:blipFill>
          <a:blip r:embed="rId2"/>
          <a:stretch>
            <a:fillRect/>
          </a:stretch>
        </p:blipFill>
        <p:spPr>
          <a:xfrm>
            <a:off x="541792" y="1137734"/>
            <a:ext cx="7835447" cy="3030229"/>
          </a:xfrm>
          <a:prstGeom prst="rect">
            <a:avLst/>
          </a:prstGeom>
        </p:spPr>
      </p:pic>
      <p:sp>
        <p:nvSpPr>
          <p:cNvPr id="6" name="Rectangle 5">
            <a:extLst>
              <a:ext uri="{FF2B5EF4-FFF2-40B4-BE49-F238E27FC236}">
                <a16:creationId xmlns:a16="http://schemas.microsoft.com/office/drawing/2014/main" id="{E42EF8A4-0A6C-4D95-B8D1-733795598981}"/>
              </a:ext>
            </a:extLst>
          </p:cNvPr>
          <p:cNvSpPr/>
          <p:nvPr/>
        </p:nvSpPr>
        <p:spPr>
          <a:xfrm>
            <a:off x="766764" y="4338848"/>
            <a:ext cx="8207117" cy="1477328"/>
          </a:xfrm>
          <a:prstGeom prst="rect">
            <a:avLst/>
          </a:prstGeom>
        </p:spPr>
        <p:txBody>
          <a:bodyPr wrap="square">
            <a:spAutoFit/>
          </a:bodyPr>
          <a:lstStyle/>
          <a:p>
            <a:r>
              <a:rPr lang="en-US" dirty="0"/>
              <a:t>Relationship between temperature and risk of mortality, comparing various temperature levels with a reference temperature of 60°F for New York City.</a:t>
            </a:r>
          </a:p>
          <a:p>
            <a:endParaRPr lang="en-US" dirty="0"/>
          </a:p>
          <a:p>
            <a:r>
              <a:rPr lang="en-US" dirty="0"/>
              <a:t>Weather-Related Mortality: How Heat, Cold, and Heat Waves Affect Mortality in the United States. Epidemiology20(2):205-213, March 2009.</a:t>
            </a:r>
          </a:p>
        </p:txBody>
      </p:sp>
    </p:spTree>
    <p:extLst>
      <p:ext uri="{BB962C8B-B14F-4D97-AF65-F5344CB8AC3E}">
        <p14:creationId xmlns:p14="http://schemas.microsoft.com/office/powerpoint/2010/main" val="3219161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943AD1-4C74-48DC-9093-B766FA0B9322}"/>
              </a:ext>
            </a:extLst>
          </p:cNvPr>
          <p:cNvSpPr>
            <a:spLocks noGrp="1"/>
          </p:cNvSpPr>
          <p:nvPr>
            <p:ph type="body" sz="quarter" idx="12"/>
          </p:nvPr>
        </p:nvSpPr>
        <p:spPr/>
        <p:txBody>
          <a:bodyPr>
            <a:normAutofit/>
          </a:bodyPr>
          <a:lstStyle/>
          <a:p>
            <a:pPr marL="457200" indent="-457200">
              <a:buFont typeface="Arial" panose="020B0604020202020204" pitchFamily="34" charset="0"/>
              <a:buChar char="•"/>
            </a:pPr>
            <a:r>
              <a:rPr lang="en-US" dirty="0"/>
              <a:t>Potential Confounders</a:t>
            </a:r>
          </a:p>
          <a:p>
            <a:pPr marL="971550" lvl="1" indent="-457200"/>
            <a:r>
              <a:rPr lang="en-US" sz="1800" dirty="0"/>
              <a:t>Addressed by time series design:</a:t>
            </a:r>
          </a:p>
          <a:p>
            <a:pPr marL="1314450" lvl="2" indent="-457200"/>
            <a:r>
              <a:rPr lang="en-US" sz="1800" dirty="0"/>
              <a:t>Individual-level factors: do not affect the day</a:t>
            </a:r>
          </a:p>
          <a:p>
            <a:pPr marL="1314450" lvl="2" indent="-457200"/>
            <a:r>
              <a:rPr lang="en-US" sz="1800" dirty="0"/>
              <a:t>Population characteristics on an installation: do not vary day-to-day</a:t>
            </a:r>
          </a:p>
          <a:p>
            <a:pPr marL="1314450" lvl="2" indent="-457200"/>
            <a:r>
              <a:rPr lang="en-US" sz="1800" dirty="0"/>
              <a:t>Installation characteristics (e.g. green space): do not vary day-to-day</a:t>
            </a:r>
          </a:p>
          <a:p>
            <a:pPr marL="971550" lvl="1" indent="-457200"/>
            <a:r>
              <a:rPr lang="en-US" sz="1800" dirty="0"/>
              <a:t>Adjust for in model:</a:t>
            </a:r>
          </a:p>
          <a:p>
            <a:pPr marL="1314450" lvl="2" indent="-457200"/>
            <a:r>
              <a:rPr lang="en-US" sz="1800" dirty="0"/>
              <a:t>Long-term trends</a:t>
            </a:r>
          </a:p>
          <a:p>
            <a:pPr marL="1314450" lvl="2" indent="-457200"/>
            <a:r>
              <a:rPr lang="en-US" sz="1800" dirty="0"/>
              <a:t>Seasonality</a:t>
            </a:r>
          </a:p>
          <a:p>
            <a:pPr marL="1314450" lvl="2" indent="-457200"/>
            <a:r>
              <a:rPr lang="en-US" sz="1800" dirty="0"/>
              <a:t>Day of week</a:t>
            </a:r>
          </a:p>
          <a:p>
            <a:pPr marL="1314450" lvl="2" indent="-457200"/>
            <a:r>
              <a:rPr lang="en-US" sz="1800" dirty="0"/>
              <a:t>Weather (main effect)</a:t>
            </a:r>
          </a:p>
          <a:p>
            <a:pPr marL="1314450" lvl="2" indent="-457200"/>
            <a:r>
              <a:rPr lang="en-US" sz="1800" dirty="0"/>
              <a:t>Air pollution</a:t>
            </a:r>
            <a:endParaRPr lang="en-US" dirty="0"/>
          </a:p>
          <a:p>
            <a:pPr lvl="1" indent="0">
              <a:buNone/>
            </a:pPr>
            <a:endParaRPr lang="en-US" dirty="0"/>
          </a:p>
        </p:txBody>
      </p:sp>
      <p:sp>
        <p:nvSpPr>
          <p:cNvPr id="3" name="Title 2">
            <a:extLst>
              <a:ext uri="{FF2B5EF4-FFF2-40B4-BE49-F238E27FC236}">
                <a16:creationId xmlns:a16="http://schemas.microsoft.com/office/drawing/2014/main" id="{362C5C62-2B5A-4EE7-BE65-239DA39C5046}"/>
              </a:ext>
            </a:extLst>
          </p:cNvPr>
          <p:cNvSpPr>
            <a:spLocks noGrp="1"/>
          </p:cNvSpPr>
          <p:nvPr>
            <p:ph type="title"/>
          </p:nvPr>
        </p:nvSpPr>
        <p:spPr/>
        <p:txBody>
          <a:bodyPr/>
          <a:lstStyle/>
          <a:p>
            <a:r>
              <a:rPr lang="en-US" dirty="0"/>
              <a:t>Time Series Model Variable Selection</a:t>
            </a:r>
          </a:p>
        </p:txBody>
      </p:sp>
      <p:sp>
        <p:nvSpPr>
          <p:cNvPr id="4" name="Slide Number Placeholder 3">
            <a:extLst>
              <a:ext uri="{FF2B5EF4-FFF2-40B4-BE49-F238E27FC236}">
                <a16:creationId xmlns:a16="http://schemas.microsoft.com/office/drawing/2014/main" id="{2FB81CB8-E0FC-4657-B1E0-F53DBFBFC181}"/>
              </a:ext>
            </a:extLst>
          </p:cNvPr>
          <p:cNvSpPr>
            <a:spLocks noGrp="1"/>
          </p:cNvSpPr>
          <p:nvPr>
            <p:ph type="sldNum" sz="quarter" idx="4"/>
          </p:nvPr>
        </p:nvSpPr>
        <p:spPr/>
        <p:txBody>
          <a:bodyPr/>
          <a:lstStyle/>
          <a:p>
            <a:fld id="{DFF3CF64-7C58-ED48-B151-C0AF0EEF3592}" type="slidenum">
              <a:rPr lang="en-US" smtClean="0"/>
              <a:pPr/>
              <a:t>12</a:t>
            </a:fld>
            <a:endParaRPr lang="en-US" dirty="0"/>
          </a:p>
        </p:txBody>
      </p:sp>
      <p:pic>
        <p:nvPicPr>
          <p:cNvPr id="5" name="Picture 4">
            <a:extLst>
              <a:ext uri="{FF2B5EF4-FFF2-40B4-BE49-F238E27FC236}">
                <a16:creationId xmlns:a16="http://schemas.microsoft.com/office/drawing/2014/main" id="{AE058104-3ED5-434F-BFBB-91E1F26C4C17}"/>
              </a:ext>
            </a:extLst>
          </p:cNvPr>
          <p:cNvPicPr>
            <a:picLocks noChangeAspect="1"/>
          </p:cNvPicPr>
          <p:nvPr/>
        </p:nvPicPr>
        <p:blipFill>
          <a:blip r:embed="rId2"/>
          <a:stretch>
            <a:fillRect/>
          </a:stretch>
        </p:blipFill>
        <p:spPr>
          <a:xfrm>
            <a:off x="-5311783" y="-223658"/>
            <a:ext cx="4692644" cy="2092560"/>
          </a:xfrm>
          <a:prstGeom prst="rect">
            <a:avLst/>
          </a:prstGeom>
        </p:spPr>
      </p:pic>
      <p:pic>
        <p:nvPicPr>
          <p:cNvPr id="6" name="Picture 5">
            <a:extLst>
              <a:ext uri="{FF2B5EF4-FFF2-40B4-BE49-F238E27FC236}">
                <a16:creationId xmlns:a16="http://schemas.microsoft.com/office/drawing/2014/main" id="{4D89217A-7201-4DD5-8FD4-B4DE29E994BF}"/>
              </a:ext>
            </a:extLst>
          </p:cNvPr>
          <p:cNvPicPr>
            <a:picLocks noChangeAspect="1"/>
          </p:cNvPicPr>
          <p:nvPr/>
        </p:nvPicPr>
        <p:blipFill>
          <a:blip r:embed="rId3"/>
          <a:stretch>
            <a:fillRect/>
          </a:stretch>
        </p:blipFill>
        <p:spPr>
          <a:xfrm>
            <a:off x="-4554833" y="1920149"/>
            <a:ext cx="4287604" cy="2692584"/>
          </a:xfrm>
          <a:prstGeom prst="rect">
            <a:avLst/>
          </a:prstGeom>
        </p:spPr>
      </p:pic>
      <p:pic>
        <p:nvPicPr>
          <p:cNvPr id="7" name="Picture 6">
            <a:extLst>
              <a:ext uri="{FF2B5EF4-FFF2-40B4-BE49-F238E27FC236}">
                <a16:creationId xmlns:a16="http://schemas.microsoft.com/office/drawing/2014/main" id="{EB356D2E-E89A-4F90-9A4B-F3CF30CBEE92}"/>
              </a:ext>
            </a:extLst>
          </p:cNvPr>
          <p:cNvPicPr>
            <a:picLocks noChangeAspect="1"/>
          </p:cNvPicPr>
          <p:nvPr/>
        </p:nvPicPr>
        <p:blipFill>
          <a:blip r:embed="rId4"/>
          <a:stretch>
            <a:fillRect/>
          </a:stretch>
        </p:blipFill>
        <p:spPr>
          <a:xfrm>
            <a:off x="9444075" y="0"/>
            <a:ext cx="4675113" cy="2472476"/>
          </a:xfrm>
          <a:prstGeom prst="rect">
            <a:avLst/>
          </a:prstGeom>
        </p:spPr>
      </p:pic>
      <p:pic>
        <p:nvPicPr>
          <p:cNvPr id="8" name="Picture 7">
            <a:extLst>
              <a:ext uri="{FF2B5EF4-FFF2-40B4-BE49-F238E27FC236}">
                <a16:creationId xmlns:a16="http://schemas.microsoft.com/office/drawing/2014/main" id="{88E60228-76F9-4779-8C23-C4EBFCF74D90}"/>
              </a:ext>
            </a:extLst>
          </p:cNvPr>
          <p:cNvPicPr>
            <a:picLocks noChangeAspect="1"/>
          </p:cNvPicPr>
          <p:nvPr/>
        </p:nvPicPr>
        <p:blipFill>
          <a:blip r:embed="rId5"/>
          <a:stretch>
            <a:fillRect/>
          </a:stretch>
        </p:blipFill>
        <p:spPr>
          <a:xfrm>
            <a:off x="9612419" y="2569566"/>
            <a:ext cx="5162550" cy="2333625"/>
          </a:xfrm>
          <a:prstGeom prst="rect">
            <a:avLst/>
          </a:prstGeom>
        </p:spPr>
      </p:pic>
      <p:pic>
        <p:nvPicPr>
          <p:cNvPr id="9" name="Picture 8">
            <a:extLst>
              <a:ext uri="{FF2B5EF4-FFF2-40B4-BE49-F238E27FC236}">
                <a16:creationId xmlns:a16="http://schemas.microsoft.com/office/drawing/2014/main" id="{E93E7F28-188A-43B8-944E-C61C742D40B3}"/>
              </a:ext>
            </a:extLst>
          </p:cNvPr>
          <p:cNvPicPr>
            <a:picLocks noChangeAspect="1"/>
          </p:cNvPicPr>
          <p:nvPr/>
        </p:nvPicPr>
        <p:blipFill>
          <a:blip r:embed="rId6"/>
          <a:stretch>
            <a:fillRect/>
          </a:stretch>
        </p:blipFill>
        <p:spPr>
          <a:xfrm>
            <a:off x="9612419" y="4665066"/>
            <a:ext cx="4315381" cy="2192934"/>
          </a:xfrm>
          <a:prstGeom prst="rect">
            <a:avLst/>
          </a:prstGeom>
        </p:spPr>
      </p:pic>
    </p:spTree>
    <p:extLst>
      <p:ext uri="{BB962C8B-B14F-4D97-AF65-F5344CB8AC3E}">
        <p14:creationId xmlns:p14="http://schemas.microsoft.com/office/powerpoint/2010/main" val="286315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F1E4A6-B3F2-4050-B657-CC5452333AF1}"/>
              </a:ext>
            </a:extLst>
          </p:cNvPr>
          <p:cNvSpPr>
            <a:spLocks noGrp="1"/>
          </p:cNvSpPr>
          <p:nvPr>
            <p:ph type="title"/>
          </p:nvPr>
        </p:nvSpPr>
        <p:spPr>
          <a:xfrm>
            <a:off x="552430" y="-172178"/>
            <a:ext cx="7886700" cy="868430"/>
          </a:xfrm>
        </p:spPr>
        <p:txBody>
          <a:bodyPr/>
          <a:lstStyle/>
          <a:p>
            <a:r>
              <a:rPr lang="en-US" dirty="0"/>
              <a:t>TS Model Development</a:t>
            </a:r>
          </a:p>
        </p:txBody>
      </p:sp>
      <p:sp>
        <p:nvSpPr>
          <p:cNvPr id="4" name="Slide Number Placeholder 3">
            <a:extLst>
              <a:ext uri="{FF2B5EF4-FFF2-40B4-BE49-F238E27FC236}">
                <a16:creationId xmlns:a16="http://schemas.microsoft.com/office/drawing/2014/main" id="{EE697B19-17EA-4916-A515-CA7781F81BC7}"/>
              </a:ext>
            </a:extLst>
          </p:cNvPr>
          <p:cNvSpPr>
            <a:spLocks noGrp="1"/>
          </p:cNvSpPr>
          <p:nvPr>
            <p:ph type="sldNum" sz="quarter" idx="4"/>
          </p:nvPr>
        </p:nvSpPr>
        <p:spPr/>
        <p:txBody>
          <a:bodyPr/>
          <a:lstStyle/>
          <a:p>
            <a:fld id="{DFF3CF64-7C58-ED48-B151-C0AF0EEF3592}" type="slidenum">
              <a:rPr lang="en-US" smtClean="0"/>
              <a:pPr/>
              <a:t>13</a:t>
            </a:fld>
            <a:endParaRPr lang="en-US"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5DF96B7-5719-428B-B6B8-5AD8624FC2A6}"/>
                  </a:ext>
                </a:extLst>
              </p:cNvPr>
              <p:cNvSpPr txBox="1"/>
              <p:nvPr/>
            </p:nvSpPr>
            <p:spPr>
              <a:xfrm>
                <a:off x="1121268" y="1297061"/>
                <a:ext cx="67685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𝐻𝑆𝐼</m:t>
                                      </m:r>
                                    </m:e>
                                    <m:sub>
                                      <m:r>
                                        <a:rPr lang="en-US" b="0" i="1" smtClean="0">
                                          <a:latin typeface="Cambria Math" panose="02040503050406030204" pitchFamily="18" charset="0"/>
                                        </a:rPr>
                                        <m:t>𝑡</m:t>
                                      </m:r>
                                    </m:sub>
                                  </m:sSub>
                                </m:e>
                              </m:d>
                            </m:e>
                          </m:d>
                        </m:e>
                      </m:func>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h𝑒𝑎𝑡</m:t>
                          </m:r>
                          <m:r>
                            <a:rPr lang="en-US" b="0" i="1" smtClean="0">
                              <a:latin typeface="Cambria Math" panose="02040503050406030204" pitchFamily="18" charset="0"/>
                            </a:rPr>
                            <m:t>"</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r>
                        <a:rPr lang="en-US" b="0" i="1" smtClean="0">
                          <a:latin typeface="Cambria Math" panose="02040503050406030204" pitchFamily="18" charset="0"/>
                        </a:rPr>
                        <m:t>𝐷𝑂𝑊</m:t>
                      </m:r>
                      <m:r>
                        <a:rPr lang="en-US" b="0" i="1" smtClean="0">
                          <a:latin typeface="Cambria Math" panose="02040503050406030204" pitchFamily="18" charset="0"/>
                        </a:rPr>
                        <m:t>+</m:t>
                      </m:r>
                      <m:r>
                        <a:rPr lang="en-US" b="0" i="1" smtClean="0">
                          <a:latin typeface="Cambria Math" panose="02040503050406030204" pitchFamily="18" charset="0"/>
                        </a:rPr>
                        <m:t>𝑛𝑠</m:t>
                      </m:r>
                      <m:d>
                        <m:dPr>
                          <m:ctrlPr>
                            <a:rPr lang="en-US" b="0" i="1" smtClean="0">
                              <a:latin typeface="Cambria Math" panose="02040503050406030204" pitchFamily="18" charset="0"/>
                            </a:rPr>
                          </m:ctrlPr>
                        </m:dPr>
                        <m:e>
                          <m:r>
                            <a:rPr lang="en-US" b="0" i="1" smtClean="0">
                              <a:latin typeface="Cambria Math" panose="02040503050406030204" pitchFamily="18" charset="0"/>
                            </a:rPr>
                            <m:t>𝑑𝑎𝑡𝑒</m:t>
                          </m:r>
                          <m:r>
                            <a:rPr lang="en-US" b="0" i="1" smtClean="0">
                              <a:latin typeface="Cambria Math" panose="02040503050406030204" pitchFamily="18" charset="0"/>
                            </a:rPr>
                            <m:t>, </m:t>
                          </m:r>
                          <m:r>
                            <a:rPr lang="en-US" b="0" i="1" smtClean="0">
                              <a:latin typeface="Cambria Math" panose="02040503050406030204" pitchFamily="18" charset="0"/>
                            </a:rPr>
                            <m:t>𝑑𝑓</m:t>
                          </m:r>
                          <m:r>
                            <a:rPr lang="en-US" b="0" i="1" smtClean="0">
                              <a:latin typeface="Cambria Math" panose="02040503050406030204" pitchFamily="18" charset="0"/>
                            </a:rPr>
                            <m:t>∗#</m:t>
                          </m:r>
                          <m:r>
                            <a:rPr lang="en-US" b="0" i="1" smtClean="0">
                              <a:latin typeface="Cambria Math" panose="02040503050406030204" pitchFamily="18" charset="0"/>
                            </a:rPr>
                            <m:t>𝑦𝑟𝑠</m:t>
                          </m:r>
                        </m:e>
                      </m:d>
                    </m:oMath>
                  </m:oMathPara>
                </a14:m>
                <a:endParaRPr lang="en-US" dirty="0"/>
              </a:p>
            </p:txBody>
          </p:sp>
        </mc:Choice>
        <mc:Fallback>
          <p:sp>
            <p:nvSpPr>
              <p:cNvPr id="6" name="TextBox 5">
                <a:extLst>
                  <a:ext uri="{FF2B5EF4-FFF2-40B4-BE49-F238E27FC236}">
                    <a16:creationId xmlns:a16="http://schemas.microsoft.com/office/drawing/2014/main" id="{B5DF96B7-5719-428B-B6B8-5AD8624FC2A6}"/>
                  </a:ext>
                </a:extLst>
              </p:cNvPr>
              <p:cNvSpPr txBox="1">
                <a:spLocks noRot="1" noChangeAspect="1" noMove="1" noResize="1" noEditPoints="1" noAdjustHandles="1" noChangeArrowheads="1" noChangeShapeType="1" noTextEdit="1"/>
              </p:cNvSpPr>
              <p:nvPr/>
            </p:nvSpPr>
            <p:spPr>
              <a:xfrm>
                <a:off x="1121268" y="1297061"/>
                <a:ext cx="6768520" cy="276999"/>
              </a:xfrm>
              <a:prstGeom prst="rect">
                <a:avLst/>
              </a:prstGeom>
              <a:blipFill>
                <a:blip r:embed="rId3"/>
                <a:stretch>
                  <a:fillRect t="-2222" b="-3555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25D4E45D-E94F-4267-AFA2-89A32185E88A}"/>
              </a:ext>
            </a:extLst>
          </p:cNvPr>
          <p:cNvSpPr txBox="1"/>
          <p:nvPr/>
        </p:nvSpPr>
        <p:spPr>
          <a:xfrm>
            <a:off x="374147" y="787371"/>
            <a:ext cx="2998382" cy="369332"/>
          </a:xfrm>
          <a:prstGeom prst="rect">
            <a:avLst/>
          </a:prstGeom>
          <a:noFill/>
        </p:spPr>
        <p:txBody>
          <a:bodyPr wrap="square" rtlCol="0">
            <a:spAutoFit/>
          </a:bodyPr>
          <a:lstStyle/>
          <a:p>
            <a:r>
              <a:rPr lang="en-US" b="1" dirty="0" err="1"/>
              <a:t>glm</a:t>
            </a:r>
            <a:r>
              <a:rPr lang="en-US" b="1" dirty="0"/>
              <a:t>, Poisson (linear)</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C50A9F6B-3E40-4D71-9FFE-6331A079451A}"/>
                  </a:ext>
                </a:extLst>
              </p:cNvPr>
              <p:cNvSpPr txBox="1"/>
              <p:nvPr/>
            </p:nvSpPr>
            <p:spPr>
              <a:xfrm>
                <a:off x="1121268" y="2361627"/>
                <a:ext cx="66797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𝐻𝑆𝐼</m:t>
                                      </m:r>
                                    </m:e>
                                    <m:sub>
                                      <m:r>
                                        <a:rPr lang="en-US" b="0" i="1" smtClean="0">
                                          <a:latin typeface="Cambria Math" panose="02040503050406030204" pitchFamily="18" charset="0"/>
                                        </a:rPr>
                                        <m:t>𝑡</m:t>
                                      </m:r>
                                    </m:sub>
                                  </m:sSub>
                                </m:e>
                              </m:d>
                            </m:e>
                          </m:d>
                        </m:e>
                      </m:func>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h𝑒𝑎𝑡</m:t>
                      </m:r>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𝐷𝑂𝑊</m:t>
                      </m:r>
                      <m:r>
                        <a:rPr lang="en-US" b="0" i="1" smtClean="0">
                          <a:latin typeface="Cambria Math" panose="02040503050406030204" pitchFamily="18" charset="0"/>
                        </a:rPr>
                        <m:t>+</m:t>
                      </m:r>
                      <m:r>
                        <a:rPr lang="en-US" b="0" i="1" smtClean="0">
                          <a:latin typeface="Cambria Math" panose="02040503050406030204" pitchFamily="18" charset="0"/>
                        </a:rPr>
                        <m:t>𝑛𝑠</m:t>
                      </m:r>
                      <m:r>
                        <a:rPr lang="en-US" b="0" i="1" smtClean="0">
                          <a:latin typeface="Cambria Math" panose="02040503050406030204" pitchFamily="18" charset="0"/>
                        </a:rPr>
                        <m:t>(</m:t>
                      </m:r>
                      <m:r>
                        <a:rPr lang="en-US" b="0" i="1" smtClean="0">
                          <a:latin typeface="Cambria Math" panose="02040503050406030204" pitchFamily="18" charset="0"/>
                        </a:rPr>
                        <m:t>𝑑𝑎𝑡𝑒</m:t>
                      </m:r>
                      <m:r>
                        <a:rPr lang="en-US" b="0" i="1" smtClean="0">
                          <a:latin typeface="Cambria Math" panose="02040503050406030204" pitchFamily="18" charset="0"/>
                        </a:rPr>
                        <m:t>,</m:t>
                      </m:r>
                      <m:r>
                        <a:rPr lang="en-US" b="0" i="1" smtClean="0">
                          <a:latin typeface="Cambria Math" panose="02040503050406030204" pitchFamily="18" charset="0"/>
                        </a:rPr>
                        <m:t>𝑑𝑓</m:t>
                      </m:r>
                      <m:r>
                        <a:rPr lang="en-US" b="0" i="1" smtClean="0">
                          <a:latin typeface="Cambria Math" panose="02040503050406030204" pitchFamily="18" charset="0"/>
                        </a:rPr>
                        <m:t>∗# </m:t>
                      </m:r>
                      <m:r>
                        <a:rPr lang="en-US" b="0" i="1" smtClean="0">
                          <a:latin typeface="Cambria Math" panose="02040503050406030204" pitchFamily="18" charset="0"/>
                        </a:rPr>
                        <m:t>𝑦𝑟𝑠</m:t>
                      </m:r>
                      <m:r>
                        <a:rPr lang="en-US" b="0" i="1" smtClean="0">
                          <a:latin typeface="Cambria Math" panose="02040503050406030204" pitchFamily="18" charset="0"/>
                        </a:rPr>
                        <m:t>)</m:t>
                      </m:r>
                    </m:oMath>
                  </m:oMathPara>
                </a14:m>
                <a:endParaRPr lang="en-US" dirty="0"/>
              </a:p>
            </p:txBody>
          </p:sp>
        </mc:Choice>
        <mc:Fallback>
          <p:sp>
            <p:nvSpPr>
              <p:cNvPr id="8" name="TextBox 7">
                <a:extLst>
                  <a:ext uri="{FF2B5EF4-FFF2-40B4-BE49-F238E27FC236}">
                    <a16:creationId xmlns:a16="http://schemas.microsoft.com/office/drawing/2014/main" id="{C50A9F6B-3E40-4D71-9FFE-6331A079451A}"/>
                  </a:ext>
                </a:extLst>
              </p:cNvPr>
              <p:cNvSpPr txBox="1">
                <a:spLocks noRot="1" noChangeAspect="1" noMove="1" noResize="1" noEditPoints="1" noAdjustHandles="1" noChangeArrowheads="1" noChangeShapeType="1" noTextEdit="1"/>
              </p:cNvSpPr>
              <p:nvPr/>
            </p:nvSpPr>
            <p:spPr>
              <a:xfrm>
                <a:off x="1121268" y="2361627"/>
                <a:ext cx="6679713" cy="276999"/>
              </a:xfrm>
              <a:prstGeom prst="rect">
                <a:avLst/>
              </a:prstGeom>
              <a:blipFill>
                <a:blip r:embed="rId4"/>
                <a:stretch>
                  <a:fillRect t="-2174" b="-32609"/>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71B85790-882F-43CD-92EA-28400A495D2F}"/>
              </a:ext>
            </a:extLst>
          </p:cNvPr>
          <p:cNvSpPr txBox="1"/>
          <p:nvPr/>
        </p:nvSpPr>
        <p:spPr>
          <a:xfrm>
            <a:off x="374147" y="1859284"/>
            <a:ext cx="3926256" cy="369332"/>
          </a:xfrm>
          <a:prstGeom prst="rect">
            <a:avLst/>
          </a:prstGeom>
          <a:noFill/>
        </p:spPr>
        <p:txBody>
          <a:bodyPr wrap="square" rtlCol="0">
            <a:spAutoFit/>
          </a:bodyPr>
          <a:lstStyle/>
          <a:p>
            <a:r>
              <a:rPr lang="en-US" b="1" dirty="0"/>
              <a:t>gam, Poisson (“heat” as spline)</a:t>
            </a:r>
          </a:p>
        </p:txBody>
      </p:sp>
      <p:sp>
        <p:nvSpPr>
          <p:cNvPr id="13" name="TextBox 12">
            <a:extLst>
              <a:ext uri="{FF2B5EF4-FFF2-40B4-BE49-F238E27FC236}">
                <a16:creationId xmlns:a16="http://schemas.microsoft.com/office/drawing/2014/main" id="{69178BBD-24D2-419F-B468-6D151ED0EFAC}"/>
              </a:ext>
            </a:extLst>
          </p:cNvPr>
          <p:cNvSpPr txBox="1"/>
          <p:nvPr/>
        </p:nvSpPr>
        <p:spPr>
          <a:xfrm>
            <a:off x="448575" y="3040956"/>
            <a:ext cx="4572000" cy="369332"/>
          </a:xfrm>
          <a:prstGeom prst="rect">
            <a:avLst/>
          </a:prstGeom>
          <a:noFill/>
        </p:spPr>
        <p:txBody>
          <a:bodyPr wrap="square" rtlCol="0">
            <a:spAutoFit/>
          </a:bodyPr>
          <a:lstStyle/>
          <a:p>
            <a:r>
              <a:rPr lang="en-US" b="1" dirty="0"/>
              <a:t>gam, Poisson, distributed lag nonlinear model</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2F65D72B-E5D4-4DC5-A017-0679DC4A8E5F}"/>
                  </a:ext>
                </a:extLst>
              </p:cNvPr>
              <p:cNvSpPr txBox="1"/>
              <p:nvPr/>
            </p:nvSpPr>
            <p:spPr>
              <a:xfrm>
                <a:off x="601639" y="3665571"/>
                <a:ext cx="68890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𝐻𝑆𝐼</m:t>
                                      </m:r>
                                    </m:e>
                                    <m:sub>
                                      <m:r>
                                        <a:rPr lang="en-US" b="0" i="1" smtClean="0">
                                          <a:latin typeface="Cambria Math" panose="02040503050406030204" pitchFamily="18" charset="0"/>
                                        </a:rPr>
                                        <m:t>𝑡</m:t>
                                      </m:r>
                                    </m:sub>
                                  </m:sSub>
                                </m:e>
                              </m:d>
                            </m:e>
                          </m:d>
                        </m:e>
                      </m:func>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𝑐𝑏</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h𝑒𝑎𝑡</m:t>
                      </m:r>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𝐷𝑂𝑊</m:t>
                      </m:r>
                      <m:r>
                        <a:rPr lang="en-US" b="0" i="1" smtClean="0">
                          <a:latin typeface="Cambria Math" panose="02040503050406030204" pitchFamily="18" charset="0"/>
                        </a:rPr>
                        <m:t>+</m:t>
                      </m:r>
                      <m:r>
                        <a:rPr lang="en-US" b="0" i="1" smtClean="0">
                          <a:latin typeface="Cambria Math" panose="02040503050406030204" pitchFamily="18" charset="0"/>
                        </a:rPr>
                        <m:t>𝑛𝑠</m:t>
                      </m:r>
                      <m:r>
                        <a:rPr lang="en-US" b="0" i="1" smtClean="0">
                          <a:latin typeface="Cambria Math" panose="02040503050406030204" pitchFamily="18" charset="0"/>
                        </a:rPr>
                        <m:t>(</m:t>
                      </m:r>
                      <m:r>
                        <a:rPr lang="en-US" b="0" i="1" smtClean="0">
                          <a:latin typeface="Cambria Math" panose="02040503050406030204" pitchFamily="18" charset="0"/>
                        </a:rPr>
                        <m:t>𝑑𝑎𝑡𝑒</m:t>
                      </m:r>
                      <m:r>
                        <a:rPr lang="en-US" b="0" i="1" smtClean="0">
                          <a:latin typeface="Cambria Math" panose="02040503050406030204" pitchFamily="18" charset="0"/>
                        </a:rPr>
                        <m:t>,</m:t>
                      </m:r>
                      <m:r>
                        <a:rPr lang="en-US" b="0" i="1" smtClean="0">
                          <a:latin typeface="Cambria Math" panose="02040503050406030204" pitchFamily="18" charset="0"/>
                        </a:rPr>
                        <m:t>𝑑𝑓</m:t>
                      </m:r>
                      <m:r>
                        <a:rPr lang="en-US" b="0" i="1" smtClean="0">
                          <a:latin typeface="Cambria Math" panose="02040503050406030204" pitchFamily="18" charset="0"/>
                        </a:rPr>
                        <m:t>∗# </m:t>
                      </m:r>
                      <m:r>
                        <a:rPr lang="en-US" b="0" i="1" smtClean="0">
                          <a:latin typeface="Cambria Math" panose="02040503050406030204" pitchFamily="18" charset="0"/>
                        </a:rPr>
                        <m:t>𝑦𝑟𝑠</m:t>
                      </m:r>
                      <m:r>
                        <a:rPr lang="en-US" b="0" i="1" smtClean="0">
                          <a:latin typeface="Cambria Math" panose="02040503050406030204" pitchFamily="18" charset="0"/>
                        </a:rPr>
                        <m:t>)</m:t>
                      </m:r>
                    </m:oMath>
                  </m:oMathPara>
                </a14:m>
                <a:endParaRPr lang="en-US" dirty="0"/>
              </a:p>
            </p:txBody>
          </p:sp>
        </mc:Choice>
        <mc:Fallback>
          <p:sp>
            <p:nvSpPr>
              <p:cNvPr id="14" name="TextBox 13">
                <a:extLst>
                  <a:ext uri="{FF2B5EF4-FFF2-40B4-BE49-F238E27FC236}">
                    <a16:creationId xmlns:a16="http://schemas.microsoft.com/office/drawing/2014/main" id="{2F65D72B-E5D4-4DC5-A017-0679DC4A8E5F}"/>
                  </a:ext>
                </a:extLst>
              </p:cNvPr>
              <p:cNvSpPr txBox="1">
                <a:spLocks noRot="1" noChangeAspect="1" noMove="1" noResize="1" noEditPoints="1" noAdjustHandles="1" noChangeArrowheads="1" noChangeShapeType="1" noTextEdit="1"/>
              </p:cNvSpPr>
              <p:nvPr/>
            </p:nvSpPr>
            <p:spPr>
              <a:xfrm>
                <a:off x="601639" y="3665571"/>
                <a:ext cx="6889065" cy="276999"/>
              </a:xfrm>
              <a:prstGeom prst="rect">
                <a:avLst/>
              </a:prstGeom>
              <a:blipFill>
                <a:blip r:embed="rId5"/>
                <a:stretch>
                  <a:fillRect l="-708" t="-2174" r="-796" b="-32609"/>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669388EF-FD01-4E75-8612-BA9EF975D4C6}"/>
              </a:ext>
            </a:extLst>
          </p:cNvPr>
          <p:cNvSpPr txBox="1"/>
          <p:nvPr/>
        </p:nvSpPr>
        <p:spPr>
          <a:xfrm>
            <a:off x="2163219" y="4035641"/>
            <a:ext cx="4270785" cy="369332"/>
          </a:xfrm>
          <a:prstGeom prst="rect">
            <a:avLst/>
          </a:prstGeom>
          <a:noFill/>
        </p:spPr>
        <p:txBody>
          <a:bodyPr wrap="none" rtlCol="0">
            <a:spAutoFit/>
          </a:bodyPr>
          <a:lstStyle/>
          <a:p>
            <a:r>
              <a:rPr lang="en-US" dirty="0" err="1"/>
              <a:t>cb</a:t>
            </a:r>
            <a:r>
              <a:rPr lang="en-US" dirty="0"/>
              <a:t>: cross-basis matrix for predictor and lags</a:t>
            </a:r>
          </a:p>
        </p:txBody>
      </p:sp>
      <p:sp>
        <p:nvSpPr>
          <p:cNvPr id="15" name="TextBox 14">
            <a:extLst>
              <a:ext uri="{FF2B5EF4-FFF2-40B4-BE49-F238E27FC236}">
                <a16:creationId xmlns:a16="http://schemas.microsoft.com/office/drawing/2014/main" id="{A8DE24BC-A1A8-4ED7-B637-C081F4FDDBBA}"/>
              </a:ext>
            </a:extLst>
          </p:cNvPr>
          <p:cNvSpPr txBox="1"/>
          <p:nvPr/>
        </p:nvSpPr>
        <p:spPr>
          <a:xfrm>
            <a:off x="374146" y="4647086"/>
            <a:ext cx="7505383" cy="369332"/>
          </a:xfrm>
          <a:prstGeom prst="rect">
            <a:avLst/>
          </a:prstGeom>
          <a:noFill/>
        </p:spPr>
        <p:txBody>
          <a:bodyPr wrap="square" rtlCol="0">
            <a:spAutoFit/>
          </a:bodyPr>
          <a:lstStyle/>
          <a:p>
            <a:r>
              <a:rPr lang="en-US" b="1" dirty="0"/>
              <a:t>gam, Poisson, distributed lag nonlinear model, random effects model (region)</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858D3F2D-DB68-460F-86BD-7E1D4563E990}"/>
                  </a:ext>
                </a:extLst>
              </p:cNvPr>
              <p:cNvSpPr txBox="1"/>
              <p:nvPr/>
            </p:nvSpPr>
            <p:spPr>
              <a:xfrm>
                <a:off x="114292" y="5233105"/>
                <a:ext cx="8365560" cy="3190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𝐻𝑆𝐼</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𝑖𝑗</m:t>
                                      </m:r>
                                    </m:sub>
                                  </m:sSub>
                                </m:e>
                              </m:d>
                            </m:e>
                          </m:d>
                        </m:e>
                      </m:func>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𝑐𝑏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h𝑒𝑎𝑡</m:t>
                          </m:r>
                          <m:r>
                            <a:rPr lang="en-US" i="1">
                              <a:latin typeface="Cambria Math" panose="02040503050406030204" pitchFamily="18" charset="0"/>
                            </a:rPr>
                            <m:t>")</m:t>
                          </m:r>
                        </m:e>
                        <m:sub>
                          <m:r>
                            <a:rPr lang="en-US" b="0" i="1" smtClean="0">
                              <a:latin typeface="Cambria Math" panose="02040503050406030204" pitchFamily="18" charset="0"/>
                            </a:rPr>
                            <m:t>𝑖𝑗</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𝐷𝑂𝑊</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𝑛𝑠</m:t>
                          </m:r>
                          <m:r>
                            <a:rPr lang="en-US" i="1">
                              <a:latin typeface="Cambria Math" panose="02040503050406030204" pitchFamily="18" charset="0"/>
                            </a:rPr>
                            <m:t>(</m:t>
                          </m:r>
                          <m:r>
                            <a:rPr lang="en-US" i="1">
                              <a:latin typeface="Cambria Math" panose="02040503050406030204" pitchFamily="18" charset="0"/>
                            </a:rPr>
                            <m:t>𝑑𝑎𝑡𝑒</m:t>
                          </m:r>
                          <m:r>
                            <a:rPr lang="en-US" i="1">
                              <a:latin typeface="Cambria Math" panose="02040503050406030204" pitchFamily="18" charset="0"/>
                            </a:rPr>
                            <m:t>,</m:t>
                          </m:r>
                          <m:r>
                            <a:rPr lang="en-US" i="1">
                              <a:latin typeface="Cambria Math" panose="02040503050406030204" pitchFamily="18" charset="0"/>
                            </a:rPr>
                            <m:t>𝑑𝑓</m:t>
                          </m:r>
                          <m:r>
                            <a:rPr lang="en-US" i="1">
                              <a:latin typeface="Cambria Math" panose="02040503050406030204" pitchFamily="18" charset="0"/>
                            </a:rPr>
                            <m:t>∗# </m:t>
                          </m:r>
                          <m:r>
                            <a:rPr lang="en-US" i="1">
                              <a:latin typeface="Cambria Math" panose="02040503050406030204" pitchFamily="18" charset="0"/>
                            </a:rPr>
                            <m:t>𝑦𝑟𝑠</m:t>
                          </m:r>
                          <m:r>
                            <a:rPr lang="en-US" i="1">
                              <a:latin typeface="Cambria Math" panose="02040503050406030204" pitchFamily="18" charset="0"/>
                            </a:rPr>
                            <m:t>)</m:t>
                          </m:r>
                        </m:e>
                        <m:sub>
                          <m:r>
                            <a:rPr lang="en-US" b="0" i="1" smtClean="0">
                              <a:latin typeface="Cambria Math" panose="02040503050406030204" pitchFamily="18" charset="0"/>
                            </a:rPr>
                            <m:t>𝑖𝑗</m:t>
                          </m:r>
                        </m:sub>
                      </m:sSub>
                    </m:oMath>
                  </m:oMathPara>
                </a14:m>
                <a:endParaRPr lang="en-US" dirty="0"/>
              </a:p>
            </p:txBody>
          </p:sp>
        </mc:Choice>
        <mc:Fallback>
          <p:sp>
            <p:nvSpPr>
              <p:cNvPr id="16" name="TextBox 15">
                <a:extLst>
                  <a:ext uri="{FF2B5EF4-FFF2-40B4-BE49-F238E27FC236}">
                    <a16:creationId xmlns:a16="http://schemas.microsoft.com/office/drawing/2014/main" id="{858D3F2D-DB68-460F-86BD-7E1D4563E990}"/>
                  </a:ext>
                </a:extLst>
              </p:cNvPr>
              <p:cNvSpPr txBox="1">
                <a:spLocks noRot="1" noChangeAspect="1" noMove="1" noResize="1" noEditPoints="1" noAdjustHandles="1" noChangeArrowheads="1" noChangeShapeType="1" noTextEdit="1"/>
              </p:cNvSpPr>
              <p:nvPr/>
            </p:nvSpPr>
            <p:spPr>
              <a:xfrm>
                <a:off x="114292" y="5233105"/>
                <a:ext cx="8365560" cy="319062"/>
              </a:xfrm>
              <a:prstGeom prst="rect">
                <a:avLst/>
              </a:prstGeom>
              <a:blipFill>
                <a:blip r:embed="rId6"/>
                <a:stretch>
                  <a:fillRect b="-22642"/>
                </a:stretch>
              </a:blipFill>
            </p:spPr>
            <p:txBody>
              <a:bodyPr/>
              <a:lstStyle/>
              <a:p>
                <a:r>
                  <a:rPr lang="en-US">
                    <a:noFill/>
                  </a:rPr>
                  <a:t> </a:t>
                </a:r>
              </a:p>
            </p:txBody>
          </p:sp>
        </mc:Fallback>
      </mc:AlternateContent>
    </p:spTree>
    <p:extLst>
      <p:ext uri="{BB962C8B-B14F-4D97-AF65-F5344CB8AC3E}">
        <p14:creationId xmlns:p14="http://schemas.microsoft.com/office/powerpoint/2010/main" val="2878378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27C92E-9487-410C-BB33-666E14A6AAD7}"/>
              </a:ext>
            </a:extLst>
          </p:cNvPr>
          <p:cNvSpPr>
            <a:spLocks noGrp="1"/>
          </p:cNvSpPr>
          <p:nvPr>
            <p:ph type="sldNum" sz="quarter" idx="4"/>
          </p:nvPr>
        </p:nvSpPr>
        <p:spPr/>
        <p:txBody>
          <a:bodyPr/>
          <a:lstStyle/>
          <a:p>
            <a:fld id="{DFF3CF64-7C58-ED48-B151-C0AF0EEF3592}" type="slidenum">
              <a:rPr lang="en-US" smtClean="0"/>
              <a:pPr/>
              <a:t>14</a:t>
            </a:fld>
            <a:endParaRPr lang="en-US" dirty="0"/>
          </a:p>
        </p:txBody>
      </p:sp>
      <p:pic>
        <p:nvPicPr>
          <p:cNvPr id="5" name="Picture 4">
            <a:extLst>
              <a:ext uri="{FF2B5EF4-FFF2-40B4-BE49-F238E27FC236}">
                <a16:creationId xmlns:a16="http://schemas.microsoft.com/office/drawing/2014/main" id="{8C9C33C5-475D-4F96-A71F-A0F04DE78CB2}"/>
              </a:ext>
            </a:extLst>
          </p:cNvPr>
          <p:cNvPicPr>
            <a:picLocks noChangeAspect="1"/>
          </p:cNvPicPr>
          <p:nvPr/>
        </p:nvPicPr>
        <p:blipFill>
          <a:blip r:embed="rId2"/>
          <a:stretch>
            <a:fillRect/>
          </a:stretch>
        </p:blipFill>
        <p:spPr>
          <a:xfrm>
            <a:off x="136894" y="978687"/>
            <a:ext cx="8435790" cy="2374006"/>
          </a:xfrm>
          <a:prstGeom prst="rect">
            <a:avLst/>
          </a:prstGeom>
        </p:spPr>
      </p:pic>
      <p:sp>
        <p:nvSpPr>
          <p:cNvPr id="6" name="Rectangle 5">
            <a:extLst>
              <a:ext uri="{FF2B5EF4-FFF2-40B4-BE49-F238E27FC236}">
                <a16:creationId xmlns:a16="http://schemas.microsoft.com/office/drawing/2014/main" id="{24A494CF-5F7C-4BA8-B141-656A4E1999C3}"/>
              </a:ext>
            </a:extLst>
          </p:cNvPr>
          <p:cNvSpPr/>
          <p:nvPr/>
        </p:nvSpPr>
        <p:spPr>
          <a:xfrm>
            <a:off x="0" y="3778206"/>
            <a:ext cx="9144000" cy="1077218"/>
          </a:xfrm>
          <a:prstGeom prst="rect">
            <a:avLst/>
          </a:prstGeom>
        </p:spPr>
        <p:txBody>
          <a:bodyPr wrap="square">
            <a:spAutoFit/>
          </a:bodyPr>
          <a:lstStyle/>
          <a:p>
            <a:r>
              <a:rPr lang="en-US" sz="1600" dirty="0"/>
              <a:t>Fig. 3. Regression curves for daily all-cause mortality on the mean (equivalent) temperatures over the current and previous day (lag 0e1), the current and 6 previous days (lag 0e6), and the current and 13 previous days (lag 0e13). Curves are adjusted for trend, season, day of the month and age. The variable to which the plot applies (temperature or TPI) is displayed as a rug plot at the foot of each plot.</a:t>
            </a:r>
          </a:p>
        </p:txBody>
      </p:sp>
      <p:sp>
        <p:nvSpPr>
          <p:cNvPr id="7" name="Rectangle 6">
            <a:extLst>
              <a:ext uri="{FF2B5EF4-FFF2-40B4-BE49-F238E27FC236}">
                <a16:creationId xmlns:a16="http://schemas.microsoft.com/office/drawing/2014/main" id="{EA976646-E4F6-4D07-A17A-3988C2E84602}"/>
              </a:ext>
            </a:extLst>
          </p:cNvPr>
          <p:cNvSpPr/>
          <p:nvPr/>
        </p:nvSpPr>
        <p:spPr>
          <a:xfrm>
            <a:off x="350558" y="152823"/>
            <a:ext cx="7507850" cy="646331"/>
          </a:xfrm>
          <a:prstGeom prst="rect">
            <a:avLst/>
          </a:prstGeom>
        </p:spPr>
        <p:txBody>
          <a:bodyPr wrap="square">
            <a:spAutoFit/>
          </a:bodyPr>
          <a:lstStyle/>
          <a:p>
            <a:r>
              <a:rPr lang="en-US" b="1" dirty="0"/>
              <a:t>Breakpoint models (hockey stick models) were applied to detect threshold temperatures and to quantify the effect of cold and heat.</a:t>
            </a:r>
          </a:p>
        </p:txBody>
      </p:sp>
    </p:spTree>
    <p:extLst>
      <p:ext uri="{BB962C8B-B14F-4D97-AF65-F5344CB8AC3E}">
        <p14:creationId xmlns:p14="http://schemas.microsoft.com/office/powerpoint/2010/main" val="78396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D4C22A-2D90-405E-96FA-F744FC694A55}"/>
              </a:ext>
            </a:extLst>
          </p:cNvPr>
          <p:cNvSpPr>
            <a:spLocks noGrp="1"/>
          </p:cNvSpPr>
          <p:nvPr>
            <p:ph type="body" sz="quarter" idx="12"/>
          </p:nvPr>
        </p:nvSpPr>
        <p:spPr>
          <a:xfrm>
            <a:off x="334214" y="998889"/>
            <a:ext cx="7886700" cy="5061974"/>
          </a:xfrm>
        </p:spPr>
        <p:txBody>
          <a:bodyPr/>
          <a:lstStyle/>
          <a:p>
            <a:r>
              <a:rPr lang="en-US" dirty="0"/>
              <a:t>Individual risk factors / effect modifiers</a:t>
            </a:r>
          </a:p>
        </p:txBody>
      </p:sp>
      <p:sp>
        <p:nvSpPr>
          <p:cNvPr id="4" name="Slide Number Placeholder 3">
            <a:extLst>
              <a:ext uri="{FF2B5EF4-FFF2-40B4-BE49-F238E27FC236}">
                <a16:creationId xmlns:a16="http://schemas.microsoft.com/office/drawing/2014/main" id="{B77003EE-0FF4-448A-A5F1-20B1E9DA4E68}"/>
              </a:ext>
            </a:extLst>
          </p:cNvPr>
          <p:cNvSpPr>
            <a:spLocks noGrp="1"/>
          </p:cNvSpPr>
          <p:nvPr>
            <p:ph type="sldNum" sz="quarter" idx="4"/>
          </p:nvPr>
        </p:nvSpPr>
        <p:spPr/>
        <p:txBody>
          <a:bodyPr/>
          <a:lstStyle/>
          <a:p>
            <a:fld id="{DFF3CF64-7C58-ED48-B151-C0AF0EEF3592}" type="slidenum">
              <a:rPr lang="en-US" smtClean="0"/>
              <a:pPr/>
              <a:t>15</a:t>
            </a:fld>
            <a:endParaRPr lang="en-US" dirty="0"/>
          </a:p>
        </p:txBody>
      </p:sp>
      <p:sp>
        <p:nvSpPr>
          <p:cNvPr id="5" name="Title 4">
            <a:extLst>
              <a:ext uri="{FF2B5EF4-FFF2-40B4-BE49-F238E27FC236}">
                <a16:creationId xmlns:a16="http://schemas.microsoft.com/office/drawing/2014/main" id="{B3A940FB-0241-422B-8AE9-8D744B58A57B}"/>
              </a:ext>
            </a:extLst>
          </p:cNvPr>
          <p:cNvSpPr>
            <a:spLocks noGrp="1"/>
          </p:cNvSpPr>
          <p:nvPr>
            <p:ph type="title"/>
          </p:nvPr>
        </p:nvSpPr>
        <p:spPr>
          <a:xfrm>
            <a:off x="571500" y="4763"/>
            <a:ext cx="7886700" cy="868362"/>
          </a:xfrm>
        </p:spPr>
        <p:txBody>
          <a:bodyPr>
            <a:normAutofit/>
          </a:bodyPr>
          <a:lstStyle/>
          <a:p>
            <a:r>
              <a:rPr lang="en-US" sz="3600" dirty="0"/>
              <a:t>Specific Aim 2</a:t>
            </a:r>
          </a:p>
        </p:txBody>
      </p:sp>
      <p:sp>
        <p:nvSpPr>
          <p:cNvPr id="6" name="TextBox 5">
            <a:extLst>
              <a:ext uri="{FF2B5EF4-FFF2-40B4-BE49-F238E27FC236}">
                <a16:creationId xmlns:a16="http://schemas.microsoft.com/office/drawing/2014/main" id="{4B1C818D-ED35-491B-880E-B3D31EC2AACB}"/>
              </a:ext>
            </a:extLst>
          </p:cNvPr>
          <p:cNvSpPr txBox="1"/>
          <p:nvPr/>
        </p:nvSpPr>
        <p:spPr>
          <a:xfrm>
            <a:off x="334215" y="1660726"/>
            <a:ext cx="8475571" cy="400110"/>
          </a:xfrm>
          <a:prstGeom prst="rect">
            <a:avLst/>
          </a:prstGeom>
          <a:noFill/>
        </p:spPr>
        <p:txBody>
          <a:bodyPr wrap="square" rtlCol="0">
            <a:spAutoFit/>
          </a:bodyPr>
          <a:lstStyle/>
          <a:p>
            <a:r>
              <a:rPr lang="en-US" sz="2000" b="1" dirty="0">
                <a:solidFill>
                  <a:schemeClr val="accent3"/>
                </a:solidFill>
              </a:rPr>
              <a:t>Method</a:t>
            </a:r>
            <a:r>
              <a:rPr lang="en-US" sz="2000" dirty="0">
                <a:solidFill>
                  <a:schemeClr val="accent3"/>
                </a:solidFill>
              </a:rPr>
              <a:t>: Case-Crossover  / conditional logistic regression / odds ratio</a:t>
            </a:r>
          </a:p>
        </p:txBody>
      </p:sp>
      <p:sp>
        <p:nvSpPr>
          <p:cNvPr id="7" name="TextBox 6">
            <a:extLst>
              <a:ext uri="{FF2B5EF4-FFF2-40B4-BE49-F238E27FC236}">
                <a16:creationId xmlns:a16="http://schemas.microsoft.com/office/drawing/2014/main" id="{AE4F75EC-A85F-48C8-9D27-170EE026D207}"/>
              </a:ext>
            </a:extLst>
          </p:cNvPr>
          <p:cNvSpPr txBox="1"/>
          <p:nvPr/>
        </p:nvSpPr>
        <p:spPr>
          <a:xfrm>
            <a:off x="334214" y="2249386"/>
            <a:ext cx="3420397" cy="4154984"/>
          </a:xfrm>
          <a:prstGeom prst="rect">
            <a:avLst/>
          </a:prstGeom>
          <a:noFill/>
        </p:spPr>
        <p:txBody>
          <a:bodyPr wrap="square" rtlCol="0">
            <a:spAutoFit/>
          </a:bodyPr>
          <a:lstStyle/>
          <a:p>
            <a:pPr marL="285750" indent="-285750">
              <a:buFont typeface="Courier New" panose="02070309020205020404" pitchFamily="49" charset="0"/>
              <a:buChar char="o"/>
            </a:pPr>
            <a:r>
              <a:rPr lang="en-US" sz="2400" dirty="0"/>
              <a:t>Sex</a:t>
            </a:r>
          </a:p>
          <a:p>
            <a:pPr marL="285750" indent="-285750">
              <a:buFont typeface="Courier New" panose="02070309020205020404" pitchFamily="49" charset="0"/>
              <a:buChar char="o"/>
            </a:pPr>
            <a:r>
              <a:rPr lang="en-US" sz="2400" dirty="0"/>
              <a:t>Age</a:t>
            </a:r>
          </a:p>
          <a:p>
            <a:pPr marL="285750" indent="-285750">
              <a:buFont typeface="Courier New" panose="02070309020205020404" pitchFamily="49" charset="0"/>
              <a:buChar char="o"/>
            </a:pPr>
            <a:r>
              <a:rPr lang="en-US" sz="2400" dirty="0"/>
              <a:t>Rank</a:t>
            </a:r>
          </a:p>
          <a:p>
            <a:pPr marL="285750" indent="-285750">
              <a:buFont typeface="Courier New" panose="02070309020205020404" pitchFamily="49" charset="0"/>
              <a:buChar char="o"/>
            </a:pPr>
            <a:r>
              <a:rPr lang="en-US" sz="2400" dirty="0"/>
              <a:t>BMI</a:t>
            </a:r>
          </a:p>
          <a:p>
            <a:pPr marL="285750" indent="-285750">
              <a:buFont typeface="Courier New" panose="02070309020205020404" pitchFamily="49" charset="0"/>
              <a:buChar char="o"/>
            </a:pPr>
            <a:r>
              <a:rPr lang="en-US" sz="2400" dirty="0"/>
              <a:t>Time in service</a:t>
            </a:r>
          </a:p>
          <a:p>
            <a:pPr marL="285750" indent="-285750">
              <a:buFont typeface="Courier New" panose="02070309020205020404" pitchFamily="49" charset="0"/>
              <a:buChar char="o"/>
            </a:pPr>
            <a:r>
              <a:rPr lang="en-US" sz="2400" dirty="0"/>
              <a:t>Deployments</a:t>
            </a:r>
          </a:p>
          <a:p>
            <a:pPr marL="285750" indent="-285750">
              <a:buFont typeface="Courier New" panose="02070309020205020404" pitchFamily="49" charset="0"/>
              <a:buChar char="o"/>
            </a:pPr>
            <a:r>
              <a:rPr lang="en-US" sz="2400" dirty="0"/>
              <a:t>Branch / MOS</a:t>
            </a:r>
          </a:p>
          <a:p>
            <a:pPr marL="285750" indent="-285750">
              <a:buFont typeface="Courier New" panose="02070309020205020404" pitchFamily="49" charset="0"/>
              <a:buChar char="o"/>
            </a:pPr>
            <a:r>
              <a:rPr lang="en-US" sz="2400" dirty="0"/>
              <a:t>Prior heat injury (?) / medical conditions</a:t>
            </a:r>
          </a:p>
          <a:p>
            <a:pPr marL="285750" indent="-285750">
              <a:buFont typeface="Courier New" panose="02070309020205020404" pitchFamily="49" charset="0"/>
              <a:buChar char="o"/>
            </a:pPr>
            <a:r>
              <a:rPr lang="en-US" sz="2400" dirty="0"/>
              <a:t>Pregnant</a:t>
            </a:r>
          </a:p>
          <a:p>
            <a:pPr marL="285750" indent="-285750">
              <a:buFont typeface="Courier New" panose="02070309020205020404" pitchFamily="49" charset="0"/>
              <a:buChar char="o"/>
            </a:pPr>
            <a:endParaRPr lang="en-US" sz="2400" dirty="0"/>
          </a:p>
        </p:txBody>
      </p:sp>
      <p:sp>
        <p:nvSpPr>
          <p:cNvPr id="3" name="TextBox 2">
            <a:extLst>
              <a:ext uri="{FF2B5EF4-FFF2-40B4-BE49-F238E27FC236}">
                <a16:creationId xmlns:a16="http://schemas.microsoft.com/office/drawing/2014/main" id="{CCC7C6D5-8EE5-43B4-9B95-C517F6DE56C2}"/>
              </a:ext>
            </a:extLst>
          </p:cNvPr>
          <p:cNvSpPr txBox="1"/>
          <p:nvPr/>
        </p:nvSpPr>
        <p:spPr>
          <a:xfrm>
            <a:off x="4205564" y="2583521"/>
            <a:ext cx="423770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Each case serves as his/her own control</a:t>
            </a:r>
          </a:p>
          <a:p>
            <a:pPr marL="285750" indent="-285750">
              <a:buFont typeface="Arial" panose="020B0604020202020204" pitchFamily="34" charset="0"/>
              <a:buChar char="•"/>
            </a:pPr>
            <a:r>
              <a:rPr lang="en-US" dirty="0"/>
              <a:t>No confounding by time invariant variables</a:t>
            </a:r>
          </a:p>
          <a:p>
            <a:pPr marL="285750" indent="-285750">
              <a:buFont typeface="Arial" panose="020B0604020202020204" pitchFamily="34" charset="0"/>
              <a:buChar char="•"/>
            </a:pPr>
            <a:r>
              <a:rPr lang="en-US" i="1" dirty="0" err="1"/>
              <a:t>clogit</a:t>
            </a:r>
            <a:r>
              <a:rPr lang="en-US" dirty="0"/>
              <a:t>: each case day is a strata</a:t>
            </a:r>
          </a:p>
          <a:p>
            <a:pPr marL="285750" indent="-285750">
              <a:buFont typeface="Arial" panose="020B0604020202020204" pitchFamily="34" charset="0"/>
              <a:buChar char="•"/>
            </a:pPr>
            <a:r>
              <a:rPr lang="en-US" dirty="0"/>
              <a:t>Interaction terms for effect modifiers</a:t>
            </a:r>
          </a:p>
        </p:txBody>
      </p:sp>
    </p:spTree>
    <p:extLst>
      <p:ext uri="{BB962C8B-B14F-4D97-AF65-F5344CB8AC3E}">
        <p14:creationId xmlns:p14="http://schemas.microsoft.com/office/powerpoint/2010/main" val="3097933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02B25D-52F0-4F61-B781-C740726D51DA}"/>
              </a:ext>
            </a:extLst>
          </p:cNvPr>
          <p:cNvSpPr>
            <a:spLocks noGrp="1"/>
          </p:cNvSpPr>
          <p:nvPr>
            <p:ph type="title"/>
          </p:nvPr>
        </p:nvSpPr>
        <p:spPr>
          <a:xfrm>
            <a:off x="571316" y="54912"/>
            <a:ext cx="7886700" cy="868430"/>
          </a:xfrm>
        </p:spPr>
        <p:txBody>
          <a:bodyPr/>
          <a:lstStyle/>
          <a:p>
            <a:r>
              <a:rPr lang="en-US" dirty="0"/>
              <a:t>Control day selection</a:t>
            </a:r>
          </a:p>
        </p:txBody>
      </p:sp>
      <p:sp>
        <p:nvSpPr>
          <p:cNvPr id="4" name="Slide Number Placeholder 3">
            <a:extLst>
              <a:ext uri="{FF2B5EF4-FFF2-40B4-BE49-F238E27FC236}">
                <a16:creationId xmlns:a16="http://schemas.microsoft.com/office/drawing/2014/main" id="{BE7582E2-6749-425D-9816-378B7062F839}"/>
              </a:ext>
            </a:extLst>
          </p:cNvPr>
          <p:cNvSpPr>
            <a:spLocks noGrp="1"/>
          </p:cNvSpPr>
          <p:nvPr>
            <p:ph type="sldNum" sz="quarter" idx="4"/>
          </p:nvPr>
        </p:nvSpPr>
        <p:spPr/>
        <p:txBody>
          <a:bodyPr/>
          <a:lstStyle/>
          <a:p>
            <a:fld id="{DFF3CF64-7C58-ED48-B151-C0AF0EEF3592}" type="slidenum">
              <a:rPr lang="en-US" smtClean="0"/>
              <a:pPr/>
              <a:t>16</a:t>
            </a:fld>
            <a:endParaRPr lang="en-US" dirty="0"/>
          </a:p>
        </p:txBody>
      </p:sp>
      <p:pic>
        <p:nvPicPr>
          <p:cNvPr id="5" name="Picture 4">
            <a:extLst>
              <a:ext uri="{FF2B5EF4-FFF2-40B4-BE49-F238E27FC236}">
                <a16:creationId xmlns:a16="http://schemas.microsoft.com/office/drawing/2014/main" id="{87EDE466-EA82-4401-B17F-7FAE29EAB70E}"/>
              </a:ext>
            </a:extLst>
          </p:cNvPr>
          <p:cNvPicPr>
            <a:picLocks noChangeAspect="1"/>
          </p:cNvPicPr>
          <p:nvPr/>
        </p:nvPicPr>
        <p:blipFill>
          <a:blip r:embed="rId3"/>
          <a:stretch>
            <a:fillRect/>
          </a:stretch>
        </p:blipFill>
        <p:spPr>
          <a:xfrm>
            <a:off x="-3376613" y="163922"/>
            <a:ext cx="3095625" cy="2085975"/>
          </a:xfrm>
          <a:prstGeom prst="rect">
            <a:avLst/>
          </a:prstGeom>
        </p:spPr>
      </p:pic>
      <p:pic>
        <p:nvPicPr>
          <p:cNvPr id="6" name="Picture 5">
            <a:extLst>
              <a:ext uri="{FF2B5EF4-FFF2-40B4-BE49-F238E27FC236}">
                <a16:creationId xmlns:a16="http://schemas.microsoft.com/office/drawing/2014/main" id="{83B9DA1B-259C-4B5B-A98E-A422B2BCB6AF}"/>
              </a:ext>
            </a:extLst>
          </p:cNvPr>
          <p:cNvPicPr>
            <a:picLocks noChangeAspect="1"/>
          </p:cNvPicPr>
          <p:nvPr/>
        </p:nvPicPr>
        <p:blipFill>
          <a:blip r:embed="rId4"/>
          <a:stretch>
            <a:fillRect/>
          </a:stretch>
        </p:blipFill>
        <p:spPr>
          <a:xfrm>
            <a:off x="-3559124" y="2478719"/>
            <a:ext cx="3278136" cy="2252747"/>
          </a:xfrm>
          <a:prstGeom prst="rect">
            <a:avLst/>
          </a:prstGeom>
        </p:spPr>
      </p:pic>
      <p:pic>
        <p:nvPicPr>
          <p:cNvPr id="7" name="Picture 6">
            <a:extLst>
              <a:ext uri="{FF2B5EF4-FFF2-40B4-BE49-F238E27FC236}">
                <a16:creationId xmlns:a16="http://schemas.microsoft.com/office/drawing/2014/main" id="{6FA39A76-C970-4999-A546-274EB82B2B76}"/>
              </a:ext>
            </a:extLst>
          </p:cNvPr>
          <p:cNvPicPr>
            <a:picLocks noChangeAspect="1"/>
          </p:cNvPicPr>
          <p:nvPr/>
        </p:nvPicPr>
        <p:blipFill>
          <a:blip r:embed="rId5"/>
          <a:stretch>
            <a:fillRect/>
          </a:stretch>
        </p:blipFill>
        <p:spPr>
          <a:xfrm>
            <a:off x="9453255" y="75688"/>
            <a:ext cx="3629025" cy="3438525"/>
          </a:xfrm>
          <a:prstGeom prst="rect">
            <a:avLst/>
          </a:prstGeom>
        </p:spPr>
      </p:pic>
      <p:pic>
        <p:nvPicPr>
          <p:cNvPr id="8" name="Picture 7">
            <a:extLst>
              <a:ext uri="{FF2B5EF4-FFF2-40B4-BE49-F238E27FC236}">
                <a16:creationId xmlns:a16="http://schemas.microsoft.com/office/drawing/2014/main" id="{7BB0CE7C-C8A1-4EE1-8D79-4E3DCA0DAC24}"/>
              </a:ext>
            </a:extLst>
          </p:cNvPr>
          <p:cNvPicPr>
            <a:picLocks noChangeAspect="1"/>
          </p:cNvPicPr>
          <p:nvPr/>
        </p:nvPicPr>
        <p:blipFill>
          <a:blip r:embed="rId6"/>
          <a:stretch>
            <a:fillRect/>
          </a:stretch>
        </p:blipFill>
        <p:spPr>
          <a:xfrm>
            <a:off x="1341796" y="1208885"/>
            <a:ext cx="6441358" cy="4610656"/>
          </a:xfrm>
          <a:prstGeom prst="rect">
            <a:avLst/>
          </a:prstGeom>
        </p:spPr>
      </p:pic>
      <p:pic>
        <p:nvPicPr>
          <p:cNvPr id="10" name="Picture 9">
            <a:extLst>
              <a:ext uri="{FF2B5EF4-FFF2-40B4-BE49-F238E27FC236}">
                <a16:creationId xmlns:a16="http://schemas.microsoft.com/office/drawing/2014/main" id="{D6B26CA7-DC44-4706-953A-625DC1FC5126}"/>
              </a:ext>
            </a:extLst>
          </p:cNvPr>
          <p:cNvPicPr>
            <a:picLocks noChangeAspect="1"/>
          </p:cNvPicPr>
          <p:nvPr/>
        </p:nvPicPr>
        <p:blipFill>
          <a:blip r:embed="rId7" cstate="print">
            <a:extLst>
              <a:ext uri="{28A0092B-C50C-407E-A947-70E740481C1C}">
                <a14:useLocalDpi xmlns:a14="http://schemas.microsoft.com/office/drawing/2010/main"/>
              </a:ext>
              <a:ext uri="{837473B0-CC2E-450A-ABE3-18F120FF3D39}">
                <a1611:picAttrSrcUrl xmlns:a1611="http://schemas.microsoft.com/office/drawing/2016/11/main" r:id="rId8"/>
              </a:ext>
            </a:extLst>
          </a:blip>
          <a:stretch>
            <a:fillRect/>
          </a:stretch>
        </p:blipFill>
        <p:spPr>
          <a:xfrm>
            <a:off x="5134712" y="3736370"/>
            <a:ext cx="648033" cy="648033"/>
          </a:xfrm>
          <a:prstGeom prst="rect">
            <a:avLst/>
          </a:prstGeom>
        </p:spPr>
      </p:pic>
      <p:pic>
        <p:nvPicPr>
          <p:cNvPr id="14" name="Picture 13">
            <a:extLst>
              <a:ext uri="{FF2B5EF4-FFF2-40B4-BE49-F238E27FC236}">
                <a16:creationId xmlns:a16="http://schemas.microsoft.com/office/drawing/2014/main" id="{18F34058-7AA4-45D0-A40F-FC2BB74B5DD8}"/>
              </a:ext>
            </a:extLst>
          </p:cNvPr>
          <p:cNvPicPr>
            <a:picLocks noChangeAspect="1"/>
          </p:cNvPicPr>
          <p:nvPr/>
        </p:nvPicPr>
        <p:blipFill>
          <a:blip r:embed="rId9" cstate="print">
            <a:extLst>
              <a:ext uri="{28A0092B-C50C-407E-A947-70E740481C1C}">
                <a14:useLocalDpi xmlns:a14="http://schemas.microsoft.com/office/drawing/2010/main"/>
              </a:ext>
              <a:ext uri="{837473B0-CC2E-450A-ABE3-18F120FF3D39}">
                <a1611:picAttrSrcUrl xmlns:a1611="http://schemas.microsoft.com/office/drawing/2016/11/main" r:id="rId10"/>
              </a:ext>
            </a:extLst>
          </a:blip>
          <a:stretch>
            <a:fillRect/>
          </a:stretch>
        </p:blipFill>
        <p:spPr>
          <a:xfrm>
            <a:off x="5134712" y="4384402"/>
            <a:ext cx="652911" cy="652911"/>
          </a:xfrm>
          <a:prstGeom prst="rect">
            <a:avLst/>
          </a:prstGeom>
        </p:spPr>
      </p:pic>
      <p:pic>
        <p:nvPicPr>
          <p:cNvPr id="16" name="Picture 15">
            <a:extLst>
              <a:ext uri="{FF2B5EF4-FFF2-40B4-BE49-F238E27FC236}">
                <a16:creationId xmlns:a16="http://schemas.microsoft.com/office/drawing/2014/main" id="{201AD970-76EA-42C0-9139-EEDCCB53E53D}"/>
              </a:ext>
            </a:extLst>
          </p:cNvPr>
          <p:cNvPicPr>
            <a:picLocks noChangeAspect="1"/>
          </p:cNvPicPr>
          <p:nvPr/>
        </p:nvPicPr>
        <p:blipFill>
          <a:blip r:embed="rId11" cstate="print">
            <a:extLst>
              <a:ext uri="{28A0092B-C50C-407E-A947-70E740481C1C}">
                <a14:useLocalDpi xmlns:a14="http://schemas.microsoft.com/office/drawing/2010/main"/>
              </a:ext>
              <a:ext uri="{837473B0-CC2E-450A-ABE3-18F120FF3D39}">
                <a1611:picAttrSrcUrl xmlns:a1611="http://schemas.microsoft.com/office/drawing/2016/11/main" r:id="rId10"/>
              </a:ext>
            </a:extLst>
          </a:blip>
          <a:stretch>
            <a:fillRect/>
          </a:stretch>
        </p:blipFill>
        <p:spPr>
          <a:xfrm>
            <a:off x="5134712" y="2990047"/>
            <a:ext cx="606056" cy="606056"/>
          </a:xfrm>
          <a:prstGeom prst="rect">
            <a:avLst/>
          </a:prstGeom>
        </p:spPr>
      </p:pic>
      <p:pic>
        <p:nvPicPr>
          <p:cNvPr id="17" name="Picture 16">
            <a:extLst>
              <a:ext uri="{FF2B5EF4-FFF2-40B4-BE49-F238E27FC236}">
                <a16:creationId xmlns:a16="http://schemas.microsoft.com/office/drawing/2014/main" id="{D4932641-7905-4D72-9565-E8730D06B559}"/>
              </a:ext>
            </a:extLst>
          </p:cNvPr>
          <p:cNvPicPr>
            <a:picLocks noChangeAspect="1"/>
          </p:cNvPicPr>
          <p:nvPr/>
        </p:nvPicPr>
        <p:blipFill>
          <a:blip r:embed="rId12" cstate="print">
            <a:extLst>
              <a:ext uri="{28A0092B-C50C-407E-A947-70E740481C1C}">
                <a14:useLocalDpi xmlns:a14="http://schemas.microsoft.com/office/drawing/2010/main"/>
              </a:ext>
              <a:ext uri="{837473B0-CC2E-450A-ABE3-18F120FF3D39}">
                <a1611:picAttrSrcUrl xmlns:a1611="http://schemas.microsoft.com/office/drawing/2016/11/main" r:id="rId10"/>
              </a:ext>
            </a:extLst>
          </a:blip>
          <a:stretch>
            <a:fillRect/>
          </a:stretch>
        </p:blipFill>
        <p:spPr>
          <a:xfrm>
            <a:off x="5134712" y="2341717"/>
            <a:ext cx="595447" cy="595447"/>
          </a:xfrm>
          <a:prstGeom prst="rect">
            <a:avLst/>
          </a:prstGeom>
        </p:spPr>
      </p:pic>
    </p:spTree>
    <p:extLst>
      <p:ext uri="{BB962C8B-B14F-4D97-AF65-F5344CB8AC3E}">
        <p14:creationId xmlns:p14="http://schemas.microsoft.com/office/powerpoint/2010/main" val="364101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24F0A6-8272-4675-9F0F-ADB05302A5EA}"/>
              </a:ext>
            </a:extLst>
          </p:cNvPr>
          <p:cNvSpPr>
            <a:spLocks noGrp="1"/>
          </p:cNvSpPr>
          <p:nvPr>
            <p:ph type="sldNum" sz="quarter" idx="4"/>
          </p:nvPr>
        </p:nvSpPr>
        <p:spPr/>
        <p:txBody>
          <a:bodyPr/>
          <a:lstStyle/>
          <a:p>
            <a:fld id="{DFF3CF64-7C58-ED48-B151-C0AF0EEF3592}" type="slidenum">
              <a:rPr lang="en-US" smtClean="0"/>
              <a:pPr/>
              <a:t>17</a:t>
            </a:fld>
            <a:endParaRPr lang="en-US" dirty="0"/>
          </a:p>
        </p:txBody>
      </p:sp>
      <p:pic>
        <p:nvPicPr>
          <p:cNvPr id="5" name="Picture 4">
            <a:extLst>
              <a:ext uri="{FF2B5EF4-FFF2-40B4-BE49-F238E27FC236}">
                <a16:creationId xmlns:a16="http://schemas.microsoft.com/office/drawing/2014/main" id="{720BFF4A-50A3-4E0C-9491-67FE255459E5}"/>
              </a:ext>
            </a:extLst>
          </p:cNvPr>
          <p:cNvPicPr>
            <a:picLocks noChangeAspect="1"/>
          </p:cNvPicPr>
          <p:nvPr/>
        </p:nvPicPr>
        <p:blipFill>
          <a:blip r:embed="rId2"/>
          <a:stretch>
            <a:fillRect/>
          </a:stretch>
        </p:blipFill>
        <p:spPr>
          <a:xfrm>
            <a:off x="485775" y="54912"/>
            <a:ext cx="6754997" cy="1732051"/>
          </a:xfrm>
          <a:prstGeom prst="rect">
            <a:avLst/>
          </a:prstGeom>
        </p:spPr>
      </p:pic>
      <p:pic>
        <p:nvPicPr>
          <p:cNvPr id="6" name="Picture 5">
            <a:extLst>
              <a:ext uri="{FF2B5EF4-FFF2-40B4-BE49-F238E27FC236}">
                <a16:creationId xmlns:a16="http://schemas.microsoft.com/office/drawing/2014/main" id="{82AC615B-4F9A-4571-B9B0-FFF7101AB549}"/>
              </a:ext>
            </a:extLst>
          </p:cNvPr>
          <p:cNvPicPr>
            <a:picLocks noChangeAspect="1"/>
          </p:cNvPicPr>
          <p:nvPr/>
        </p:nvPicPr>
        <p:blipFill>
          <a:blip r:embed="rId3"/>
          <a:stretch>
            <a:fillRect/>
          </a:stretch>
        </p:blipFill>
        <p:spPr>
          <a:xfrm>
            <a:off x="4383544" y="2286000"/>
            <a:ext cx="4685052" cy="3063063"/>
          </a:xfrm>
          <a:prstGeom prst="rect">
            <a:avLst/>
          </a:prstGeom>
        </p:spPr>
      </p:pic>
      <p:pic>
        <p:nvPicPr>
          <p:cNvPr id="7" name="Picture 6">
            <a:extLst>
              <a:ext uri="{FF2B5EF4-FFF2-40B4-BE49-F238E27FC236}">
                <a16:creationId xmlns:a16="http://schemas.microsoft.com/office/drawing/2014/main" id="{E242C257-48F7-45F7-91B0-000C9E0602D1}"/>
              </a:ext>
            </a:extLst>
          </p:cNvPr>
          <p:cNvPicPr>
            <a:picLocks noChangeAspect="1"/>
          </p:cNvPicPr>
          <p:nvPr/>
        </p:nvPicPr>
        <p:blipFill>
          <a:blip r:embed="rId4"/>
          <a:stretch>
            <a:fillRect/>
          </a:stretch>
        </p:blipFill>
        <p:spPr>
          <a:xfrm>
            <a:off x="549569" y="1871330"/>
            <a:ext cx="3744891" cy="4425780"/>
          </a:xfrm>
          <a:prstGeom prst="rect">
            <a:avLst/>
          </a:prstGeom>
        </p:spPr>
      </p:pic>
    </p:spTree>
    <p:extLst>
      <p:ext uri="{BB962C8B-B14F-4D97-AF65-F5344CB8AC3E}">
        <p14:creationId xmlns:p14="http://schemas.microsoft.com/office/powerpoint/2010/main" val="3833710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28B7B5-F82C-44E5-BEA6-EDA4184937A0}"/>
              </a:ext>
            </a:extLst>
          </p:cNvPr>
          <p:cNvSpPr>
            <a:spLocks noGrp="1"/>
          </p:cNvSpPr>
          <p:nvPr>
            <p:ph type="body" sz="quarter" idx="12"/>
          </p:nvPr>
        </p:nvSpPr>
        <p:spPr>
          <a:xfrm>
            <a:off x="109589" y="648247"/>
            <a:ext cx="5775936" cy="5555556"/>
          </a:xfrm>
        </p:spPr>
        <p:txBody>
          <a:bodyPr>
            <a:normAutofit lnSpcReduction="10000"/>
          </a:bodyPr>
          <a:lstStyle/>
          <a:p>
            <a:r>
              <a:rPr lang="en-US" sz="1800" b="1" dirty="0"/>
              <a:t>Background</a:t>
            </a:r>
            <a:r>
              <a:rPr lang="en-US" sz="1800" dirty="0"/>
              <a:t>: Source population, incidence, locations, risk factors</a:t>
            </a:r>
          </a:p>
          <a:p>
            <a:r>
              <a:rPr lang="en-US" sz="1800" b="1" dirty="0"/>
              <a:t>Aims</a:t>
            </a:r>
            <a:r>
              <a:rPr lang="en-US" sz="1800" dirty="0"/>
              <a:t>:</a:t>
            </a:r>
          </a:p>
          <a:p>
            <a:pPr marL="514350" indent="-514350">
              <a:buAutoNum type="arabicPeriod"/>
            </a:pPr>
            <a:r>
              <a:rPr lang="en-US" sz="1800" dirty="0"/>
              <a:t>Association btw. heat and heat illness cases</a:t>
            </a:r>
          </a:p>
          <a:p>
            <a:pPr lvl="1" indent="0">
              <a:buNone/>
            </a:pPr>
            <a:r>
              <a:rPr lang="en-US" sz="1800" dirty="0">
                <a:solidFill>
                  <a:schemeClr val="tx2"/>
                </a:solidFill>
              </a:rPr>
              <a:t>(time-series analysis)</a:t>
            </a:r>
          </a:p>
          <a:p>
            <a:pPr lvl="1" indent="0">
              <a:buNone/>
            </a:pPr>
            <a:r>
              <a:rPr lang="en-US" sz="1800" b="1" i="1" dirty="0"/>
              <a:t>What is the relationship between heat exposure to HSI cases at each Army installation? Are there critical exposure thresholds, and do these vary by installation? </a:t>
            </a:r>
            <a:endParaRPr lang="en-US" b="1" i="1" dirty="0"/>
          </a:p>
          <a:p>
            <a:pPr marL="514350" indent="-514350">
              <a:buAutoNum type="arabicPeriod"/>
            </a:pPr>
            <a:r>
              <a:rPr lang="en-US" sz="1800" dirty="0"/>
              <a:t>Risk factors / individual effect modifiers</a:t>
            </a:r>
          </a:p>
          <a:p>
            <a:r>
              <a:rPr lang="en-US" sz="1800" dirty="0"/>
              <a:t>	</a:t>
            </a:r>
            <a:r>
              <a:rPr lang="en-US" sz="1800" dirty="0">
                <a:solidFill>
                  <a:schemeClr val="tx2"/>
                </a:solidFill>
              </a:rPr>
              <a:t>(case-crossover analysis)</a:t>
            </a:r>
          </a:p>
          <a:p>
            <a:pPr lvl="1" indent="0">
              <a:buNone/>
            </a:pPr>
            <a:r>
              <a:rPr lang="en-US" sz="1800" b="1" i="1" dirty="0">
                <a:solidFill>
                  <a:srgbClr val="53565A"/>
                </a:solidFill>
              </a:rPr>
              <a:t>How do risk factors such as BMI, rank, or time in service modify the risk of HSIs? </a:t>
            </a:r>
            <a:endParaRPr lang="en-US" b="1" i="1" dirty="0">
              <a:solidFill>
                <a:srgbClr val="53565A"/>
              </a:solidFill>
            </a:endParaRPr>
          </a:p>
          <a:p>
            <a:pPr marL="514350" indent="-514350">
              <a:buFont typeface="+mj-lt"/>
              <a:buAutoNum type="arabicPeriod" startAt="3"/>
            </a:pPr>
            <a:r>
              <a:rPr lang="en-US" sz="1800" dirty="0"/>
              <a:t>Forecasting / Prediction</a:t>
            </a:r>
          </a:p>
          <a:p>
            <a:pPr marL="511175" indent="-511175"/>
            <a:r>
              <a:rPr lang="en-US" sz="1800" dirty="0"/>
              <a:t>	</a:t>
            </a:r>
            <a:r>
              <a:rPr lang="en-US" sz="1800" b="1" i="1" dirty="0"/>
              <a:t>What are the implications of changing climate and population trends to the risk of HSIs in the Army? </a:t>
            </a:r>
          </a:p>
        </p:txBody>
      </p:sp>
      <p:sp>
        <p:nvSpPr>
          <p:cNvPr id="3" name="Title 2">
            <a:extLst>
              <a:ext uri="{FF2B5EF4-FFF2-40B4-BE49-F238E27FC236}">
                <a16:creationId xmlns:a16="http://schemas.microsoft.com/office/drawing/2014/main" id="{C9A35396-2506-45A5-9F15-33F501158328}"/>
              </a:ext>
            </a:extLst>
          </p:cNvPr>
          <p:cNvSpPr>
            <a:spLocks noGrp="1"/>
          </p:cNvSpPr>
          <p:nvPr>
            <p:ph type="title"/>
          </p:nvPr>
        </p:nvSpPr>
        <p:spPr>
          <a:xfrm>
            <a:off x="109589" y="23546"/>
            <a:ext cx="7886700" cy="601143"/>
          </a:xfrm>
        </p:spPr>
        <p:txBody>
          <a:bodyPr>
            <a:normAutofit/>
          </a:bodyPr>
          <a:lstStyle/>
          <a:p>
            <a:r>
              <a:rPr lang="en-US" sz="3600" dirty="0"/>
              <a:t>Overview</a:t>
            </a:r>
          </a:p>
        </p:txBody>
      </p:sp>
      <p:sp>
        <p:nvSpPr>
          <p:cNvPr id="4" name="Slide Number Placeholder 3">
            <a:extLst>
              <a:ext uri="{FF2B5EF4-FFF2-40B4-BE49-F238E27FC236}">
                <a16:creationId xmlns:a16="http://schemas.microsoft.com/office/drawing/2014/main" id="{94A50531-2520-4856-A949-84C948D37355}"/>
              </a:ext>
            </a:extLst>
          </p:cNvPr>
          <p:cNvSpPr>
            <a:spLocks noGrp="1"/>
          </p:cNvSpPr>
          <p:nvPr>
            <p:ph type="sldNum" sz="quarter" idx="4"/>
          </p:nvPr>
        </p:nvSpPr>
        <p:spPr/>
        <p:txBody>
          <a:bodyPr/>
          <a:lstStyle/>
          <a:p>
            <a:fld id="{DFF3CF64-7C58-ED48-B151-C0AF0EEF3592}" type="slidenum">
              <a:rPr lang="en-US" smtClean="0"/>
              <a:pPr/>
              <a:t>2</a:t>
            </a:fld>
            <a:endParaRPr lang="en-US" dirty="0"/>
          </a:p>
        </p:txBody>
      </p:sp>
      <p:pic>
        <p:nvPicPr>
          <p:cNvPr id="5" name="Picture 4">
            <a:extLst>
              <a:ext uri="{FF2B5EF4-FFF2-40B4-BE49-F238E27FC236}">
                <a16:creationId xmlns:a16="http://schemas.microsoft.com/office/drawing/2014/main" id="{4CA021CA-C92D-4A7C-BA93-CE61DD118970}"/>
              </a:ext>
            </a:extLst>
          </p:cNvPr>
          <p:cNvPicPr>
            <a:picLocks noChangeAspect="1"/>
          </p:cNvPicPr>
          <p:nvPr/>
        </p:nvPicPr>
        <p:blipFill>
          <a:blip r:embed="rId2"/>
          <a:stretch>
            <a:fillRect/>
          </a:stretch>
        </p:blipFill>
        <p:spPr>
          <a:xfrm>
            <a:off x="5885525" y="0"/>
            <a:ext cx="3258475" cy="4906297"/>
          </a:xfrm>
          <a:prstGeom prst="rect">
            <a:avLst/>
          </a:prstGeom>
          <a:ln>
            <a:solidFill>
              <a:schemeClr val="tx1"/>
            </a:solidFill>
          </a:ln>
        </p:spPr>
      </p:pic>
      <p:sp>
        <p:nvSpPr>
          <p:cNvPr id="6" name="Rectangle 5">
            <a:extLst>
              <a:ext uri="{FF2B5EF4-FFF2-40B4-BE49-F238E27FC236}">
                <a16:creationId xmlns:a16="http://schemas.microsoft.com/office/drawing/2014/main" id="{37F6226C-EE31-46AC-89EE-C5C7AABA97F1}"/>
              </a:ext>
            </a:extLst>
          </p:cNvPr>
          <p:cNvSpPr/>
          <p:nvPr/>
        </p:nvSpPr>
        <p:spPr>
          <a:xfrm>
            <a:off x="5885525" y="5095807"/>
            <a:ext cx="3258475" cy="1107996"/>
          </a:xfrm>
          <a:prstGeom prst="rect">
            <a:avLst/>
          </a:prstGeom>
        </p:spPr>
        <p:txBody>
          <a:bodyPr wrap="square">
            <a:spAutoFit/>
          </a:bodyPr>
          <a:lstStyle/>
          <a:p>
            <a:r>
              <a:rPr lang="en-US" sz="1100" dirty="0"/>
              <a:t>Paratroopers from the 1st Squadron, 73rd Cavalry Regiment, 2nd Brigade Combat Team, 82nd Airborne Division, perform a team pushup in unison during the modified physical training test event of the battalion's Spur Ride qualification course on Fort Bragg, N.C., April 23. (Army Photo by Sgt. </a:t>
            </a:r>
            <a:r>
              <a:rPr lang="en-US" sz="1100" dirty="0" err="1"/>
              <a:t>Eliverto</a:t>
            </a:r>
            <a:r>
              <a:rPr lang="en-US" sz="1100" dirty="0"/>
              <a:t> V. Larios)</a:t>
            </a:r>
          </a:p>
        </p:txBody>
      </p:sp>
    </p:spTree>
    <p:extLst>
      <p:ext uri="{BB962C8B-B14F-4D97-AF65-F5344CB8AC3E}">
        <p14:creationId xmlns:p14="http://schemas.microsoft.com/office/powerpoint/2010/main" val="129720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D29D3-E23F-4EAA-81AF-1C797CFD99A2}"/>
              </a:ext>
            </a:extLst>
          </p:cNvPr>
          <p:cNvPicPr>
            <a:picLocks noChangeAspect="1"/>
          </p:cNvPicPr>
          <p:nvPr/>
        </p:nvPicPr>
        <p:blipFill>
          <a:blip r:embed="rId3"/>
          <a:stretch>
            <a:fillRect/>
          </a:stretch>
        </p:blipFill>
        <p:spPr>
          <a:xfrm>
            <a:off x="412863" y="437514"/>
            <a:ext cx="6559959" cy="5696232"/>
          </a:xfrm>
          <a:prstGeom prst="rect">
            <a:avLst/>
          </a:prstGeom>
        </p:spPr>
      </p:pic>
      <p:cxnSp>
        <p:nvCxnSpPr>
          <p:cNvPr id="3" name="Straight Connector 2">
            <a:extLst>
              <a:ext uri="{FF2B5EF4-FFF2-40B4-BE49-F238E27FC236}">
                <a16:creationId xmlns:a16="http://schemas.microsoft.com/office/drawing/2014/main" id="{FB12147E-7CA7-4DA5-A5A3-1ADA7E105CFD}"/>
              </a:ext>
            </a:extLst>
          </p:cNvPr>
          <p:cNvCxnSpPr/>
          <p:nvPr/>
        </p:nvCxnSpPr>
        <p:spPr>
          <a:xfrm>
            <a:off x="5099207" y="1077363"/>
            <a:ext cx="1180214"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D2C43A40-76C3-4087-B55C-274DCFF97198}"/>
              </a:ext>
            </a:extLst>
          </p:cNvPr>
          <p:cNvSpPr/>
          <p:nvPr/>
        </p:nvSpPr>
        <p:spPr>
          <a:xfrm>
            <a:off x="7207044" y="1483130"/>
            <a:ext cx="2061039" cy="1754326"/>
          </a:xfrm>
          <a:prstGeom prst="rect">
            <a:avLst/>
          </a:prstGeom>
        </p:spPr>
        <p:txBody>
          <a:bodyPr wrap="square">
            <a:spAutoFit/>
          </a:bodyPr>
          <a:lstStyle/>
          <a:p>
            <a:r>
              <a:rPr lang="en-US" dirty="0"/>
              <a:t>The number of reported</a:t>
            </a:r>
          </a:p>
          <a:p>
            <a:r>
              <a:rPr lang="en-US" dirty="0"/>
              <a:t>heat illnesses has increased</a:t>
            </a:r>
          </a:p>
          <a:p>
            <a:r>
              <a:rPr lang="en-US" dirty="0"/>
              <a:t>over the past 4 years.</a:t>
            </a:r>
          </a:p>
        </p:txBody>
      </p:sp>
    </p:spTree>
    <p:extLst>
      <p:ext uri="{BB962C8B-B14F-4D97-AF65-F5344CB8AC3E}">
        <p14:creationId xmlns:p14="http://schemas.microsoft.com/office/powerpoint/2010/main" val="4086168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D19493-C695-458C-88C7-64249FFB6FD3}"/>
              </a:ext>
            </a:extLst>
          </p:cNvPr>
          <p:cNvPicPr>
            <a:picLocks noChangeAspect="1"/>
          </p:cNvPicPr>
          <p:nvPr/>
        </p:nvPicPr>
        <p:blipFill>
          <a:blip r:embed="rId2"/>
          <a:stretch>
            <a:fillRect/>
          </a:stretch>
        </p:blipFill>
        <p:spPr>
          <a:xfrm>
            <a:off x="0" y="261701"/>
            <a:ext cx="4980437" cy="5946542"/>
          </a:xfrm>
          <a:prstGeom prst="rect">
            <a:avLst/>
          </a:prstGeom>
        </p:spPr>
      </p:pic>
      <p:sp>
        <p:nvSpPr>
          <p:cNvPr id="3" name="TextBox 2">
            <a:extLst>
              <a:ext uri="{FF2B5EF4-FFF2-40B4-BE49-F238E27FC236}">
                <a16:creationId xmlns:a16="http://schemas.microsoft.com/office/drawing/2014/main" id="{FF9A19DD-70E7-4C36-922B-3960EC103BBD}"/>
              </a:ext>
            </a:extLst>
          </p:cNvPr>
          <p:cNvSpPr txBox="1"/>
          <p:nvPr/>
        </p:nvSpPr>
        <p:spPr>
          <a:xfrm>
            <a:off x="5181548" y="4670558"/>
            <a:ext cx="3562931" cy="646331"/>
          </a:xfrm>
          <a:prstGeom prst="rect">
            <a:avLst/>
          </a:prstGeom>
          <a:noFill/>
        </p:spPr>
        <p:txBody>
          <a:bodyPr wrap="square" rtlCol="0">
            <a:spAutoFit/>
          </a:bodyPr>
          <a:lstStyle/>
          <a:p>
            <a:r>
              <a:rPr lang="en-US" b="1" dirty="0">
                <a:solidFill>
                  <a:schemeClr val="tx2"/>
                </a:solidFill>
              </a:rPr>
              <a:t>Strength</a:t>
            </a:r>
            <a:r>
              <a:rPr lang="en-US" dirty="0"/>
              <a:t>: Data on non-hospitalized cases</a:t>
            </a:r>
          </a:p>
        </p:txBody>
      </p:sp>
      <p:sp>
        <p:nvSpPr>
          <p:cNvPr id="4" name="Rectangle 3">
            <a:extLst>
              <a:ext uri="{FF2B5EF4-FFF2-40B4-BE49-F238E27FC236}">
                <a16:creationId xmlns:a16="http://schemas.microsoft.com/office/drawing/2014/main" id="{43BD5035-17A3-4AB2-A535-F2CEDFD2356B}"/>
              </a:ext>
            </a:extLst>
          </p:cNvPr>
          <p:cNvSpPr/>
          <p:nvPr/>
        </p:nvSpPr>
        <p:spPr>
          <a:xfrm>
            <a:off x="5373959" y="5284913"/>
            <a:ext cx="3370520" cy="923330"/>
          </a:xfrm>
          <a:prstGeom prst="rect">
            <a:avLst/>
          </a:prstGeom>
        </p:spPr>
        <p:txBody>
          <a:bodyPr wrap="square">
            <a:spAutoFit/>
          </a:bodyPr>
          <a:lstStyle/>
          <a:p>
            <a:r>
              <a:rPr lang="en-US" dirty="0"/>
              <a:t>In 2017, 3.6% of heat exhaustion patients and 30% of heat stroke patients were hospitalized.</a:t>
            </a:r>
          </a:p>
        </p:txBody>
      </p:sp>
      <p:pic>
        <p:nvPicPr>
          <p:cNvPr id="5" name="Picture 4">
            <a:extLst>
              <a:ext uri="{FF2B5EF4-FFF2-40B4-BE49-F238E27FC236}">
                <a16:creationId xmlns:a16="http://schemas.microsoft.com/office/drawing/2014/main" id="{E847FC67-091E-4385-AB9F-47D7B3F07A47}"/>
              </a:ext>
            </a:extLst>
          </p:cNvPr>
          <p:cNvPicPr>
            <a:picLocks noChangeAspect="1"/>
          </p:cNvPicPr>
          <p:nvPr/>
        </p:nvPicPr>
        <p:blipFill>
          <a:blip r:embed="rId3"/>
          <a:stretch>
            <a:fillRect/>
          </a:stretch>
        </p:blipFill>
        <p:spPr>
          <a:xfrm>
            <a:off x="5845908" y="333547"/>
            <a:ext cx="3090982" cy="2065039"/>
          </a:xfrm>
          <a:prstGeom prst="rect">
            <a:avLst/>
          </a:prstGeom>
          <a:ln>
            <a:solidFill>
              <a:schemeClr val="tx1"/>
            </a:solidFill>
          </a:ln>
        </p:spPr>
      </p:pic>
      <p:sp>
        <p:nvSpPr>
          <p:cNvPr id="7" name="Rectangle 6">
            <a:extLst>
              <a:ext uri="{FF2B5EF4-FFF2-40B4-BE49-F238E27FC236}">
                <a16:creationId xmlns:a16="http://schemas.microsoft.com/office/drawing/2014/main" id="{3D43BCFD-3287-4319-A545-68CCB8504836}"/>
              </a:ext>
            </a:extLst>
          </p:cNvPr>
          <p:cNvSpPr/>
          <p:nvPr/>
        </p:nvSpPr>
        <p:spPr>
          <a:xfrm>
            <a:off x="5845908" y="2434740"/>
            <a:ext cx="3162290" cy="1169551"/>
          </a:xfrm>
          <a:prstGeom prst="rect">
            <a:avLst/>
          </a:prstGeom>
        </p:spPr>
        <p:txBody>
          <a:bodyPr wrap="square">
            <a:spAutoFit/>
          </a:bodyPr>
          <a:lstStyle/>
          <a:p>
            <a:r>
              <a:rPr lang="en-US" sz="1000" dirty="0" err="1"/>
              <a:t>Spc</a:t>
            </a:r>
            <a:r>
              <a:rPr lang="en-US" sz="1000" dirty="0"/>
              <a:t>. Brandon </a:t>
            </a:r>
            <a:r>
              <a:rPr lang="en-US" sz="1000" dirty="0" err="1"/>
              <a:t>Bordner</a:t>
            </a:r>
            <a:r>
              <a:rPr lang="en-US" sz="1000" dirty="0"/>
              <a:t>, infantryman, Company A, 2nd Battalion, 8th Infantry Regiment, 2nd Armored Brigade Combat Team, 4th Infantry Division sweats in the Kuwaiti sun as he assembles a radio during the brigade's Soldier and NCO of the Year competition at Camp </a:t>
            </a:r>
            <a:r>
              <a:rPr lang="en-US" sz="1000" dirty="0" err="1"/>
              <a:t>Buehring</a:t>
            </a:r>
            <a:r>
              <a:rPr lang="en-US" sz="1000" dirty="0"/>
              <a:t>, Kuwait, April 24, 2014. (U.S. Army photo by Sgt. Marcus </a:t>
            </a:r>
            <a:r>
              <a:rPr lang="en-US" sz="1000" dirty="0" err="1"/>
              <a:t>Fichtl</a:t>
            </a:r>
            <a:r>
              <a:rPr lang="en-US" sz="1000" dirty="0"/>
              <a:t>, 2nd ABCT PAO, 4th Inf. Div.)</a:t>
            </a:r>
          </a:p>
        </p:txBody>
      </p:sp>
      <p:sp>
        <p:nvSpPr>
          <p:cNvPr id="8" name="Rectangle 7">
            <a:extLst>
              <a:ext uri="{FF2B5EF4-FFF2-40B4-BE49-F238E27FC236}">
                <a16:creationId xmlns:a16="http://schemas.microsoft.com/office/drawing/2014/main" id="{0BDB7914-E68C-46E9-B938-AA9D06750DC3}"/>
              </a:ext>
            </a:extLst>
          </p:cNvPr>
          <p:cNvSpPr/>
          <p:nvPr/>
        </p:nvSpPr>
        <p:spPr>
          <a:xfrm>
            <a:off x="5105399" y="3744270"/>
            <a:ext cx="4572000" cy="646331"/>
          </a:xfrm>
          <a:prstGeom prst="rect">
            <a:avLst/>
          </a:prstGeom>
        </p:spPr>
        <p:txBody>
          <a:bodyPr>
            <a:spAutoFit/>
          </a:bodyPr>
          <a:lstStyle/>
          <a:p>
            <a:r>
              <a:rPr lang="en-US" b="1" dirty="0"/>
              <a:t>Rates highest among junior enlisted,</a:t>
            </a:r>
          </a:p>
          <a:p>
            <a:r>
              <a:rPr lang="en-US" b="1" dirty="0"/>
              <a:t>males, and Soldiers &lt;25 years of age</a:t>
            </a:r>
          </a:p>
        </p:txBody>
      </p:sp>
    </p:spTree>
    <p:extLst>
      <p:ext uri="{BB962C8B-B14F-4D97-AF65-F5344CB8AC3E}">
        <p14:creationId xmlns:p14="http://schemas.microsoft.com/office/powerpoint/2010/main" val="2332944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94B4876-670B-4F67-854F-37F8A4A2E399}"/>
              </a:ext>
            </a:extLst>
          </p:cNvPr>
          <p:cNvSpPr/>
          <p:nvPr/>
        </p:nvSpPr>
        <p:spPr>
          <a:xfrm>
            <a:off x="106324" y="907"/>
            <a:ext cx="9037675" cy="830997"/>
          </a:xfrm>
          <a:prstGeom prst="rect">
            <a:avLst/>
          </a:prstGeom>
        </p:spPr>
        <p:txBody>
          <a:bodyPr wrap="square">
            <a:spAutoFit/>
          </a:bodyPr>
          <a:lstStyle/>
          <a:p>
            <a:r>
              <a:rPr lang="en-US" sz="2400" dirty="0"/>
              <a:t>Army AC population demographics differ significantly from the U.S. civilian population, and can vary greatly by command and installation. </a:t>
            </a:r>
          </a:p>
        </p:txBody>
      </p:sp>
      <p:pic>
        <p:nvPicPr>
          <p:cNvPr id="6" name="Picture 5">
            <a:extLst>
              <a:ext uri="{FF2B5EF4-FFF2-40B4-BE49-F238E27FC236}">
                <a16:creationId xmlns:a16="http://schemas.microsoft.com/office/drawing/2014/main" id="{E7D3F786-4E1B-43DB-B8AE-DEFA694B9C8E}"/>
              </a:ext>
            </a:extLst>
          </p:cNvPr>
          <p:cNvPicPr>
            <a:picLocks noChangeAspect="1"/>
          </p:cNvPicPr>
          <p:nvPr/>
        </p:nvPicPr>
        <p:blipFill>
          <a:blip r:embed="rId2"/>
          <a:stretch>
            <a:fillRect/>
          </a:stretch>
        </p:blipFill>
        <p:spPr>
          <a:xfrm>
            <a:off x="140093" y="831904"/>
            <a:ext cx="5690025" cy="5386050"/>
          </a:xfrm>
          <a:prstGeom prst="rect">
            <a:avLst/>
          </a:prstGeom>
        </p:spPr>
      </p:pic>
      <p:pic>
        <p:nvPicPr>
          <p:cNvPr id="7" name="Picture 6">
            <a:extLst>
              <a:ext uri="{FF2B5EF4-FFF2-40B4-BE49-F238E27FC236}">
                <a16:creationId xmlns:a16="http://schemas.microsoft.com/office/drawing/2014/main" id="{679BD3D4-DD06-4B4E-AC11-3D87270913D6}"/>
              </a:ext>
            </a:extLst>
          </p:cNvPr>
          <p:cNvPicPr>
            <a:picLocks noChangeAspect="1"/>
          </p:cNvPicPr>
          <p:nvPr/>
        </p:nvPicPr>
        <p:blipFill>
          <a:blip r:embed="rId3"/>
          <a:stretch>
            <a:fillRect/>
          </a:stretch>
        </p:blipFill>
        <p:spPr>
          <a:xfrm>
            <a:off x="7219597" y="3770014"/>
            <a:ext cx="1916891" cy="2505740"/>
          </a:xfrm>
          <a:prstGeom prst="rect">
            <a:avLst/>
          </a:prstGeom>
        </p:spPr>
      </p:pic>
      <p:pic>
        <p:nvPicPr>
          <p:cNvPr id="2" name="Picture 1">
            <a:extLst>
              <a:ext uri="{FF2B5EF4-FFF2-40B4-BE49-F238E27FC236}">
                <a16:creationId xmlns:a16="http://schemas.microsoft.com/office/drawing/2014/main" id="{9460D378-9C3B-4EAC-B833-3612EB182DF3}"/>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153015" y="831904"/>
            <a:ext cx="2884661" cy="1923107"/>
          </a:xfrm>
          <a:prstGeom prst="rect">
            <a:avLst/>
          </a:prstGeom>
        </p:spPr>
      </p:pic>
      <p:sp>
        <p:nvSpPr>
          <p:cNvPr id="4" name="Rectangle 3">
            <a:extLst>
              <a:ext uri="{FF2B5EF4-FFF2-40B4-BE49-F238E27FC236}">
                <a16:creationId xmlns:a16="http://schemas.microsoft.com/office/drawing/2014/main" id="{A21949A2-E85E-4B39-AFE9-555EC9475C66}"/>
              </a:ext>
            </a:extLst>
          </p:cNvPr>
          <p:cNvSpPr/>
          <p:nvPr/>
        </p:nvSpPr>
        <p:spPr>
          <a:xfrm>
            <a:off x="5897821" y="2755011"/>
            <a:ext cx="3246180" cy="1223412"/>
          </a:xfrm>
          <a:prstGeom prst="rect">
            <a:avLst/>
          </a:prstGeom>
        </p:spPr>
        <p:txBody>
          <a:bodyPr wrap="square">
            <a:spAutoFit/>
          </a:bodyPr>
          <a:lstStyle/>
          <a:p>
            <a:r>
              <a:rPr lang="en-US" sz="1050" dirty="0"/>
              <a:t>Initial Entry Trainees arrive at Echo Company, 2nd Battalion, 19th Infantry Regiment on Fort Benning, Ga., July 13, 2018 for the first day of the 22-week One Station Unit Training extension pilot program. (U.S. Army photo by Patrick A. Albright, Fort Benning Maneuver Center of Excellence)</a:t>
            </a:r>
          </a:p>
          <a:p>
            <a:endParaRPr lang="en-US" sz="1050" dirty="0"/>
          </a:p>
        </p:txBody>
      </p:sp>
    </p:spTree>
    <p:extLst>
      <p:ext uri="{BB962C8B-B14F-4D97-AF65-F5344CB8AC3E}">
        <p14:creationId xmlns:p14="http://schemas.microsoft.com/office/powerpoint/2010/main" val="380415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F30D06-C582-4467-824F-6192E8BECE78}"/>
              </a:ext>
            </a:extLst>
          </p:cNvPr>
          <p:cNvPicPr>
            <a:picLocks noChangeAspect="1"/>
          </p:cNvPicPr>
          <p:nvPr/>
        </p:nvPicPr>
        <p:blipFill>
          <a:blip r:embed="rId2"/>
          <a:stretch>
            <a:fillRect/>
          </a:stretch>
        </p:blipFill>
        <p:spPr>
          <a:xfrm>
            <a:off x="832953" y="935666"/>
            <a:ext cx="6994251" cy="4369981"/>
          </a:xfrm>
          <a:prstGeom prst="rect">
            <a:avLst/>
          </a:prstGeom>
        </p:spPr>
      </p:pic>
      <p:sp>
        <p:nvSpPr>
          <p:cNvPr id="6" name="Rectangle 5">
            <a:extLst>
              <a:ext uri="{FF2B5EF4-FFF2-40B4-BE49-F238E27FC236}">
                <a16:creationId xmlns:a16="http://schemas.microsoft.com/office/drawing/2014/main" id="{83F4E268-AC72-4E4B-88B2-78CD05F50244}"/>
              </a:ext>
            </a:extLst>
          </p:cNvPr>
          <p:cNvSpPr/>
          <p:nvPr/>
        </p:nvSpPr>
        <p:spPr>
          <a:xfrm>
            <a:off x="258796" y="0"/>
            <a:ext cx="8162189" cy="830997"/>
          </a:xfrm>
          <a:prstGeom prst="rect">
            <a:avLst/>
          </a:prstGeom>
        </p:spPr>
        <p:txBody>
          <a:bodyPr wrap="square">
            <a:spAutoFit/>
          </a:bodyPr>
          <a:lstStyle/>
          <a:p>
            <a:r>
              <a:rPr lang="en-US" sz="2400" dirty="0"/>
              <a:t>The high prevalence of obesity in the U.S. poses a serious challenge to recruiting and retaining healthy Soldiers.</a:t>
            </a:r>
          </a:p>
        </p:txBody>
      </p:sp>
      <p:pic>
        <p:nvPicPr>
          <p:cNvPr id="7" name="Picture 6">
            <a:extLst>
              <a:ext uri="{FF2B5EF4-FFF2-40B4-BE49-F238E27FC236}">
                <a16:creationId xmlns:a16="http://schemas.microsoft.com/office/drawing/2014/main" id="{CEC25C6E-EA24-4512-8D0A-F1BEA65B66C6}"/>
              </a:ext>
            </a:extLst>
          </p:cNvPr>
          <p:cNvPicPr>
            <a:picLocks noChangeAspect="1"/>
          </p:cNvPicPr>
          <p:nvPr/>
        </p:nvPicPr>
        <p:blipFill>
          <a:blip r:embed="rId3"/>
          <a:stretch>
            <a:fillRect/>
          </a:stretch>
        </p:blipFill>
        <p:spPr>
          <a:xfrm>
            <a:off x="2918959" y="5410316"/>
            <a:ext cx="6225041" cy="1447684"/>
          </a:xfrm>
          <a:prstGeom prst="rect">
            <a:avLst/>
          </a:prstGeom>
        </p:spPr>
      </p:pic>
    </p:spTree>
    <p:extLst>
      <p:ext uri="{BB962C8B-B14F-4D97-AF65-F5344CB8AC3E}">
        <p14:creationId xmlns:p14="http://schemas.microsoft.com/office/powerpoint/2010/main" val="208725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C7DF0F-23F2-4852-A1A2-A3EA966546AF}"/>
              </a:ext>
            </a:extLst>
          </p:cNvPr>
          <p:cNvPicPr>
            <a:picLocks noChangeAspect="1"/>
          </p:cNvPicPr>
          <p:nvPr/>
        </p:nvPicPr>
        <p:blipFill>
          <a:blip r:embed="rId2"/>
          <a:stretch>
            <a:fillRect/>
          </a:stretch>
        </p:blipFill>
        <p:spPr>
          <a:xfrm>
            <a:off x="453625" y="116959"/>
            <a:ext cx="8236750" cy="6102807"/>
          </a:xfrm>
          <a:prstGeom prst="rect">
            <a:avLst/>
          </a:prstGeom>
        </p:spPr>
      </p:pic>
      <p:sp>
        <p:nvSpPr>
          <p:cNvPr id="6" name="Freeform: Shape 5">
            <a:extLst>
              <a:ext uri="{FF2B5EF4-FFF2-40B4-BE49-F238E27FC236}">
                <a16:creationId xmlns:a16="http://schemas.microsoft.com/office/drawing/2014/main" id="{831C8C3C-A692-4294-BC67-FBC77989B8AB}"/>
              </a:ext>
            </a:extLst>
          </p:cNvPr>
          <p:cNvSpPr/>
          <p:nvPr/>
        </p:nvSpPr>
        <p:spPr>
          <a:xfrm>
            <a:off x="4827181" y="2509284"/>
            <a:ext cx="2679405" cy="2020186"/>
          </a:xfrm>
          <a:custGeom>
            <a:avLst/>
            <a:gdLst>
              <a:gd name="connsiteX0" fmla="*/ 0 w 2679405"/>
              <a:gd name="connsiteY0" fmla="*/ 1860697 h 2020186"/>
              <a:gd name="connsiteX1" fmla="*/ 42531 w 2679405"/>
              <a:gd name="connsiteY1" fmla="*/ 1020725 h 2020186"/>
              <a:gd name="connsiteX2" fmla="*/ 988828 w 2679405"/>
              <a:gd name="connsiteY2" fmla="*/ 0 h 2020186"/>
              <a:gd name="connsiteX3" fmla="*/ 2679405 w 2679405"/>
              <a:gd name="connsiteY3" fmla="*/ 191386 h 2020186"/>
              <a:gd name="connsiteX4" fmla="*/ 2360428 w 2679405"/>
              <a:gd name="connsiteY4" fmla="*/ 2020186 h 2020186"/>
              <a:gd name="connsiteX5" fmla="*/ 0 w 2679405"/>
              <a:gd name="connsiteY5" fmla="*/ 1860697 h 20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9405" h="2020186">
                <a:moveTo>
                  <a:pt x="0" y="1860697"/>
                </a:moveTo>
                <a:lnTo>
                  <a:pt x="42531" y="1020725"/>
                </a:lnTo>
                <a:lnTo>
                  <a:pt x="988828" y="0"/>
                </a:lnTo>
                <a:lnTo>
                  <a:pt x="2679405" y="191386"/>
                </a:lnTo>
                <a:lnTo>
                  <a:pt x="2360428" y="2020186"/>
                </a:lnTo>
                <a:lnTo>
                  <a:pt x="0" y="1860697"/>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3442E3A1-118C-46C0-8801-5FF526038255}"/>
              </a:ext>
            </a:extLst>
          </p:cNvPr>
          <p:cNvSpPr/>
          <p:nvPr/>
        </p:nvSpPr>
        <p:spPr>
          <a:xfrm>
            <a:off x="3487479" y="2137144"/>
            <a:ext cx="1807535" cy="2488019"/>
          </a:xfrm>
          <a:custGeom>
            <a:avLst/>
            <a:gdLst>
              <a:gd name="connsiteX0" fmla="*/ 10633 w 1807535"/>
              <a:gd name="connsiteY0" fmla="*/ 2424223 h 2488019"/>
              <a:gd name="connsiteX1" fmla="*/ 10633 w 1807535"/>
              <a:gd name="connsiteY1" fmla="*/ 2477386 h 2488019"/>
              <a:gd name="connsiteX2" fmla="*/ 1063256 w 1807535"/>
              <a:gd name="connsiteY2" fmla="*/ 2466754 h 2488019"/>
              <a:gd name="connsiteX3" fmla="*/ 1105786 w 1807535"/>
              <a:gd name="connsiteY3" fmla="*/ 1286540 h 2488019"/>
              <a:gd name="connsiteX4" fmla="*/ 1807535 w 1807535"/>
              <a:gd name="connsiteY4" fmla="*/ 723014 h 2488019"/>
              <a:gd name="connsiteX5" fmla="*/ 1360968 w 1807535"/>
              <a:gd name="connsiteY5" fmla="*/ 0 h 2488019"/>
              <a:gd name="connsiteX6" fmla="*/ 191386 w 1807535"/>
              <a:gd name="connsiteY6" fmla="*/ 63796 h 2488019"/>
              <a:gd name="connsiteX7" fmla="*/ 0 w 1807535"/>
              <a:gd name="connsiteY7" fmla="*/ 2488019 h 2488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7535" h="2488019">
                <a:moveTo>
                  <a:pt x="10633" y="2424223"/>
                </a:moveTo>
                <a:lnTo>
                  <a:pt x="10633" y="2477386"/>
                </a:lnTo>
                <a:lnTo>
                  <a:pt x="1063256" y="2466754"/>
                </a:lnTo>
                <a:lnTo>
                  <a:pt x="1105786" y="1286540"/>
                </a:lnTo>
                <a:lnTo>
                  <a:pt x="1807535" y="723014"/>
                </a:lnTo>
                <a:lnTo>
                  <a:pt x="1360968" y="0"/>
                </a:lnTo>
                <a:lnTo>
                  <a:pt x="191386" y="63796"/>
                </a:lnTo>
                <a:lnTo>
                  <a:pt x="0" y="2488019"/>
                </a:lnTo>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FACA6319-3F5D-4037-AC0A-1B1A131DEEF5}"/>
              </a:ext>
            </a:extLst>
          </p:cNvPr>
          <p:cNvSpPr/>
          <p:nvPr/>
        </p:nvSpPr>
        <p:spPr>
          <a:xfrm>
            <a:off x="1392865" y="2562447"/>
            <a:ext cx="2030819" cy="1541720"/>
          </a:xfrm>
          <a:custGeom>
            <a:avLst/>
            <a:gdLst>
              <a:gd name="connsiteX0" fmla="*/ 1796902 w 2030819"/>
              <a:gd name="connsiteY0" fmla="*/ 1541720 h 1541720"/>
              <a:gd name="connsiteX1" fmla="*/ 871870 w 2030819"/>
              <a:gd name="connsiteY1" fmla="*/ 1456660 h 1541720"/>
              <a:gd name="connsiteX2" fmla="*/ 0 w 2030819"/>
              <a:gd name="connsiteY2" fmla="*/ 435934 h 1541720"/>
              <a:gd name="connsiteX3" fmla="*/ 489098 w 2030819"/>
              <a:gd name="connsiteY3" fmla="*/ 0 h 1541720"/>
              <a:gd name="connsiteX4" fmla="*/ 2030819 w 2030819"/>
              <a:gd name="connsiteY4" fmla="*/ 935665 h 1541720"/>
              <a:gd name="connsiteX5" fmla="*/ 1796902 w 2030819"/>
              <a:gd name="connsiteY5" fmla="*/ 1541720 h 1541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0819" h="1541720">
                <a:moveTo>
                  <a:pt x="1796902" y="1541720"/>
                </a:moveTo>
                <a:lnTo>
                  <a:pt x="871870" y="1456660"/>
                </a:lnTo>
                <a:lnTo>
                  <a:pt x="0" y="435934"/>
                </a:lnTo>
                <a:lnTo>
                  <a:pt x="489098" y="0"/>
                </a:lnTo>
                <a:lnTo>
                  <a:pt x="2030819" y="935665"/>
                </a:lnTo>
                <a:lnTo>
                  <a:pt x="1796902" y="154172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1127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82B714-FA6E-4EBD-A3F8-AADE87743462}"/>
              </a:ext>
            </a:extLst>
          </p:cNvPr>
          <p:cNvSpPr>
            <a:spLocks noGrp="1"/>
          </p:cNvSpPr>
          <p:nvPr>
            <p:ph type="title"/>
          </p:nvPr>
        </p:nvSpPr>
        <p:spPr>
          <a:xfrm>
            <a:off x="133155" y="-182333"/>
            <a:ext cx="7886700" cy="868430"/>
          </a:xfrm>
        </p:spPr>
        <p:txBody>
          <a:bodyPr/>
          <a:lstStyle/>
          <a:p>
            <a:r>
              <a:rPr lang="en-US" dirty="0"/>
              <a:t>WBGT</a:t>
            </a:r>
          </a:p>
        </p:txBody>
      </p:sp>
      <p:sp>
        <p:nvSpPr>
          <p:cNvPr id="4" name="Slide Number Placeholder 3">
            <a:extLst>
              <a:ext uri="{FF2B5EF4-FFF2-40B4-BE49-F238E27FC236}">
                <a16:creationId xmlns:a16="http://schemas.microsoft.com/office/drawing/2014/main" id="{AA468449-9C48-474C-8272-466BBB8FBB21}"/>
              </a:ext>
            </a:extLst>
          </p:cNvPr>
          <p:cNvSpPr>
            <a:spLocks noGrp="1"/>
          </p:cNvSpPr>
          <p:nvPr>
            <p:ph type="sldNum" sz="quarter" idx="4"/>
          </p:nvPr>
        </p:nvSpPr>
        <p:spPr/>
        <p:txBody>
          <a:bodyPr/>
          <a:lstStyle/>
          <a:p>
            <a:fld id="{DFF3CF64-7C58-ED48-B151-C0AF0EEF3592}" type="slidenum">
              <a:rPr lang="en-US" smtClean="0"/>
              <a:pPr/>
              <a:t>8</a:t>
            </a:fld>
            <a:endParaRPr lang="en-US" dirty="0"/>
          </a:p>
        </p:txBody>
      </p:sp>
      <p:pic>
        <p:nvPicPr>
          <p:cNvPr id="5" name="Picture 4">
            <a:extLst>
              <a:ext uri="{FF2B5EF4-FFF2-40B4-BE49-F238E27FC236}">
                <a16:creationId xmlns:a16="http://schemas.microsoft.com/office/drawing/2014/main" id="{8C88DE76-7A96-4082-B485-34CD38ED26B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726702" y="2872399"/>
            <a:ext cx="3952568" cy="2252467"/>
          </a:xfrm>
          <a:prstGeom prst="rect">
            <a:avLst/>
          </a:prstGeom>
        </p:spPr>
      </p:pic>
      <p:sp>
        <p:nvSpPr>
          <p:cNvPr id="6" name="Rectangle 5">
            <a:extLst>
              <a:ext uri="{FF2B5EF4-FFF2-40B4-BE49-F238E27FC236}">
                <a16:creationId xmlns:a16="http://schemas.microsoft.com/office/drawing/2014/main" id="{D42C76AC-9420-489D-857C-25962EDBE265}"/>
              </a:ext>
            </a:extLst>
          </p:cNvPr>
          <p:cNvSpPr/>
          <p:nvPr/>
        </p:nvSpPr>
        <p:spPr>
          <a:xfrm>
            <a:off x="4686134" y="5561667"/>
            <a:ext cx="4572000" cy="461665"/>
          </a:xfrm>
          <a:prstGeom prst="rect">
            <a:avLst/>
          </a:prstGeom>
        </p:spPr>
        <p:txBody>
          <a:bodyPr>
            <a:spAutoFit/>
          </a:bodyPr>
          <a:lstStyle/>
          <a:p>
            <a:r>
              <a:rPr lang="en-US" sz="1200" dirty="0"/>
              <a:t>Argonne National Laboratory, Decision and Information Sciences Division, Lemont, Illinois</a:t>
            </a:r>
          </a:p>
        </p:txBody>
      </p:sp>
      <p:pic>
        <p:nvPicPr>
          <p:cNvPr id="7" name="Picture 6">
            <a:extLst>
              <a:ext uri="{FF2B5EF4-FFF2-40B4-BE49-F238E27FC236}">
                <a16:creationId xmlns:a16="http://schemas.microsoft.com/office/drawing/2014/main" id="{99D94C54-17B2-45ED-911D-E211C55BC9E2}"/>
              </a:ext>
            </a:extLst>
          </p:cNvPr>
          <p:cNvPicPr>
            <a:picLocks noChangeAspect="1"/>
          </p:cNvPicPr>
          <p:nvPr/>
        </p:nvPicPr>
        <p:blipFill>
          <a:blip r:embed="rId4"/>
          <a:stretch>
            <a:fillRect/>
          </a:stretch>
        </p:blipFill>
        <p:spPr>
          <a:xfrm>
            <a:off x="774648" y="4301388"/>
            <a:ext cx="2637146" cy="1943693"/>
          </a:xfrm>
          <a:prstGeom prst="rect">
            <a:avLst/>
          </a:prstGeom>
        </p:spPr>
      </p:pic>
      <p:pic>
        <p:nvPicPr>
          <p:cNvPr id="8" name="Picture 7">
            <a:extLst>
              <a:ext uri="{FF2B5EF4-FFF2-40B4-BE49-F238E27FC236}">
                <a16:creationId xmlns:a16="http://schemas.microsoft.com/office/drawing/2014/main" id="{FE9600B6-6EA1-419B-936F-1E8604459308}"/>
              </a:ext>
            </a:extLst>
          </p:cNvPr>
          <p:cNvPicPr>
            <a:picLocks noChangeAspect="1"/>
          </p:cNvPicPr>
          <p:nvPr/>
        </p:nvPicPr>
        <p:blipFill>
          <a:blip r:embed="rId5"/>
          <a:stretch>
            <a:fillRect/>
          </a:stretch>
        </p:blipFill>
        <p:spPr>
          <a:xfrm>
            <a:off x="151748" y="601716"/>
            <a:ext cx="4857750" cy="1333500"/>
          </a:xfrm>
          <a:prstGeom prst="rect">
            <a:avLst/>
          </a:prstGeom>
        </p:spPr>
      </p:pic>
      <p:pic>
        <p:nvPicPr>
          <p:cNvPr id="9" name="Picture 8">
            <a:extLst>
              <a:ext uri="{FF2B5EF4-FFF2-40B4-BE49-F238E27FC236}">
                <a16:creationId xmlns:a16="http://schemas.microsoft.com/office/drawing/2014/main" id="{09836605-0C4B-4D51-BE39-C02736B9DB35}"/>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009498" y="251882"/>
            <a:ext cx="3986426" cy="2135311"/>
          </a:xfrm>
          <a:prstGeom prst="rect">
            <a:avLst/>
          </a:prstGeom>
        </p:spPr>
      </p:pic>
      <p:sp>
        <p:nvSpPr>
          <p:cNvPr id="2" name="Rectangle 1">
            <a:extLst>
              <a:ext uri="{FF2B5EF4-FFF2-40B4-BE49-F238E27FC236}">
                <a16:creationId xmlns:a16="http://schemas.microsoft.com/office/drawing/2014/main" id="{0538CCE3-A360-4853-A12E-02CBD8509077}"/>
              </a:ext>
            </a:extLst>
          </p:cNvPr>
          <p:cNvSpPr/>
          <p:nvPr/>
        </p:nvSpPr>
        <p:spPr>
          <a:xfrm>
            <a:off x="1144621" y="1408330"/>
            <a:ext cx="2985571" cy="526886"/>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F2C1010-E890-4045-8C49-F2D437FF7F12}"/>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646829" y="2144208"/>
            <a:ext cx="2922281" cy="1948188"/>
          </a:xfrm>
          <a:prstGeom prst="rect">
            <a:avLst/>
          </a:prstGeom>
          <a:ln>
            <a:solidFill>
              <a:schemeClr val="tx1"/>
            </a:solidFill>
          </a:ln>
        </p:spPr>
      </p:pic>
      <p:sp>
        <p:nvSpPr>
          <p:cNvPr id="11" name="TextBox 10">
            <a:extLst>
              <a:ext uri="{FF2B5EF4-FFF2-40B4-BE49-F238E27FC236}">
                <a16:creationId xmlns:a16="http://schemas.microsoft.com/office/drawing/2014/main" id="{E032A09A-5327-4122-A49E-FE2731E97200}"/>
              </a:ext>
            </a:extLst>
          </p:cNvPr>
          <p:cNvSpPr txBox="1"/>
          <p:nvPr/>
        </p:nvSpPr>
        <p:spPr>
          <a:xfrm>
            <a:off x="464730" y="4045749"/>
            <a:ext cx="3286477" cy="246221"/>
          </a:xfrm>
          <a:prstGeom prst="rect">
            <a:avLst/>
          </a:prstGeom>
          <a:noFill/>
        </p:spPr>
        <p:txBody>
          <a:bodyPr wrap="none" rtlCol="0">
            <a:spAutoFit/>
          </a:bodyPr>
          <a:lstStyle/>
          <a:p>
            <a:r>
              <a:rPr lang="en-US" sz="1000" dirty="0"/>
              <a:t>(U.S. Air National Guard photo by Master Sgt. Paul Gorman)</a:t>
            </a:r>
          </a:p>
        </p:txBody>
      </p:sp>
    </p:spTree>
    <p:extLst>
      <p:ext uri="{BB962C8B-B14F-4D97-AF65-F5344CB8AC3E}">
        <p14:creationId xmlns:p14="http://schemas.microsoft.com/office/powerpoint/2010/main" val="3727919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ED35F9-A4CF-4B1F-BF4B-AD1A7E9CC1CA}"/>
              </a:ext>
            </a:extLst>
          </p:cNvPr>
          <p:cNvSpPr>
            <a:spLocks noGrp="1"/>
          </p:cNvSpPr>
          <p:nvPr>
            <p:ph type="title"/>
          </p:nvPr>
        </p:nvSpPr>
        <p:spPr>
          <a:xfrm>
            <a:off x="453329" y="-218079"/>
            <a:ext cx="7886700" cy="837236"/>
          </a:xfrm>
        </p:spPr>
        <p:txBody>
          <a:bodyPr>
            <a:noAutofit/>
          </a:bodyPr>
          <a:lstStyle/>
          <a:p>
            <a:r>
              <a:rPr lang="en-US" sz="2400" dirty="0"/>
              <a:t>Outdoor WBGT Calculation (</a:t>
            </a:r>
            <a:r>
              <a:rPr lang="en-US" sz="2400" dirty="0" err="1"/>
              <a:t>Liljegren</a:t>
            </a:r>
            <a:r>
              <a:rPr lang="en-US" sz="2400" dirty="0"/>
              <a:t> et al.)</a:t>
            </a:r>
          </a:p>
        </p:txBody>
      </p:sp>
      <p:sp>
        <p:nvSpPr>
          <p:cNvPr id="4" name="Slide Number Placeholder 3">
            <a:extLst>
              <a:ext uri="{FF2B5EF4-FFF2-40B4-BE49-F238E27FC236}">
                <a16:creationId xmlns:a16="http://schemas.microsoft.com/office/drawing/2014/main" id="{B9798D8A-2E75-453B-B96F-132B75F238F0}"/>
              </a:ext>
            </a:extLst>
          </p:cNvPr>
          <p:cNvSpPr>
            <a:spLocks noGrp="1"/>
          </p:cNvSpPr>
          <p:nvPr>
            <p:ph type="sldNum" sz="quarter" idx="4"/>
          </p:nvPr>
        </p:nvSpPr>
        <p:spPr/>
        <p:txBody>
          <a:bodyPr/>
          <a:lstStyle/>
          <a:p>
            <a:fld id="{DFF3CF64-7C58-ED48-B151-C0AF0EEF3592}" type="slidenum">
              <a:rPr lang="en-US" smtClean="0"/>
              <a:pPr/>
              <a:t>9</a:t>
            </a:fld>
            <a:endParaRPr lang="en-US" dirty="0"/>
          </a:p>
        </p:txBody>
      </p:sp>
      <p:sp>
        <p:nvSpPr>
          <p:cNvPr id="6" name="Rectangle 5">
            <a:extLst>
              <a:ext uri="{FF2B5EF4-FFF2-40B4-BE49-F238E27FC236}">
                <a16:creationId xmlns:a16="http://schemas.microsoft.com/office/drawing/2014/main" id="{5C668755-2173-49CB-BBFF-334FA0AD1090}"/>
              </a:ext>
            </a:extLst>
          </p:cNvPr>
          <p:cNvSpPr/>
          <p:nvPr/>
        </p:nvSpPr>
        <p:spPr>
          <a:xfrm>
            <a:off x="2988130" y="1178876"/>
            <a:ext cx="3885055" cy="4922886"/>
          </a:xfrm>
          <a:prstGeom prst="rect">
            <a:avLst/>
          </a:prstGeom>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1400" dirty="0">
                <a:latin typeface="Calibri" panose="020F0502020204030204" pitchFamily="34" charset="0"/>
                <a:ea typeface="Malgun Gothic" panose="020B0503020000020004" pitchFamily="34" charset="-127"/>
                <a:cs typeface="Times New Roman" panose="02020603050405020304" pitchFamily="18" charset="0"/>
              </a:rPr>
              <a:t>calculate the cosine solar zenith angle and the fraction of the solar irradiance due to the direct beam</a:t>
            </a:r>
          </a:p>
          <a:p>
            <a:pPr marL="342900" marR="0" lvl="0" indent="-342900">
              <a:lnSpc>
                <a:spcPct val="107000"/>
              </a:lnSpc>
              <a:spcBef>
                <a:spcPts val="0"/>
              </a:spcBef>
              <a:spcAft>
                <a:spcPts val="0"/>
              </a:spcAft>
              <a:buFont typeface="Symbol" panose="05050102010706020507" pitchFamily="18" charset="2"/>
              <a:buChar char=""/>
            </a:pPr>
            <a:r>
              <a:rPr lang="en-US" sz="1400" dirty="0">
                <a:latin typeface="Calibri" panose="020F0502020204030204" pitchFamily="34" charset="0"/>
                <a:ea typeface="Malgun Gothic" panose="020B0503020000020004" pitchFamily="34" charset="-127"/>
                <a:cs typeface="Times New Roman" panose="02020603050405020304" pitchFamily="18" charset="0"/>
              </a:rPr>
              <a:t>calculate the convective heat transfer coefficient in W/(m2 K) for a long cylinder in cross flow and for flow around a sphere</a:t>
            </a:r>
          </a:p>
          <a:p>
            <a:pPr marL="342900" marR="0" lvl="0" indent="-342900">
              <a:lnSpc>
                <a:spcPct val="107000"/>
              </a:lnSpc>
              <a:spcBef>
                <a:spcPts val="0"/>
              </a:spcBef>
              <a:spcAft>
                <a:spcPts val="0"/>
              </a:spcAft>
              <a:buFont typeface="Symbol" panose="05050102010706020507" pitchFamily="18" charset="2"/>
              <a:buChar char=""/>
            </a:pPr>
            <a:r>
              <a:rPr lang="en-US" sz="1400" dirty="0">
                <a:latin typeface="Calibri" panose="020F0502020204030204" pitchFamily="34" charset="0"/>
                <a:ea typeface="Malgun Gothic" panose="020B0503020000020004" pitchFamily="34" charset="-127"/>
                <a:cs typeface="Times New Roman" panose="02020603050405020304" pitchFamily="18" charset="0"/>
              </a:rPr>
              <a:t>calculate the saturation vapor pressure (mb) over liquid water or ice </a:t>
            </a:r>
          </a:p>
          <a:p>
            <a:pPr marL="342900" marR="0" lvl="0" indent="-342900">
              <a:lnSpc>
                <a:spcPct val="107000"/>
              </a:lnSpc>
              <a:spcBef>
                <a:spcPts val="0"/>
              </a:spcBef>
              <a:spcAft>
                <a:spcPts val="0"/>
              </a:spcAft>
              <a:buFont typeface="Symbol" panose="05050102010706020507" pitchFamily="18" charset="2"/>
              <a:buChar char=""/>
            </a:pPr>
            <a:r>
              <a:rPr lang="en-US" sz="1400" dirty="0">
                <a:latin typeface="Calibri" panose="020F0502020204030204" pitchFamily="34" charset="0"/>
                <a:ea typeface="Malgun Gothic" panose="020B0503020000020004" pitchFamily="34" charset="-127"/>
                <a:cs typeface="Times New Roman" panose="02020603050405020304" pitchFamily="18" charset="0"/>
              </a:rPr>
              <a:t>calculate the dew point or frost point temperature, K</a:t>
            </a:r>
          </a:p>
          <a:p>
            <a:pPr marL="342900" marR="0" lvl="0" indent="-342900">
              <a:lnSpc>
                <a:spcPct val="107000"/>
              </a:lnSpc>
              <a:spcBef>
                <a:spcPts val="0"/>
              </a:spcBef>
              <a:spcAft>
                <a:spcPts val="0"/>
              </a:spcAft>
              <a:buFont typeface="Symbol" panose="05050102010706020507" pitchFamily="18" charset="2"/>
              <a:buChar char=""/>
            </a:pPr>
            <a:r>
              <a:rPr lang="en-US" sz="1400" dirty="0">
                <a:latin typeface="Calibri" panose="020F0502020204030204" pitchFamily="34" charset="0"/>
                <a:ea typeface="Malgun Gothic" panose="020B0503020000020004" pitchFamily="34" charset="-127"/>
                <a:cs typeface="Times New Roman" panose="02020603050405020304" pitchFamily="18" charset="0"/>
              </a:rPr>
              <a:t>calculate the viscosity of air, kg/(m s)</a:t>
            </a:r>
          </a:p>
          <a:p>
            <a:pPr marL="342900" marR="0" lvl="0" indent="-342900">
              <a:lnSpc>
                <a:spcPct val="107000"/>
              </a:lnSpc>
              <a:spcBef>
                <a:spcPts val="0"/>
              </a:spcBef>
              <a:spcAft>
                <a:spcPts val="0"/>
              </a:spcAft>
              <a:buFont typeface="Symbol" panose="05050102010706020507" pitchFamily="18" charset="2"/>
              <a:buChar char=""/>
            </a:pPr>
            <a:r>
              <a:rPr lang="en-US" sz="1400" dirty="0">
                <a:latin typeface="Calibri" panose="020F0502020204030204" pitchFamily="34" charset="0"/>
                <a:ea typeface="Malgun Gothic" panose="020B0503020000020004" pitchFamily="34" charset="-127"/>
                <a:cs typeface="Times New Roman" panose="02020603050405020304" pitchFamily="18" charset="0"/>
              </a:rPr>
              <a:t>calculate the thermal conductivity of air, W/(m K)</a:t>
            </a:r>
          </a:p>
          <a:p>
            <a:pPr marL="342900" marR="0" lvl="0" indent="-342900">
              <a:lnSpc>
                <a:spcPct val="107000"/>
              </a:lnSpc>
              <a:spcBef>
                <a:spcPts val="0"/>
              </a:spcBef>
              <a:spcAft>
                <a:spcPts val="0"/>
              </a:spcAft>
              <a:buFont typeface="Symbol" panose="05050102010706020507" pitchFamily="18" charset="2"/>
              <a:buChar char=""/>
            </a:pPr>
            <a:r>
              <a:rPr lang="en-US" sz="1400" dirty="0">
                <a:latin typeface="Calibri" panose="020F0502020204030204" pitchFamily="34" charset="0"/>
                <a:ea typeface="Malgun Gothic" panose="020B0503020000020004" pitchFamily="34" charset="-127"/>
                <a:cs typeface="Times New Roman" panose="02020603050405020304" pitchFamily="18" charset="0"/>
              </a:rPr>
              <a:t>calculate the diffusivity of water vapor in air, m2/s</a:t>
            </a:r>
          </a:p>
          <a:p>
            <a:pPr marL="342900" marR="0" lvl="0" indent="-342900">
              <a:lnSpc>
                <a:spcPct val="107000"/>
              </a:lnSpc>
              <a:spcBef>
                <a:spcPts val="0"/>
              </a:spcBef>
              <a:spcAft>
                <a:spcPts val="0"/>
              </a:spcAft>
              <a:buFont typeface="Symbol" panose="05050102010706020507" pitchFamily="18" charset="2"/>
              <a:buChar char=""/>
            </a:pPr>
            <a:r>
              <a:rPr lang="en-US" sz="1400" dirty="0">
                <a:latin typeface="Calibri" panose="020F0502020204030204" pitchFamily="34" charset="0"/>
                <a:ea typeface="Malgun Gothic" panose="020B0503020000020004" pitchFamily="34" charset="-127"/>
                <a:cs typeface="Times New Roman" panose="02020603050405020304" pitchFamily="18" charset="0"/>
              </a:rPr>
              <a:t>calculate the heat of evaporation, J/(kg K), for temperature in the range 283-313 K</a:t>
            </a:r>
          </a:p>
          <a:p>
            <a:pPr marL="342900" marR="0" lvl="0" indent="-342900">
              <a:lnSpc>
                <a:spcPct val="107000"/>
              </a:lnSpc>
              <a:spcBef>
                <a:spcPts val="0"/>
              </a:spcBef>
              <a:spcAft>
                <a:spcPts val="0"/>
              </a:spcAft>
              <a:buFont typeface="Symbol" panose="05050102010706020507" pitchFamily="18" charset="2"/>
              <a:buChar char=""/>
            </a:pPr>
            <a:r>
              <a:rPr lang="en-US" sz="1400" dirty="0">
                <a:latin typeface="Calibri" panose="020F0502020204030204" pitchFamily="34" charset="0"/>
                <a:ea typeface="Malgun Gothic" panose="020B0503020000020004" pitchFamily="34" charset="-127"/>
                <a:cs typeface="Times New Roman" panose="02020603050405020304" pitchFamily="18" charset="0"/>
              </a:rPr>
              <a:t>calculate the atmospheric emissivity</a:t>
            </a:r>
          </a:p>
          <a:p>
            <a:pPr marL="342900" marR="0" lvl="0" indent="-342900">
              <a:lnSpc>
                <a:spcPct val="107000"/>
              </a:lnSpc>
              <a:spcBef>
                <a:spcPts val="0"/>
              </a:spcBef>
              <a:spcAft>
                <a:spcPts val="0"/>
              </a:spcAft>
              <a:buFont typeface="Symbol" panose="05050102010706020507" pitchFamily="18" charset="2"/>
              <a:buChar char=""/>
            </a:pPr>
            <a:r>
              <a:rPr lang="en-US" sz="1400" dirty="0">
                <a:latin typeface="Calibri" panose="020F0502020204030204" pitchFamily="34" charset="0"/>
                <a:ea typeface="Malgun Gothic" panose="020B0503020000020004" pitchFamily="34" charset="-127"/>
                <a:cs typeface="Times New Roman" panose="02020603050405020304" pitchFamily="18" charset="0"/>
              </a:rPr>
              <a:t>estimate 2-m wind speed for all stability conditions</a:t>
            </a:r>
          </a:p>
          <a:p>
            <a:pPr marL="342900" marR="0" lvl="0" indent="-342900">
              <a:lnSpc>
                <a:spcPct val="107000"/>
              </a:lnSpc>
              <a:spcBef>
                <a:spcPts val="0"/>
              </a:spcBef>
              <a:spcAft>
                <a:spcPts val="0"/>
              </a:spcAft>
              <a:buFont typeface="Symbol" panose="05050102010706020507" pitchFamily="18" charset="2"/>
              <a:buChar char=""/>
            </a:pPr>
            <a:r>
              <a:rPr lang="en-US" sz="1400" dirty="0">
                <a:latin typeface="Calibri" panose="020F0502020204030204" pitchFamily="34" charset="0"/>
                <a:ea typeface="Malgun Gothic" panose="020B0503020000020004" pitchFamily="34" charset="-127"/>
                <a:cs typeface="Times New Roman" panose="02020603050405020304" pitchFamily="18" charset="0"/>
              </a:rPr>
              <a:t>estimate the stability class</a:t>
            </a:r>
          </a:p>
        </p:txBody>
      </p:sp>
      <p:sp>
        <p:nvSpPr>
          <p:cNvPr id="7" name="Rectangle 6">
            <a:extLst>
              <a:ext uri="{FF2B5EF4-FFF2-40B4-BE49-F238E27FC236}">
                <a16:creationId xmlns:a16="http://schemas.microsoft.com/office/drawing/2014/main" id="{6F051B54-C0D9-411F-9658-233B8795F8C5}"/>
              </a:ext>
            </a:extLst>
          </p:cNvPr>
          <p:cNvSpPr/>
          <p:nvPr/>
        </p:nvSpPr>
        <p:spPr>
          <a:xfrm>
            <a:off x="180869" y="1636266"/>
            <a:ext cx="2574020" cy="3693319"/>
          </a:xfrm>
          <a:prstGeom prst="rect">
            <a:avLst/>
          </a:prstGeom>
        </p:spPr>
        <p:txBody>
          <a:bodyPr wrap="square">
            <a:spAutoFit/>
          </a:bodyPr>
          <a:lstStyle/>
          <a:p>
            <a:r>
              <a:rPr lang="en-US" dirty="0"/>
              <a:t>year, month, day, hour, minute, </a:t>
            </a:r>
            <a:r>
              <a:rPr lang="en-US" dirty="0" err="1"/>
              <a:t>gmt</a:t>
            </a:r>
            <a:r>
              <a:rPr lang="en-US" dirty="0"/>
              <a:t>, avg</a:t>
            </a:r>
          </a:p>
          <a:p>
            <a:endParaRPr lang="en-US" dirty="0"/>
          </a:p>
          <a:p>
            <a:r>
              <a:rPr lang="en-US" dirty="0" err="1"/>
              <a:t>lat</a:t>
            </a:r>
            <a:r>
              <a:rPr lang="en-US" dirty="0"/>
              <a:t>, </a:t>
            </a:r>
            <a:r>
              <a:rPr lang="en-US" dirty="0" err="1"/>
              <a:t>lon</a:t>
            </a:r>
            <a:endParaRPr lang="en-US" dirty="0"/>
          </a:p>
          <a:p>
            <a:endParaRPr lang="en-US" dirty="0"/>
          </a:p>
          <a:p>
            <a:r>
              <a:rPr lang="en-US" dirty="0"/>
              <a:t>solar, </a:t>
            </a:r>
          </a:p>
          <a:p>
            <a:r>
              <a:rPr lang="en-US" dirty="0" err="1"/>
              <a:t>pres</a:t>
            </a:r>
            <a:r>
              <a:rPr lang="en-US" dirty="0"/>
              <a:t>, </a:t>
            </a:r>
          </a:p>
          <a:p>
            <a:r>
              <a:rPr lang="en-US" dirty="0" err="1"/>
              <a:t>Tair</a:t>
            </a:r>
            <a:r>
              <a:rPr lang="en-US" dirty="0"/>
              <a:t>, </a:t>
            </a:r>
          </a:p>
          <a:p>
            <a:r>
              <a:rPr lang="en-US" dirty="0" err="1"/>
              <a:t>relhum</a:t>
            </a:r>
            <a:r>
              <a:rPr lang="en-US" dirty="0"/>
              <a:t>, </a:t>
            </a:r>
          </a:p>
          <a:p>
            <a:r>
              <a:rPr lang="en-US" dirty="0"/>
              <a:t>speed, </a:t>
            </a:r>
          </a:p>
          <a:p>
            <a:r>
              <a:rPr lang="en-US" dirty="0" err="1"/>
              <a:t>zspeed</a:t>
            </a:r>
            <a:r>
              <a:rPr lang="en-US" dirty="0"/>
              <a:t>, </a:t>
            </a:r>
          </a:p>
          <a:p>
            <a:r>
              <a:rPr lang="en-US" dirty="0"/>
              <a:t>dT, </a:t>
            </a:r>
          </a:p>
          <a:p>
            <a:r>
              <a:rPr lang="en-US" dirty="0"/>
              <a:t>urban</a:t>
            </a:r>
          </a:p>
        </p:txBody>
      </p:sp>
      <p:sp>
        <p:nvSpPr>
          <p:cNvPr id="8" name="TextBox 7">
            <a:extLst>
              <a:ext uri="{FF2B5EF4-FFF2-40B4-BE49-F238E27FC236}">
                <a16:creationId xmlns:a16="http://schemas.microsoft.com/office/drawing/2014/main" id="{5A18D14D-5F1C-434F-AF7C-8A750875623C}"/>
              </a:ext>
            </a:extLst>
          </p:cNvPr>
          <p:cNvSpPr txBox="1"/>
          <p:nvPr/>
        </p:nvSpPr>
        <p:spPr>
          <a:xfrm>
            <a:off x="571316" y="1142469"/>
            <a:ext cx="787395" cy="369332"/>
          </a:xfrm>
          <a:prstGeom prst="rect">
            <a:avLst/>
          </a:prstGeom>
          <a:noFill/>
        </p:spPr>
        <p:txBody>
          <a:bodyPr wrap="none" rtlCol="0">
            <a:spAutoFit/>
          </a:bodyPr>
          <a:lstStyle/>
          <a:p>
            <a:r>
              <a:rPr lang="en-US" b="1" dirty="0"/>
              <a:t>Inputs</a:t>
            </a:r>
          </a:p>
        </p:txBody>
      </p:sp>
      <p:sp>
        <p:nvSpPr>
          <p:cNvPr id="9" name="TextBox 8">
            <a:extLst>
              <a:ext uri="{FF2B5EF4-FFF2-40B4-BE49-F238E27FC236}">
                <a16:creationId xmlns:a16="http://schemas.microsoft.com/office/drawing/2014/main" id="{698C37B0-52D7-44B7-B601-1505ADA97CB1}"/>
              </a:ext>
            </a:extLst>
          </p:cNvPr>
          <p:cNvSpPr txBox="1"/>
          <p:nvPr/>
        </p:nvSpPr>
        <p:spPr>
          <a:xfrm>
            <a:off x="7587265" y="977519"/>
            <a:ext cx="870751" cy="923330"/>
          </a:xfrm>
          <a:prstGeom prst="rect">
            <a:avLst/>
          </a:prstGeom>
          <a:noFill/>
        </p:spPr>
        <p:txBody>
          <a:bodyPr wrap="none" rtlCol="0">
            <a:spAutoFit/>
          </a:bodyPr>
          <a:lstStyle/>
          <a:p>
            <a:r>
              <a:rPr lang="en-US" b="1" dirty="0"/>
              <a:t>Output</a:t>
            </a:r>
          </a:p>
          <a:p>
            <a:endParaRPr lang="en-US" b="1" dirty="0"/>
          </a:p>
          <a:p>
            <a:r>
              <a:rPr lang="en-US" dirty="0"/>
              <a:t>WBGT</a:t>
            </a:r>
          </a:p>
        </p:txBody>
      </p:sp>
      <p:sp>
        <p:nvSpPr>
          <p:cNvPr id="10" name="TextBox 9">
            <a:extLst>
              <a:ext uri="{FF2B5EF4-FFF2-40B4-BE49-F238E27FC236}">
                <a16:creationId xmlns:a16="http://schemas.microsoft.com/office/drawing/2014/main" id="{BBFD666A-901E-46C6-8815-BF424126D66C}"/>
              </a:ext>
            </a:extLst>
          </p:cNvPr>
          <p:cNvSpPr txBox="1"/>
          <p:nvPr/>
        </p:nvSpPr>
        <p:spPr>
          <a:xfrm>
            <a:off x="3581017" y="787257"/>
            <a:ext cx="3388242" cy="369332"/>
          </a:xfrm>
          <a:prstGeom prst="rect">
            <a:avLst/>
          </a:prstGeom>
          <a:noFill/>
        </p:spPr>
        <p:txBody>
          <a:bodyPr wrap="square" rtlCol="0">
            <a:spAutoFit/>
          </a:bodyPr>
          <a:lstStyle/>
          <a:p>
            <a:r>
              <a:rPr lang="en-US" b="1" dirty="0"/>
              <a:t>Sample calculations</a:t>
            </a:r>
          </a:p>
        </p:txBody>
      </p:sp>
      <p:sp>
        <p:nvSpPr>
          <p:cNvPr id="11" name="Rectangle 10">
            <a:extLst>
              <a:ext uri="{FF2B5EF4-FFF2-40B4-BE49-F238E27FC236}">
                <a16:creationId xmlns:a16="http://schemas.microsoft.com/office/drawing/2014/main" id="{96CF6AE9-32A2-4037-90E4-5A9A6ACF6148}"/>
              </a:ext>
            </a:extLst>
          </p:cNvPr>
          <p:cNvSpPr/>
          <p:nvPr/>
        </p:nvSpPr>
        <p:spPr>
          <a:xfrm>
            <a:off x="7010399" y="2237050"/>
            <a:ext cx="2133601" cy="3139321"/>
          </a:xfrm>
          <a:prstGeom prst="rect">
            <a:avLst/>
          </a:prstGeom>
        </p:spPr>
        <p:txBody>
          <a:bodyPr wrap="square">
            <a:spAutoFit/>
          </a:bodyPr>
          <a:lstStyle/>
          <a:p>
            <a:pPr marL="285750" indent="-285750">
              <a:buFont typeface="Arial" panose="020B0604020202020204" pitchFamily="34" charset="0"/>
              <a:buChar char="•"/>
            </a:pPr>
            <a:r>
              <a:rPr lang="en-US" i="1" dirty="0" err="1"/>
              <a:t>Tg</a:t>
            </a:r>
            <a:r>
              <a:rPr lang="en-US" dirty="0"/>
              <a:t>, globe temp</a:t>
            </a:r>
          </a:p>
          <a:p>
            <a:endParaRPr lang="en-US" dirty="0"/>
          </a:p>
          <a:p>
            <a:pPr marL="285750" indent="-285750">
              <a:buFont typeface="Arial" panose="020B0604020202020204" pitchFamily="34" charset="0"/>
              <a:buChar char="•"/>
            </a:pPr>
            <a:r>
              <a:rPr lang="en-US" i="1" dirty="0" err="1"/>
              <a:t>Tnwb</a:t>
            </a:r>
            <a:r>
              <a:rPr lang="en-US" dirty="0"/>
              <a:t>, natural wet bulb temp</a:t>
            </a:r>
          </a:p>
          <a:p>
            <a:endParaRPr lang="en-US" dirty="0"/>
          </a:p>
          <a:p>
            <a:pPr marL="285750" indent="-285750">
              <a:buFont typeface="Arial" panose="020B0604020202020204" pitchFamily="34" charset="0"/>
              <a:buChar char="•"/>
            </a:pPr>
            <a:r>
              <a:rPr lang="en-US" i="1" dirty="0" err="1"/>
              <a:t>Tpsy</a:t>
            </a:r>
            <a:r>
              <a:rPr lang="en-US" dirty="0"/>
              <a:t>,  psychrometric wet bulb temp</a:t>
            </a:r>
          </a:p>
          <a:p>
            <a:endParaRPr lang="en-US" dirty="0"/>
          </a:p>
          <a:p>
            <a:pPr marL="285750" indent="-285750">
              <a:buFont typeface="Arial" panose="020B0604020202020204" pitchFamily="34" charset="0"/>
              <a:buChar char="•"/>
            </a:pPr>
            <a:r>
              <a:rPr lang="en-US" i="1" dirty="0" err="1"/>
              <a:t>Twbg</a:t>
            </a:r>
            <a:r>
              <a:rPr lang="en-US" dirty="0"/>
              <a:t>, wet bulb globe temp	</a:t>
            </a:r>
          </a:p>
        </p:txBody>
      </p:sp>
      <p:cxnSp>
        <p:nvCxnSpPr>
          <p:cNvPr id="13" name="Straight Connector 12">
            <a:extLst>
              <a:ext uri="{FF2B5EF4-FFF2-40B4-BE49-F238E27FC236}">
                <a16:creationId xmlns:a16="http://schemas.microsoft.com/office/drawing/2014/main" id="{9ECCC1D2-B97F-41B4-9D72-A1D068DC35F2}"/>
              </a:ext>
            </a:extLst>
          </p:cNvPr>
          <p:cNvCxnSpPr/>
          <p:nvPr/>
        </p:nvCxnSpPr>
        <p:spPr>
          <a:xfrm>
            <a:off x="2754889" y="977519"/>
            <a:ext cx="0" cy="50298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5DDC7C3-F4FE-4C4A-9E4F-036FCF1CF842}"/>
              </a:ext>
            </a:extLst>
          </p:cNvPr>
          <p:cNvCxnSpPr/>
          <p:nvPr/>
        </p:nvCxnSpPr>
        <p:spPr>
          <a:xfrm>
            <a:off x="7107149" y="914062"/>
            <a:ext cx="0" cy="5029876"/>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593906"/>
      </p:ext>
    </p:extLst>
  </p:cSld>
  <p:clrMapOvr>
    <a:masterClrMapping/>
  </p:clrMapOvr>
</p:sld>
</file>

<file path=ppt/theme/theme1.xml><?xml version="1.0" encoding="utf-8"?>
<a:theme xmlns:a="http://schemas.openxmlformats.org/drawingml/2006/main" name="1_UB Powerpoint Template">
  <a:themeElements>
    <a:clrScheme name="Custom 1">
      <a:dk1>
        <a:srgbClr val="53565A"/>
      </a:dk1>
      <a:lt1>
        <a:srgbClr val="FFFFFF"/>
      </a:lt1>
      <a:dk2>
        <a:srgbClr val="0077C8"/>
      </a:dk2>
      <a:lt2>
        <a:srgbClr val="FFFFFF"/>
      </a:lt2>
      <a:accent1>
        <a:srgbClr val="1D4F91"/>
      </a:accent1>
      <a:accent2>
        <a:srgbClr val="17802F"/>
      </a:accent2>
      <a:accent3>
        <a:srgbClr val="FC4C02"/>
      </a:accent3>
      <a:accent4>
        <a:srgbClr val="75787B"/>
      </a:accent4>
      <a:accent5>
        <a:srgbClr val="FFA300"/>
      </a:accent5>
      <a:accent6>
        <a:srgbClr val="AE2573"/>
      </a:accent6>
      <a:hlink>
        <a:srgbClr val="FF2500"/>
      </a:hlink>
      <a:folHlink>
        <a:srgbClr val="A632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_Template_WIDE" id="{320877F5-9057-5044-9670-55C377C33490}" vid="{043CC7DF-15AC-0F49-A0D1-304573C219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5466</TotalTime>
  <Words>1414</Words>
  <Application>Microsoft Office PowerPoint</Application>
  <PresentationFormat>On-screen Show (4:3)</PresentationFormat>
  <Paragraphs>163</Paragraphs>
  <Slides>17</Slides>
  <Notes>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LucidaGrande</vt:lpstr>
      <vt:lpstr>Arial</vt:lpstr>
      <vt:lpstr>Calibri</vt:lpstr>
      <vt:lpstr>Cambria Math</vt:lpstr>
      <vt:lpstr>Courier New</vt:lpstr>
      <vt:lpstr>Symbol</vt:lpstr>
      <vt:lpstr>1_UB Powerpoint Template</vt:lpstr>
      <vt:lpstr>Heat and Heat-illnesses AT CONUS US ARMY INSTALLATIONS</vt:lpstr>
      <vt:lpstr>Overview</vt:lpstr>
      <vt:lpstr>PowerPoint Presentation</vt:lpstr>
      <vt:lpstr>PowerPoint Presentation</vt:lpstr>
      <vt:lpstr>PowerPoint Presentation</vt:lpstr>
      <vt:lpstr>PowerPoint Presentation</vt:lpstr>
      <vt:lpstr>PowerPoint Presentation</vt:lpstr>
      <vt:lpstr>WBGT</vt:lpstr>
      <vt:lpstr>Outdoor WBGT Calculation (Liljegren et al.)</vt:lpstr>
      <vt:lpstr>Specific Aim 1</vt:lpstr>
      <vt:lpstr>Example Plot – Time Series</vt:lpstr>
      <vt:lpstr>Time Series Model Variable Selection</vt:lpstr>
      <vt:lpstr>TS Model Development</vt:lpstr>
      <vt:lpstr>PowerPoint Presentation</vt:lpstr>
      <vt:lpstr>Specific Aim 2</vt:lpstr>
      <vt:lpstr>Control day selection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Template</dc:title>
  <dc:subject/>
  <dc:creator>Microsoft Office User</dc:creator>
  <cp:keywords/>
  <dc:description/>
  <cp:lastModifiedBy>S L</cp:lastModifiedBy>
  <cp:revision>366</cp:revision>
  <cp:lastPrinted>2015-10-19T19:01:41Z</cp:lastPrinted>
  <dcterms:created xsi:type="dcterms:W3CDTF">2016-06-28T14:05:07Z</dcterms:created>
  <dcterms:modified xsi:type="dcterms:W3CDTF">2019-03-13T15:33:07Z</dcterms:modified>
  <cp:category/>
</cp:coreProperties>
</file>