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0" d="100"/>
          <a:sy n="80" d="100"/>
        </p:scale>
        <p:origin x="9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C12C9805-6B0B-4FCC-837D-C9EDE922CB71}"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587558"/>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C9805-6B0B-4FCC-837D-C9EDE922CB71}" type="slidenum">
              <a:rPr lang="en-IN" smtClean="0"/>
              <a:t>‹#›</a:t>
            </a:fld>
            <a:endParaRPr lang="en-IN" dirty="0"/>
          </a:p>
        </p:txBody>
      </p:sp>
    </p:spTree>
    <p:extLst>
      <p:ext uri="{BB962C8B-B14F-4D97-AF65-F5344CB8AC3E}">
        <p14:creationId xmlns:p14="http://schemas.microsoft.com/office/powerpoint/2010/main" val="286288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49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919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spTree>
    <p:extLst>
      <p:ext uri="{BB962C8B-B14F-4D97-AF65-F5344CB8AC3E}">
        <p14:creationId xmlns:p14="http://schemas.microsoft.com/office/powerpoint/2010/main" val="451205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81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3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757099"/>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642762"/>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spTree>
    <p:extLst>
      <p:ext uri="{BB962C8B-B14F-4D97-AF65-F5344CB8AC3E}">
        <p14:creationId xmlns:p14="http://schemas.microsoft.com/office/powerpoint/2010/main" val="1388349054"/>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C9805-6B0B-4FCC-837D-C9EDE922CB71}"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0760046"/>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C9805-6B0B-4FCC-837D-C9EDE922CB71}" type="slidenum">
              <a:rPr lang="en-IN" smtClean="0"/>
              <a:t>‹#›</a:t>
            </a:fld>
            <a:endParaRPr lang="en-IN" dirty="0"/>
          </a:p>
        </p:txBody>
      </p:sp>
    </p:spTree>
    <p:extLst>
      <p:ext uri="{BB962C8B-B14F-4D97-AF65-F5344CB8AC3E}">
        <p14:creationId xmlns:p14="http://schemas.microsoft.com/office/powerpoint/2010/main" val="251627090"/>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12C9805-6B0B-4FCC-837D-C9EDE922CB71}"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957812"/>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2C9805-6B0B-4FCC-837D-C9EDE922CB71}"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157824"/>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12C9805-6B0B-4FCC-837D-C9EDE922CB71}" type="slidenum">
              <a:rPr lang="en-IN" smtClean="0"/>
              <a:t>‹#›</a:t>
            </a:fld>
            <a:endParaRPr lang="en-IN" dirty="0"/>
          </a:p>
        </p:txBody>
      </p:sp>
    </p:spTree>
    <p:extLst>
      <p:ext uri="{BB962C8B-B14F-4D97-AF65-F5344CB8AC3E}">
        <p14:creationId xmlns:p14="http://schemas.microsoft.com/office/powerpoint/2010/main" val="2118171043"/>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C9805-6B0B-4FCC-837D-C9EDE922CB71}"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546504"/>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D775E-0ECF-49B3-856F-E67630110FA2}" type="datetimeFigureOut">
              <a:rPr lang="en-IN" smtClean="0"/>
              <a:t>22-05-2024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C9805-6B0B-4FCC-837D-C9EDE922CB71}" type="slidenum">
              <a:rPr lang="en-IN" smtClean="0"/>
              <a:t>‹#›</a:t>
            </a:fld>
            <a:endParaRPr lang="en-IN" dirty="0"/>
          </a:p>
        </p:txBody>
      </p:sp>
    </p:spTree>
    <p:extLst>
      <p:ext uri="{BB962C8B-B14F-4D97-AF65-F5344CB8AC3E}">
        <p14:creationId xmlns:p14="http://schemas.microsoft.com/office/powerpoint/2010/main" val="2124910806"/>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5D775E-0ECF-49B3-856F-E67630110FA2}" type="datetimeFigureOut">
              <a:rPr lang="en-IN" smtClean="0"/>
              <a:t>22-05-2024</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2C9805-6B0B-4FCC-837D-C9EDE922CB71}" type="slidenum">
              <a:rPr lang="en-IN" smtClean="0"/>
              <a:t>‹#›</a:t>
            </a:fld>
            <a:endParaRPr lang="en-IN" dirty="0"/>
          </a:p>
        </p:txBody>
      </p:sp>
    </p:spTree>
    <p:extLst>
      <p:ext uri="{BB962C8B-B14F-4D97-AF65-F5344CB8AC3E}">
        <p14:creationId xmlns:p14="http://schemas.microsoft.com/office/powerpoint/2010/main" val="401772376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34FF-BC94-083D-EEA5-C7E26A52671B}"/>
              </a:ext>
            </a:extLst>
          </p:cNvPr>
          <p:cNvSpPr>
            <a:spLocks noGrp="1"/>
          </p:cNvSpPr>
          <p:nvPr>
            <p:ph type="ctrTitle"/>
          </p:nvPr>
        </p:nvSpPr>
        <p:spPr>
          <a:xfrm>
            <a:off x="1524000" y="1122363"/>
            <a:ext cx="9144000" cy="1789279"/>
          </a:xfrm>
        </p:spPr>
        <p:txBody>
          <a:bodyPr/>
          <a:lstStyle/>
          <a:p>
            <a:r>
              <a:rPr lang="en-US" u="sng" dirty="0">
                <a:latin typeface="Algerian" panose="04020705040A02060702" pitchFamily="82" charset="0"/>
              </a:rPr>
              <a:t>Computer</a:t>
            </a:r>
            <a:r>
              <a:rPr lang="en-US" dirty="0"/>
              <a:t> </a:t>
            </a:r>
            <a:endParaRPr lang="en-IN" dirty="0"/>
          </a:p>
        </p:txBody>
      </p:sp>
      <p:sp>
        <p:nvSpPr>
          <p:cNvPr id="3" name="Subtitle 2">
            <a:extLst>
              <a:ext uri="{FF2B5EF4-FFF2-40B4-BE49-F238E27FC236}">
                <a16:creationId xmlns:a16="http://schemas.microsoft.com/office/drawing/2014/main" id="{28B7C3C1-AA47-7D57-A6B2-CE6B14DE4257}"/>
              </a:ext>
            </a:extLst>
          </p:cNvPr>
          <p:cNvSpPr>
            <a:spLocks noGrp="1"/>
          </p:cNvSpPr>
          <p:nvPr>
            <p:ph type="subTitle" idx="1"/>
          </p:nvPr>
        </p:nvSpPr>
        <p:spPr>
          <a:xfrm>
            <a:off x="1524000" y="3509963"/>
            <a:ext cx="9144000" cy="2926932"/>
          </a:xfrm>
        </p:spPr>
        <p:txBody>
          <a:bodyPr>
            <a:normAutofit/>
          </a:bodyPr>
          <a:lstStyle/>
          <a:p>
            <a:pPr marL="457200" indent="-457200" algn="l">
              <a:buFont typeface="Wingdings" panose="05000000000000000000" pitchFamily="2" charset="2"/>
              <a:buChar char="v"/>
            </a:pPr>
            <a:r>
              <a:rPr lang="en-US" u="sng" dirty="0">
                <a:latin typeface="Algerian" panose="04020705040A02060702" pitchFamily="82" charset="0"/>
              </a:rPr>
              <a:t>What is computer </a:t>
            </a:r>
          </a:p>
          <a:p>
            <a:pPr marL="457200" indent="-457200" algn="l">
              <a:buFont typeface="Wingdings" panose="05000000000000000000" pitchFamily="2" charset="2"/>
              <a:buChar char="v"/>
            </a:pPr>
            <a:r>
              <a:rPr lang="en-US" dirty="0"/>
              <a:t>In the modern world, computers have become an integral part of our daily lives, revolutionizing the way we work, communicate, and entertain ourselves. From desktops to laptops, tablets to smartphones, computers come in various forms, yet many people are still unfamiliar with their inner workings and potential. In this article, we will discuss everything about the Computer Definition, Characteristics, Components, Functionality, and Classification.... </a:t>
            </a:r>
            <a:endParaRPr lang="en-IN" dirty="0"/>
          </a:p>
          <a:p>
            <a:pPr marL="457200" indent="-457200" algn="l">
              <a:buFont typeface="Wingdings" panose="05000000000000000000" pitchFamily="2" charset="2"/>
              <a:buChar char="v"/>
            </a:pPr>
            <a:endParaRPr lang="en-IN" u="sng" dirty="0">
              <a:latin typeface="Algerian" panose="04020705040A02060702" pitchFamily="82" charset="0"/>
            </a:endParaRPr>
          </a:p>
        </p:txBody>
      </p:sp>
    </p:spTree>
    <p:extLst>
      <p:ext uri="{BB962C8B-B14F-4D97-AF65-F5344CB8AC3E}">
        <p14:creationId xmlns:p14="http://schemas.microsoft.com/office/powerpoint/2010/main" val="2592448232"/>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1000"/>
                                        <p:tgtEl>
                                          <p:spTgt spid="3">
                                            <p:txEl>
                                              <p:pRg st="1" end="1"/>
                                            </p:txEl>
                                          </p:spTgt>
                                        </p:tgtEl>
                                      </p:cBhvr>
                                    </p:animEffect>
                                    <p:anim calcmode="lin" valueType="num">
                                      <p:cBhvr>
                                        <p:cTn id="4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1000"/>
                                        <p:tgtEl>
                                          <p:spTgt spid="3">
                                            <p:txEl>
                                              <p:pRg st="0" end="0"/>
                                            </p:txEl>
                                          </p:spTgt>
                                        </p:tgtEl>
                                      </p:cBhvr>
                                    </p:animEffect>
                                    <p:anim calcmode="lin" valueType="num">
                                      <p:cBhvr>
                                        <p:cTn id="4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 end="1"/>
                                            </p:txEl>
                                          </p:spTgt>
                                        </p:tgtEl>
                                        <p:attrNameLst>
                                          <p:attrName>style.visibility</p:attrName>
                                        </p:attrNameLst>
                                      </p:cBhvr>
                                      <p:to>
                                        <p:strVal val="visible"/>
                                      </p:to>
                                    </p:set>
                                    <p:animEffect transition="in" filter="fade">
                                      <p:cBhvr>
                                        <p:cTn id="52" dur="1000"/>
                                        <p:tgtEl>
                                          <p:spTgt spid="3">
                                            <p:txEl>
                                              <p:pRg st="1" end="1"/>
                                            </p:txEl>
                                          </p:spTgt>
                                        </p:tgtEl>
                                      </p:cBhvr>
                                    </p:animEffect>
                                    <p:anim calcmode="lin" valueType="num">
                                      <p:cBhvr>
                                        <p:cTn id="5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E9DA-0252-4CBF-94DB-2667A2376FA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E31A54D-B35D-C9B3-EB97-722BC47180AC}"/>
              </a:ext>
            </a:extLst>
          </p:cNvPr>
          <p:cNvSpPr>
            <a:spLocks noGrp="1"/>
          </p:cNvSpPr>
          <p:nvPr>
            <p:ph idx="1"/>
          </p:nvPr>
        </p:nvSpPr>
        <p:spPr/>
        <p:txBody>
          <a:bodyPr/>
          <a:lstStyle/>
          <a:p>
            <a:pPr>
              <a:buFont typeface="Wingdings" panose="05000000000000000000" pitchFamily="2" charset="2"/>
              <a:buChar char="v"/>
            </a:pPr>
            <a:r>
              <a:rPr lang="en-US" u="sng" dirty="0">
                <a:latin typeface="Algerian" panose="04020705040A02060702" pitchFamily="82" charset="0"/>
              </a:rPr>
              <a:t>Defination of computer </a:t>
            </a:r>
          </a:p>
          <a:p>
            <a:pPr>
              <a:buFont typeface="Wingdings" panose="05000000000000000000" pitchFamily="2" charset="2"/>
              <a:buChar char="v"/>
            </a:pPr>
            <a:r>
              <a:rPr lang="en-US" dirty="0"/>
              <a:t>A computer is an electronic device wherein we need to input raw data to be processed with a set of programs to produce a desirable output. Computers have the ability to store, process, and manipulate data. The term “computer” is derived from the Latin word “computare,” which means “to calculate.” A computer is made to run programs and apps by using both hardware and software. It also has a memory to store data, programs, and what they produce</a:t>
            </a:r>
            <a:endParaRPr lang="en-IN" dirty="0"/>
          </a:p>
        </p:txBody>
      </p:sp>
    </p:spTree>
    <p:extLst>
      <p:ext uri="{BB962C8B-B14F-4D97-AF65-F5344CB8AC3E}">
        <p14:creationId xmlns:p14="http://schemas.microsoft.com/office/powerpoint/2010/main" val="3892278200"/>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62E2-42C6-EEB4-CE7E-32519112F24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7885F28-F8B0-69F9-F656-FA87645FE8A4}"/>
              </a:ext>
            </a:extLst>
          </p:cNvPr>
          <p:cNvSpPr>
            <a:spLocks noGrp="1"/>
          </p:cNvSpPr>
          <p:nvPr>
            <p:ph idx="1"/>
          </p:nvPr>
        </p:nvSpPr>
        <p:spPr>
          <a:xfrm>
            <a:off x="838200" y="1825625"/>
            <a:ext cx="10515600" cy="4667250"/>
          </a:xfrm>
        </p:spPr>
        <p:txBody>
          <a:bodyPr>
            <a:normAutofit fontScale="55000" lnSpcReduction="20000"/>
          </a:bodyPr>
          <a:lstStyle/>
          <a:p>
            <a:pPr>
              <a:buFont typeface="Wingdings" panose="05000000000000000000" pitchFamily="2" charset="2"/>
              <a:buChar char="v"/>
            </a:pPr>
            <a:r>
              <a:rPr lang="en-US" u="sng" dirty="0">
                <a:latin typeface="Algerian" panose="04020705040A02060702" pitchFamily="82" charset="0"/>
              </a:rPr>
              <a:t>Characterstics of computer</a:t>
            </a:r>
            <a:endParaRPr lang="en-US" sz="3800" u="sng" dirty="0">
              <a:latin typeface="Algerian" panose="04020705040A02060702" pitchFamily="82" charset="0"/>
            </a:endParaRPr>
          </a:p>
          <a:p>
            <a:pPr>
              <a:buFont typeface="Wingdings" panose="05000000000000000000" pitchFamily="2" charset="2"/>
              <a:buChar char="v"/>
            </a:pPr>
            <a:r>
              <a:rPr lang="en-US" sz="3800" dirty="0">
                <a:latin typeface="+mj-lt"/>
              </a:rPr>
              <a:t>Computers are now an integral part of our daily lives, from managing student records in schools to handling patient records in hospitals. They have significantly simplified our tasks. Now, we can quickly access stored data and solve complex problems in just seconds. Some of the characteristics of Computers are listed below .</a:t>
            </a:r>
          </a:p>
          <a:p>
            <a:pPr>
              <a:buFont typeface="Wingdings" panose="05000000000000000000" pitchFamily="2" charset="2"/>
              <a:buChar char="v"/>
            </a:pPr>
            <a:r>
              <a:rPr lang="en-US" sz="3800" dirty="0">
                <a:latin typeface="+mj-lt"/>
              </a:rPr>
              <a:t>Saves Time: A computer saves time by completing tasks quicker and more efficiently. For example, it can solve big complex problems within seconds which can save many minutes of ours.</a:t>
            </a:r>
          </a:p>
          <a:p>
            <a:pPr>
              <a:buFont typeface="Wingdings" panose="05000000000000000000" pitchFamily="2" charset="2"/>
              <a:buChar char="v"/>
            </a:pPr>
            <a:r>
              <a:rPr lang="en-US" sz="3800" dirty="0">
                <a:latin typeface="+mj-lt"/>
              </a:rPr>
              <a:t>Internet: Computers connect us to the internet which can help us to know important information from around the world, it can connect us with people from around the world through social networking sites, etc.</a:t>
            </a:r>
          </a:p>
          <a:p>
            <a:pPr>
              <a:buFont typeface="Wingdings" panose="05000000000000000000" pitchFamily="2" charset="2"/>
              <a:buChar char="v"/>
            </a:pPr>
            <a:r>
              <a:rPr lang="en-US" sz="3800" dirty="0">
                <a:latin typeface="+mj-lt"/>
              </a:rPr>
              <a:t>Storage: The computer gives us enough storage space that can be used to store a large amount of data including your projects, </a:t>
            </a:r>
            <a:r>
              <a:rPr lang="en-US" sz="3800" dirty="0" err="1">
                <a:latin typeface="+mj-lt"/>
              </a:rPr>
              <a:t>ebooks</a:t>
            </a:r>
            <a:r>
              <a:rPr lang="en-US" sz="3800" dirty="0">
                <a:latin typeface="+mj-lt"/>
              </a:rPr>
              <a:t>, documents, movies, pictures, songs, etc.</a:t>
            </a:r>
          </a:p>
        </p:txBody>
      </p:sp>
    </p:spTree>
    <p:extLst>
      <p:ext uri="{BB962C8B-B14F-4D97-AF65-F5344CB8AC3E}">
        <p14:creationId xmlns:p14="http://schemas.microsoft.com/office/powerpoint/2010/main" val="3171314226"/>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1000"/>
                                        <p:tgtEl>
                                          <p:spTgt spid="3">
                                            <p:txEl>
                                              <p:pRg st="1" end="1"/>
                                            </p:txEl>
                                          </p:spTgt>
                                        </p:tgtEl>
                                      </p:cBhvr>
                                    </p:animEffect>
                                    <p:anim calcmode="lin" valueType="num">
                                      <p:cBhvr>
                                        <p:cTn id="3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1000"/>
                                        <p:tgtEl>
                                          <p:spTgt spid="3">
                                            <p:txEl>
                                              <p:pRg st="2" end="2"/>
                                            </p:txEl>
                                          </p:spTgt>
                                        </p:tgtEl>
                                      </p:cBhvr>
                                    </p:animEffect>
                                    <p:anim calcmode="lin" valueType="num">
                                      <p:cBhvr>
                                        <p:cTn id="4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1000"/>
                                        <p:tgtEl>
                                          <p:spTgt spid="3">
                                            <p:txEl>
                                              <p:pRg st="3" end="3"/>
                                            </p:txEl>
                                          </p:spTgt>
                                        </p:tgtEl>
                                      </p:cBhvr>
                                    </p:animEffect>
                                    <p:anim calcmode="lin" valueType="num">
                                      <p:cBhvr>
                                        <p:cTn id="5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1000"/>
                                        <p:tgtEl>
                                          <p:spTgt spid="3">
                                            <p:txEl>
                                              <p:pRg st="4" end="4"/>
                                            </p:txEl>
                                          </p:spTgt>
                                        </p:tgtEl>
                                      </p:cBhvr>
                                    </p:animEffect>
                                    <p:anim calcmode="lin" valueType="num">
                                      <p:cBhvr>
                                        <p:cTn id="5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1" end="1"/>
                                            </p:txEl>
                                          </p:spTgt>
                                        </p:tgtEl>
                                        <p:attrNameLst>
                                          <p:attrName>style.visibility</p:attrName>
                                        </p:attrNameLst>
                                      </p:cBhvr>
                                      <p:to>
                                        <p:strVal val="visible"/>
                                      </p:to>
                                    </p:set>
                                    <p:animEffect transition="in" filter="fade">
                                      <p:cBhvr>
                                        <p:cTn id="64" dur="1000"/>
                                        <p:tgtEl>
                                          <p:spTgt spid="3">
                                            <p:txEl>
                                              <p:pRg st="1" end="1"/>
                                            </p:txEl>
                                          </p:spTgt>
                                        </p:tgtEl>
                                      </p:cBhvr>
                                    </p:animEffect>
                                    <p:anim calcmode="lin" valueType="num">
                                      <p:cBhvr>
                                        <p:cTn id="6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Effect transition="in" filter="fade">
                                      <p:cBhvr>
                                        <p:cTn id="69" dur="1000"/>
                                        <p:tgtEl>
                                          <p:spTgt spid="3">
                                            <p:txEl>
                                              <p:pRg st="2" end="2"/>
                                            </p:txEl>
                                          </p:spTgt>
                                        </p:tgtEl>
                                      </p:cBhvr>
                                    </p:animEffect>
                                    <p:anim calcmode="lin" valueType="num">
                                      <p:cBhvr>
                                        <p:cTn id="7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animEffect transition="in" filter="fade">
                                      <p:cBhvr>
                                        <p:cTn id="74" dur="1000"/>
                                        <p:tgtEl>
                                          <p:spTgt spid="3">
                                            <p:txEl>
                                              <p:pRg st="3" end="3"/>
                                            </p:txEl>
                                          </p:spTgt>
                                        </p:tgtEl>
                                      </p:cBhvr>
                                    </p:animEffect>
                                    <p:anim calcmode="lin" valueType="num">
                                      <p:cBhvr>
                                        <p:cTn id="7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fade">
                                      <p:cBhvr>
                                        <p:cTn id="79" dur="1000"/>
                                        <p:tgtEl>
                                          <p:spTgt spid="3">
                                            <p:txEl>
                                              <p:pRg st="4" end="4"/>
                                            </p:txEl>
                                          </p:spTgt>
                                        </p:tgtEl>
                                      </p:cBhvr>
                                    </p:animEffect>
                                    <p:anim calcmode="lin" valueType="num">
                                      <p:cBhvr>
                                        <p:cTn id="8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5C1B-41CB-61FF-B97C-56EEE437B2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4B161D-DB51-EFAF-78BF-1AB13F42164C}"/>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latin typeface="+mj-lt"/>
              </a:rPr>
              <a:t>Entertainment</a:t>
            </a:r>
            <a:r>
              <a:rPr lang="en-US" dirty="0"/>
              <a:t>: Computers are also a big source of entertainment as you can play games, listen to songs, watch movies, and can also use social networking sites.</a:t>
            </a:r>
            <a:endParaRPr lang="en-US" dirty="0">
              <a:latin typeface="+mj-lt"/>
            </a:endParaRPr>
          </a:p>
          <a:p>
            <a:pPr>
              <a:buFont typeface="Wingdings" panose="05000000000000000000" pitchFamily="2" charset="2"/>
              <a:buChar char="v"/>
            </a:pPr>
            <a:r>
              <a:rPr lang="en-US" dirty="0">
                <a:latin typeface="+mj-lt"/>
              </a:rPr>
              <a:t>Organized Data</a:t>
            </a:r>
            <a:r>
              <a:rPr lang="en-US" dirty="0"/>
              <a:t>: It not only stores the data for you for also organizes the data for you. You can create different folders for different types of data and can easily access them when required.</a:t>
            </a:r>
          </a:p>
          <a:p>
            <a:pPr>
              <a:buFont typeface="Wingdings" panose="05000000000000000000" pitchFamily="2" charset="2"/>
              <a:buChar char="v"/>
            </a:pPr>
            <a:r>
              <a:rPr lang="en-US" dirty="0"/>
              <a:t>Helps the physically challenged: Computers are a big boon for the physically challenged people as Stephen Hawking, who was not able to speak used the computer to speak. It also can be used to help blind people by installing special software to read what is on the screen.... </a:t>
            </a:r>
            <a:endParaRPr lang="en-IN" dirty="0"/>
          </a:p>
        </p:txBody>
      </p:sp>
    </p:spTree>
    <p:extLst>
      <p:ext uri="{BB962C8B-B14F-4D97-AF65-F5344CB8AC3E}">
        <p14:creationId xmlns:p14="http://schemas.microsoft.com/office/powerpoint/2010/main" val="634404574"/>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1000"/>
                                        <p:tgtEl>
                                          <p:spTgt spid="3">
                                            <p:txEl>
                                              <p:pRg st="0" end="0"/>
                                            </p:txEl>
                                          </p:spTgt>
                                        </p:tgtEl>
                                      </p:cBhvr>
                                    </p:animEffect>
                                    <p:anim calcmode="lin" valueType="num">
                                      <p:cBhvr>
                                        <p:cTn id="4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1000"/>
                                        <p:tgtEl>
                                          <p:spTgt spid="3">
                                            <p:txEl>
                                              <p:pRg st="1" end="1"/>
                                            </p:txEl>
                                          </p:spTgt>
                                        </p:tgtEl>
                                      </p:cBhvr>
                                    </p:animEffect>
                                    <p:anim calcmode="lin" valueType="num">
                                      <p:cBhvr>
                                        <p:cTn id="5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1000"/>
                                        <p:tgtEl>
                                          <p:spTgt spid="3">
                                            <p:txEl>
                                              <p:pRg st="2" end="2"/>
                                            </p:txEl>
                                          </p:spTgt>
                                        </p:tgtEl>
                                      </p:cBhvr>
                                    </p:animEffect>
                                    <p:anim calcmode="lin" valueType="num">
                                      <p:cBhvr>
                                        <p:cTn id="5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E67D-D70C-CB8F-6273-E8A067AF1A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1DBF8F-6A7A-D96A-918C-BC1DBC4FF78D}"/>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u="sng" dirty="0">
                <a:latin typeface="Algerian" panose="04020705040A02060702" pitchFamily="82" charset="0"/>
              </a:rPr>
              <a:t>History of computer </a:t>
            </a:r>
            <a:endParaRPr lang="en-US" dirty="0">
              <a:latin typeface="+mj-lt"/>
            </a:endParaRPr>
          </a:p>
          <a:p>
            <a:pPr marL="0" indent="0">
              <a:buNone/>
            </a:pPr>
            <a:r>
              <a:rPr lang="en-US" dirty="0">
                <a:latin typeface="+mj-lt"/>
              </a:rPr>
              <a:t>To understand the development of computers, and how they evolved from simple mechanical devices to the complex electronic machines that we use today. The knowledge can help to appreciate the challenges that computer scientists have faced over the years and the ingenuity they have shown in overcoming them.</a:t>
            </a:r>
          </a:p>
          <a:p>
            <a:pPr marL="0" indent="0">
              <a:buNone/>
            </a:pPr>
            <a:r>
              <a:rPr lang="en-US" dirty="0">
                <a:latin typeface="+mj-lt"/>
              </a:rPr>
              <a:t>Studying the history of co</a:t>
            </a:r>
            <a:r>
              <a:rPr lang="en-US" sz="2600" dirty="0">
                <a:latin typeface="+mj-lt"/>
              </a:rPr>
              <a:t>mputers </a:t>
            </a:r>
            <a:r>
              <a:rPr lang="en-US" dirty="0">
                <a:latin typeface="+mj-lt"/>
              </a:rPr>
              <a:t>can help to anticipate future developments in the field. The history of computers can be traced back to the ancient Greeks, who used the abacus to perform simple calculations. In the 17th century, Blaise Pascal invented the mechanical calculator, which could perform more complex calculations. In the 19th century, Charles Babbage designed the Analytical Engine, which is considered to be the first general-purpose computer. By understanding the history of computers that have shaped the development in the past.... </a:t>
            </a:r>
            <a:endParaRPr lang="en-IN" dirty="0">
              <a:latin typeface="+mj-lt"/>
            </a:endParaRPr>
          </a:p>
        </p:txBody>
      </p:sp>
    </p:spTree>
    <p:extLst>
      <p:ext uri="{BB962C8B-B14F-4D97-AF65-F5344CB8AC3E}">
        <p14:creationId xmlns:p14="http://schemas.microsoft.com/office/powerpoint/2010/main" val="2606505498"/>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1000"/>
                                        <p:tgtEl>
                                          <p:spTgt spid="3">
                                            <p:txEl>
                                              <p:pRg st="1" end="1"/>
                                            </p:txEl>
                                          </p:spTgt>
                                        </p:tgtEl>
                                      </p:cBhvr>
                                    </p:animEffect>
                                    <p:anim calcmode="lin" valueType="num">
                                      <p:cBhvr>
                                        <p:cTn id="4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1000"/>
                                        <p:tgtEl>
                                          <p:spTgt spid="3">
                                            <p:txEl>
                                              <p:pRg st="2" end="2"/>
                                            </p:txEl>
                                          </p:spTgt>
                                        </p:tgtEl>
                                      </p:cBhvr>
                                    </p:animEffect>
                                    <p:anim calcmode="lin" valueType="num">
                                      <p:cBhvr>
                                        <p:cTn id="4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1762-F612-C302-AB41-162ABC6F98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34ED08-98C8-5070-DD14-FDF3A5C43C9B}"/>
              </a:ext>
            </a:extLst>
          </p:cNvPr>
          <p:cNvSpPr>
            <a:spLocks noGrp="1"/>
          </p:cNvSpPr>
          <p:nvPr>
            <p:ph idx="1"/>
          </p:nvPr>
        </p:nvSpPr>
        <p:spPr/>
        <p:txBody>
          <a:bodyPr>
            <a:normAutofit fontScale="92500"/>
          </a:bodyPr>
          <a:lstStyle/>
          <a:p>
            <a:pPr>
              <a:buFont typeface="Wingdings" panose="05000000000000000000" pitchFamily="2" charset="2"/>
              <a:buChar char="v"/>
            </a:pPr>
            <a:r>
              <a:rPr lang="en-US" u="sng" dirty="0">
                <a:latin typeface="Algerian" panose="04020705040A02060702" pitchFamily="82" charset="0"/>
              </a:rPr>
              <a:t>Classification of computer</a:t>
            </a:r>
          </a:p>
          <a:p>
            <a:pPr>
              <a:buFont typeface="Wingdings" panose="05000000000000000000" pitchFamily="2" charset="2"/>
              <a:buChar char="v"/>
            </a:pPr>
            <a:r>
              <a:rPr lang="en-US" dirty="0">
                <a:latin typeface="+mj-lt"/>
              </a:rPr>
              <a:t>Computers come in various types, primarily categorized by their data handling capacity and physical size. Based on the size, computers are 5 types namely, Micro Computer, Mini Computer, Mainframe Computer, Super Computer and Work stations. Whereas, based on data handling capacity, there are 3 types of computers namely analogue computers, digital computers, and hybrid computers. All the different types of computers perform different tasks and have been designed differently. For your reference, we have discussed all the types of computers and you can scroll through the page to read them all….</a:t>
            </a:r>
          </a:p>
        </p:txBody>
      </p:sp>
    </p:spTree>
    <p:extLst>
      <p:ext uri="{BB962C8B-B14F-4D97-AF65-F5344CB8AC3E}">
        <p14:creationId xmlns:p14="http://schemas.microsoft.com/office/powerpoint/2010/main" val="2313768418"/>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12FC-BDEB-CB05-4F4B-B5E781906B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0DA89F-E7C2-F4E7-53BD-BA501B5718D7}"/>
              </a:ext>
            </a:extLst>
          </p:cNvPr>
          <p:cNvSpPr>
            <a:spLocks noGrp="1"/>
          </p:cNvSpPr>
          <p:nvPr>
            <p:ph idx="1"/>
          </p:nvPr>
        </p:nvSpPr>
        <p:spPr>
          <a:xfrm>
            <a:off x="838200" y="1861720"/>
            <a:ext cx="10515600" cy="4430796"/>
          </a:xfrm>
        </p:spPr>
        <p:txBody>
          <a:bodyPr/>
          <a:lstStyle/>
          <a:p>
            <a:pPr>
              <a:buFont typeface="Wingdings" panose="05000000000000000000" pitchFamily="2" charset="2"/>
              <a:buChar char="v"/>
            </a:pPr>
            <a:r>
              <a:rPr lang="en-US" u="sng" dirty="0">
                <a:latin typeface="Algerian" panose="04020705040A02060702" pitchFamily="82" charset="0"/>
              </a:rPr>
              <a:t>Types of computer </a:t>
            </a:r>
          </a:p>
          <a:p>
            <a:pPr>
              <a:buFont typeface="Wingdings" panose="05000000000000000000" pitchFamily="2" charset="2"/>
              <a:buChar char="v"/>
            </a:pPr>
            <a:r>
              <a:rPr lang="en-US" dirty="0">
                <a:latin typeface="+mj-lt"/>
              </a:rPr>
              <a:t>Analog computer  </a:t>
            </a:r>
            <a:r>
              <a:rPr lang="en-US" dirty="0">
                <a:latin typeface="Algerian" panose="04020705040A02060702" pitchFamily="82" charset="0"/>
              </a:rPr>
              <a:t>:  </a:t>
            </a:r>
            <a:r>
              <a:rPr lang="en-US" dirty="0">
                <a:latin typeface="+mj-lt"/>
              </a:rPr>
              <a:t>Analog computers use continuous physical quantities to represent data and perform calculations. They operate with signals like voltage and are distinct from digital computers.... Read more at</a:t>
            </a:r>
          </a:p>
          <a:p>
            <a:pPr>
              <a:buFont typeface="Wingdings" panose="05000000000000000000" pitchFamily="2" charset="2"/>
              <a:buChar char="v"/>
            </a:pPr>
            <a:r>
              <a:rPr lang="en-US" dirty="0">
                <a:latin typeface="+mj-lt"/>
              </a:rPr>
              <a:t>Digital computer : Digital computers process information using discrete elements (bits) represented as 0s and 1s. They perform calculations through logical operations, enabling versatile tasks and precise results.</a:t>
            </a:r>
            <a:endParaRPr lang="en-IN" dirty="0">
              <a:latin typeface="+mj-lt"/>
            </a:endParaRPr>
          </a:p>
        </p:txBody>
      </p:sp>
    </p:spTree>
    <p:extLst>
      <p:ext uri="{BB962C8B-B14F-4D97-AF65-F5344CB8AC3E}">
        <p14:creationId xmlns:p14="http://schemas.microsoft.com/office/powerpoint/2010/main" val="1296724410"/>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6C9A-E17E-247F-45EE-478D6A8260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F95A02-7D2E-066A-9B7B-0FF50F681E9D}"/>
              </a:ext>
            </a:extLst>
          </p:cNvPr>
          <p:cNvSpPr>
            <a:spLocks noGrp="1"/>
          </p:cNvSpPr>
          <p:nvPr>
            <p:ph idx="1"/>
          </p:nvPr>
        </p:nvSpPr>
        <p:spPr>
          <a:xfrm>
            <a:off x="838200" y="1825625"/>
            <a:ext cx="10515600" cy="4667250"/>
          </a:xfrm>
        </p:spPr>
        <p:txBody>
          <a:bodyPr>
            <a:noAutofit/>
          </a:bodyPr>
          <a:lstStyle/>
          <a:p>
            <a:pPr>
              <a:buFont typeface="Wingdings" panose="05000000000000000000" pitchFamily="2" charset="2"/>
              <a:buChar char="v"/>
            </a:pPr>
            <a:r>
              <a:rPr lang="en-US" sz="2000" dirty="0">
                <a:latin typeface="+mj-lt"/>
              </a:rPr>
              <a:t>Hybrid </a:t>
            </a:r>
            <a:r>
              <a:rPr lang="en-US" sz="2000" dirty="0" err="1">
                <a:latin typeface="+mj-lt"/>
              </a:rPr>
              <a:t>computer:Hybrid</a:t>
            </a:r>
            <a:r>
              <a:rPr lang="en-US" sz="2000" dirty="0">
                <a:latin typeface="+mj-lt"/>
              </a:rPr>
              <a:t> computers combine features of both analog and digital computers. They use analog for continuous data and digital for precise calculations, offering versatility across various applications.</a:t>
            </a:r>
          </a:p>
          <a:p>
            <a:pPr>
              <a:buFont typeface="Wingdings" panose="05000000000000000000" pitchFamily="2" charset="2"/>
              <a:buChar char="v"/>
            </a:pPr>
            <a:r>
              <a:rPr lang="en-US" sz="2000" dirty="0">
                <a:latin typeface="+mj-lt"/>
              </a:rPr>
              <a:t> </a:t>
            </a:r>
            <a:r>
              <a:rPr lang="en-US" sz="2000" u="sng" dirty="0">
                <a:latin typeface="+mj-lt"/>
              </a:rPr>
              <a:t>feauters of computer</a:t>
            </a:r>
            <a:endParaRPr lang="en-US" sz="2000" dirty="0">
              <a:latin typeface="+mj-lt"/>
            </a:endParaRPr>
          </a:p>
          <a:p>
            <a:pPr>
              <a:buFont typeface="Wingdings" panose="05000000000000000000" pitchFamily="2" charset="2"/>
              <a:buChar char="v"/>
            </a:pPr>
            <a:r>
              <a:rPr lang="en-US" sz="2000" dirty="0">
                <a:latin typeface="+mj-lt"/>
              </a:rPr>
              <a:t>Processing Power: Computers can execute instructions and perform calculations quickly.</a:t>
            </a:r>
          </a:p>
          <a:p>
            <a:pPr>
              <a:buFont typeface="Wingdings" panose="05000000000000000000" pitchFamily="2" charset="2"/>
              <a:buChar char="v"/>
            </a:pPr>
            <a:r>
              <a:rPr lang="en-US" sz="2000" dirty="0">
                <a:latin typeface="+mj-lt"/>
              </a:rPr>
              <a:t>Storage Capacity: They can store vast amounts of data, from documents to multimedia files.</a:t>
            </a:r>
          </a:p>
          <a:p>
            <a:pPr>
              <a:buFont typeface="Wingdings" panose="05000000000000000000" pitchFamily="2" charset="2"/>
              <a:buChar char="v"/>
            </a:pPr>
            <a:r>
              <a:rPr lang="en-US" sz="2000" dirty="0">
                <a:latin typeface="+mj-lt"/>
              </a:rPr>
              <a:t>Memory (RAM): Temporary storage used for actively running programs and processes.</a:t>
            </a:r>
          </a:p>
          <a:p>
            <a:pPr>
              <a:buFont typeface="Wingdings" panose="05000000000000000000" pitchFamily="2" charset="2"/>
              <a:buChar char="v"/>
            </a:pPr>
            <a:r>
              <a:rPr lang="en-US" sz="2000" dirty="0">
                <a:latin typeface="+mj-lt"/>
              </a:rPr>
              <a:t>Input Devices: Keyboards, mouse, and other peripherals allow users to input data.</a:t>
            </a:r>
          </a:p>
          <a:p>
            <a:pPr>
              <a:buFont typeface="Wingdings" panose="05000000000000000000" pitchFamily="2" charset="2"/>
              <a:buChar char="v"/>
            </a:pPr>
            <a:r>
              <a:rPr lang="en-US" sz="2000" dirty="0">
                <a:latin typeface="+mj-lt"/>
              </a:rPr>
              <a:t>Output Data: Monitors, printers, and speakers display or produce results.</a:t>
            </a:r>
          </a:p>
          <a:p>
            <a:pPr>
              <a:buFont typeface="Wingdings" panose="05000000000000000000" pitchFamily="2" charset="2"/>
              <a:buChar char="v"/>
            </a:pPr>
            <a:r>
              <a:rPr lang="en-US" sz="2000" dirty="0">
                <a:latin typeface="+mj-lt"/>
              </a:rPr>
              <a:t>Upgradability: Components like RAM, storage, and graphics cards can be upgraded.</a:t>
            </a:r>
          </a:p>
          <a:p>
            <a:pPr>
              <a:buFont typeface="Wingdings" panose="05000000000000000000" pitchFamily="2" charset="2"/>
              <a:buChar char="v"/>
            </a:pPr>
            <a:r>
              <a:rPr lang="en-US" sz="2000" dirty="0">
                <a:latin typeface="+mj-lt"/>
              </a:rPr>
              <a:t>Portability: Laptops and tablets offer mobility compared to desktop computers.</a:t>
            </a:r>
          </a:p>
          <a:p>
            <a:pPr>
              <a:buFont typeface="Wingdings" panose="05000000000000000000" pitchFamily="2" charset="2"/>
              <a:buChar char="v"/>
            </a:pPr>
            <a:r>
              <a:rPr lang="en-US" sz="2000" dirty="0">
                <a:latin typeface="+mj-lt"/>
              </a:rPr>
              <a:t>User Interface: Graphical user interfaces (GUIs) or command-line interfaces for interaction... </a:t>
            </a:r>
          </a:p>
        </p:txBody>
      </p:sp>
    </p:spTree>
    <p:extLst>
      <p:ext uri="{BB962C8B-B14F-4D97-AF65-F5344CB8AC3E}">
        <p14:creationId xmlns:p14="http://schemas.microsoft.com/office/powerpoint/2010/main" val="642398729"/>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42" presetClass="entr" presetSubtype="0" fill="hold" nodeType="after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1000"/>
                                        <p:tgtEl>
                                          <p:spTgt spid="3">
                                            <p:txEl>
                                              <p:pRg st="1" end="1"/>
                                            </p:txEl>
                                          </p:spTgt>
                                        </p:tgtEl>
                                      </p:cBhvr>
                                    </p:animEffect>
                                    <p:anim calcmode="lin" valueType="num">
                                      <p:cBhvr>
                                        <p:cTn id="5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61" fill="hold">
                            <p:stCondLst>
                              <p:cond delay="2000"/>
                            </p:stCondLst>
                            <p:childTnLst>
                              <p:par>
                                <p:cTn id="62" presetID="42" presetClass="entr" presetSubtype="0" fill="hold" nodeType="afterEffect">
                                  <p:stCondLst>
                                    <p:cond delay="0"/>
                                  </p:stCondLst>
                                  <p:childTnLst>
                                    <p:set>
                                      <p:cBhvr>
                                        <p:cTn id="63" dur="1" fill="hold">
                                          <p:stCondLst>
                                            <p:cond delay="0"/>
                                          </p:stCondLst>
                                        </p:cTn>
                                        <p:tgtEl>
                                          <p:spTgt spid="3">
                                            <p:txEl>
                                              <p:pRg st="2" end="2"/>
                                            </p:txEl>
                                          </p:spTgt>
                                        </p:tgtEl>
                                        <p:attrNameLst>
                                          <p:attrName>style.visibility</p:attrName>
                                        </p:attrNameLst>
                                      </p:cBhvr>
                                      <p:to>
                                        <p:strVal val="visible"/>
                                      </p:to>
                                    </p:set>
                                    <p:animEffect transition="in" filter="fade">
                                      <p:cBhvr>
                                        <p:cTn id="64" dur="1000"/>
                                        <p:tgtEl>
                                          <p:spTgt spid="3">
                                            <p:txEl>
                                              <p:pRg st="2" end="2"/>
                                            </p:txEl>
                                          </p:spTgt>
                                        </p:tgtEl>
                                      </p:cBhvr>
                                    </p:animEffect>
                                    <p:anim calcmode="lin" valueType="num">
                                      <p:cBhvr>
                                        <p:cTn id="6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42" presetClass="entr" presetSubtype="0" fill="hold" nodeType="after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fade">
                                      <p:cBhvr>
                                        <p:cTn id="70" dur="1000"/>
                                        <p:tgtEl>
                                          <p:spTgt spid="3">
                                            <p:txEl>
                                              <p:pRg st="3" end="3"/>
                                            </p:txEl>
                                          </p:spTgt>
                                        </p:tgtEl>
                                      </p:cBhvr>
                                    </p:animEffect>
                                    <p:anim calcmode="lin" valueType="num">
                                      <p:cBhvr>
                                        <p:cTn id="7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73" fill="hold">
                            <p:stCondLst>
                              <p:cond delay="4000"/>
                            </p:stCondLst>
                            <p:childTnLst>
                              <p:par>
                                <p:cTn id="74" presetID="42" presetClass="entr" presetSubtype="0" fill="hold" nodeType="after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fade">
                                      <p:cBhvr>
                                        <p:cTn id="76" dur="1000"/>
                                        <p:tgtEl>
                                          <p:spTgt spid="3">
                                            <p:txEl>
                                              <p:pRg st="4" end="4"/>
                                            </p:txEl>
                                          </p:spTgt>
                                        </p:tgtEl>
                                      </p:cBhvr>
                                    </p:animEffect>
                                    <p:anim calcmode="lin" valueType="num">
                                      <p:cBhvr>
                                        <p:cTn id="7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79" fill="hold">
                            <p:stCondLst>
                              <p:cond delay="5000"/>
                            </p:stCondLst>
                            <p:childTnLst>
                              <p:par>
                                <p:cTn id="80" presetID="42" presetClass="entr" presetSubtype="0" fill="hold" nodeType="afterEffect">
                                  <p:stCondLst>
                                    <p:cond delay="0"/>
                                  </p:stCondLst>
                                  <p:childTnLst>
                                    <p:set>
                                      <p:cBhvr>
                                        <p:cTn id="81" dur="1" fill="hold">
                                          <p:stCondLst>
                                            <p:cond delay="0"/>
                                          </p:stCondLst>
                                        </p:cTn>
                                        <p:tgtEl>
                                          <p:spTgt spid="3">
                                            <p:txEl>
                                              <p:pRg st="5" end="5"/>
                                            </p:txEl>
                                          </p:spTgt>
                                        </p:tgtEl>
                                        <p:attrNameLst>
                                          <p:attrName>style.visibility</p:attrName>
                                        </p:attrNameLst>
                                      </p:cBhvr>
                                      <p:to>
                                        <p:strVal val="visible"/>
                                      </p:to>
                                    </p:set>
                                    <p:animEffect transition="in" filter="fade">
                                      <p:cBhvr>
                                        <p:cTn id="82" dur="1000"/>
                                        <p:tgtEl>
                                          <p:spTgt spid="3">
                                            <p:txEl>
                                              <p:pRg st="5" end="5"/>
                                            </p:txEl>
                                          </p:spTgt>
                                        </p:tgtEl>
                                      </p:cBhvr>
                                    </p:animEffect>
                                    <p:anim calcmode="lin" valueType="num">
                                      <p:cBhvr>
                                        <p:cTn id="8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85" fill="hold">
                            <p:stCondLst>
                              <p:cond delay="6000"/>
                            </p:stCondLst>
                            <p:childTnLst>
                              <p:par>
                                <p:cTn id="86" presetID="42" presetClass="entr" presetSubtype="0" fill="hold" nodeType="afterEffect">
                                  <p:stCondLst>
                                    <p:cond delay="0"/>
                                  </p:stCondLst>
                                  <p:childTnLst>
                                    <p:set>
                                      <p:cBhvr>
                                        <p:cTn id="87" dur="1" fill="hold">
                                          <p:stCondLst>
                                            <p:cond delay="0"/>
                                          </p:stCondLst>
                                        </p:cTn>
                                        <p:tgtEl>
                                          <p:spTgt spid="3">
                                            <p:txEl>
                                              <p:pRg st="6" end="6"/>
                                            </p:txEl>
                                          </p:spTgt>
                                        </p:tgtEl>
                                        <p:attrNameLst>
                                          <p:attrName>style.visibility</p:attrName>
                                        </p:attrNameLst>
                                      </p:cBhvr>
                                      <p:to>
                                        <p:strVal val="visible"/>
                                      </p:to>
                                    </p:set>
                                    <p:animEffect transition="in" filter="fade">
                                      <p:cBhvr>
                                        <p:cTn id="88" dur="1000"/>
                                        <p:tgtEl>
                                          <p:spTgt spid="3">
                                            <p:txEl>
                                              <p:pRg st="6" end="6"/>
                                            </p:txEl>
                                          </p:spTgt>
                                        </p:tgtEl>
                                      </p:cBhvr>
                                    </p:animEffect>
                                    <p:anim calcmode="lin" valueType="num">
                                      <p:cBhvr>
                                        <p:cTn id="8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91" fill="hold">
                            <p:stCondLst>
                              <p:cond delay="7000"/>
                            </p:stCondLst>
                            <p:childTnLst>
                              <p:par>
                                <p:cTn id="92" presetID="42" presetClass="entr" presetSubtype="0" fill="hold" nodeType="afterEffect">
                                  <p:stCondLst>
                                    <p:cond delay="0"/>
                                  </p:stCondLst>
                                  <p:childTnLst>
                                    <p:set>
                                      <p:cBhvr>
                                        <p:cTn id="93" dur="1" fill="hold">
                                          <p:stCondLst>
                                            <p:cond delay="0"/>
                                          </p:stCondLst>
                                        </p:cTn>
                                        <p:tgtEl>
                                          <p:spTgt spid="3">
                                            <p:txEl>
                                              <p:pRg st="7" end="7"/>
                                            </p:txEl>
                                          </p:spTgt>
                                        </p:tgtEl>
                                        <p:attrNameLst>
                                          <p:attrName>style.visibility</p:attrName>
                                        </p:attrNameLst>
                                      </p:cBhvr>
                                      <p:to>
                                        <p:strVal val="visible"/>
                                      </p:to>
                                    </p:set>
                                    <p:animEffect transition="in" filter="fade">
                                      <p:cBhvr>
                                        <p:cTn id="94" dur="1000"/>
                                        <p:tgtEl>
                                          <p:spTgt spid="3">
                                            <p:txEl>
                                              <p:pRg st="7" end="7"/>
                                            </p:txEl>
                                          </p:spTgt>
                                        </p:tgtEl>
                                      </p:cBhvr>
                                    </p:animEffect>
                                    <p:anim calcmode="lin" valueType="num">
                                      <p:cBhvr>
                                        <p:cTn id="9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97" fill="hold">
                            <p:stCondLst>
                              <p:cond delay="8000"/>
                            </p:stCondLst>
                            <p:childTnLst>
                              <p:par>
                                <p:cTn id="98" presetID="42" presetClass="entr" presetSubtype="0" fill="hold" nodeType="afterEffect">
                                  <p:stCondLst>
                                    <p:cond delay="0"/>
                                  </p:stCondLst>
                                  <p:childTnLst>
                                    <p:set>
                                      <p:cBhvr>
                                        <p:cTn id="99" dur="1" fill="hold">
                                          <p:stCondLst>
                                            <p:cond delay="0"/>
                                          </p:stCondLst>
                                        </p:cTn>
                                        <p:tgtEl>
                                          <p:spTgt spid="3">
                                            <p:txEl>
                                              <p:pRg st="8" end="8"/>
                                            </p:txEl>
                                          </p:spTgt>
                                        </p:tgtEl>
                                        <p:attrNameLst>
                                          <p:attrName>style.visibility</p:attrName>
                                        </p:attrNameLst>
                                      </p:cBhvr>
                                      <p:to>
                                        <p:strVal val="visible"/>
                                      </p:to>
                                    </p:set>
                                    <p:animEffect transition="in" filter="fade">
                                      <p:cBhvr>
                                        <p:cTn id="100" dur="1000"/>
                                        <p:tgtEl>
                                          <p:spTgt spid="3">
                                            <p:txEl>
                                              <p:pRg st="8" end="8"/>
                                            </p:txEl>
                                          </p:spTgt>
                                        </p:tgtEl>
                                      </p:cBhvr>
                                    </p:animEffect>
                                    <p:anim calcmode="lin" valueType="num">
                                      <p:cBhvr>
                                        <p:cTn id="10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0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103" fill="hold">
                            <p:stCondLst>
                              <p:cond delay="9000"/>
                            </p:stCondLst>
                            <p:childTnLst>
                              <p:par>
                                <p:cTn id="104" presetID="42" presetClass="entr" presetSubtype="0" fill="hold" nodeType="afterEffect">
                                  <p:stCondLst>
                                    <p:cond delay="0"/>
                                  </p:stCondLst>
                                  <p:childTnLst>
                                    <p:set>
                                      <p:cBhvr>
                                        <p:cTn id="105" dur="1" fill="hold">
                                          <p:stCondLst>
                                            <p:cond delay="0"/>
                                          </p:stCondLst>
                                        </p:cTn>
                                        <p:tgtEl>
                                          <p:spTgt spid="3">
                                            <p:txEl>
                                              <p:pRg st="9" end="9"/>
                                            </p:txEl>
                                          </p:spTgt>
                                        </p:tgtEl>
                                        <p:attrNameLst>
                                          <p:attrName>style.visibility</p:attrName>
                                        </p:attrNameLst>
                                      </p:cBhvr>
                                      <p:to>
                                        <p:strVal val="visible"/>
                                      </p:to>
                                    </p:set>
                                    <p:animEffect transition="in" filter="fade">
                                      <p:cBhvr>
                                        <p:cTn id="106" dur="1000"/>
                                        <p:tgtEl>
                                          <p:spTgt spid="3">
                                            <p:txEl>
                                              <p:pRg st="9" end="9"/>
                                            </p:txEl>
                                          </p:spTgt>
                                        </p:tgtEl>
                                      </p:cBhvr>
                                    </p:animEffect>
                                    <p:anim calcmode="lin" valueType="num">
                                      <p:cBhvr>
                                        <p:cTn id="10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940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Garamond</vt:lpstr>
      <vt:lpstr>Wingdings</vt:lpstr>
      <vt:lpstr>Organic</vt:lpstr>
      <vt:lpstr>Computer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dc:title>
  <dc:creator>admin</dc:creator>
  <cp:lastModifiedBy>admin</cp:lastModifiedBy>
  <cp:revision>1</cp:revision>
  <dcterms:created xsi:type="dcterms:W3CDTF">2024-05-22T09:16:32Z</dcterms:created>
  <dcterms:modified xsi:type="dcterms:W3CDTF">2024-05-22T09:29:52Z</dcterms:modified>
</cp:coreProperties>
</file>