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0" d="100"/>
          <a:sy n="80" d="100"/>
        </p:scale>
        <p:origin x="9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43AA6B3-B6B8-4138-96E3-9196E4B7EFD7}" type="datetimeFigureOut">
              <a:rPr lang="en-IN" smtClean="0"/>
              <a:t>21-05-2024</a:t>
            </a:fld>
            <a:endParaRPr lang="en-IN"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733FBAF-5D11-40BC-BAFE-01EDAE445771}" type="slidenum">
              <a:rPr lang="en-IN" smtClean="0"/>
              <a:t>‹#›</a:t>
            </a:fld>
            <a:endParaRPr lang="en-IN"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529191815"/>
      </p:ext>
    </p:extLst>
  </p:cSld>
  <p:clrMapOvr>
    <a:masterClrMapping/>
  </p:clrMapOvr>
  <p:transition advTm="2000">
    <p:push dir="u"/>
  </p:transition>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AA6B3-B6B8-4138-96E3-9196E4B7EFD7}"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33FBAF-5D11-40BC-BAFE-01EDAE445771}" type="slidenum">
              <a:rPr lang="en-IN" smtClean="0"/>
              <a:t>‹#›</a:t>
            </a:fld>
            <a:endParaRPr lang="en-IN" dirty="0"/>
          </a:p>
        </p:txBody>
      </p:sp>
    </p:spTree>
    <p:extLst>
      <p:ext uri="{BB962C8B-B14F-4D97-AF65-F5344CB8AC3E}">
        <p14:creationId xmlns:p14="http://schemas.microsoft.com/office/powerpoint/2010/main" val="3638538373"/>
      </p:ext>
    </p:extLst>
  </p:cSld>
  <p:clrMapOvr>
    <a:masterClrMapping/>
  </p:clrMapOvr>
  <p:transition advTm="2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43AA6B3-B6B8-4138-96E3-9196E4B7EFD7}" type="datetimeFigureOut">
              <a:rPr lang="en-IN" smtClean="0"/>
              <a:t>21-05-2024</a:t>
            </a:fld>
            <a:endParaRPr lang="en-IN" dirty="0"/>
          </a:p>
        </p:txBody>
      </p:sp>
      <p:sp>
        <p:nvSpPr>
          <p:cNvPr id="5" name="Footer Placeholder 4"/>
          <p:cNvSpPr>
            <a:spLocks noGrp="1"/>
          </p:cNvSpPr>
          <p:nvPr>
            <p:ph type="ftr" sz="quarter" idx="11"/>
          </p:nvPr>
        </p:nvSpPr>
        <p:spPr>
          <a:xfrm>
            <a:off x="2933699" y="6296615"/>
            <a:ext cx="5959577" cy="365125"/>
          </a:xfrm>
        </p:spPr>
        <p:txBody>
          <a:bodyPr/>
          <a:lstStyle/>
          <a:p>
            <a:endParaRPr lang="en-IN"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733FBAF-5D11-40BC-BAFE-01EDAE445771}" type="slidenum">
              <a:rPr lang="en-IN" smtClean="0"/>
              <a:t>‹#›</a:t>
            </a:fld>
            <a:endParaRPr lang="en-IN"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54023"/>
      </p:ext>
    </p:extLst>
  </p:cSld>
  <p:clrMapOvr>
    <a:masterClrMapping/>
  </p:clrMapOvr>
  <p:transition advTm="2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AA6B3-B6B8-4138-96E3-9196E4B7EFD7}" type="datetimeFigureOut">
              <a:rPr lang="en-IN" smtClean="0"/>
              <a:t>21-05-2024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33FBAF-5D11-40BC-BAFE-01EDAE445771}" type="slidenum">
              <a:rPr lang="en-IN" smtClean="0"/>
              <a:t>‹#›</a:t>
            </a:fld>
            <a:endParaRPr lang="en-IN" dirty="0"/>
          </a:p>
        </p:txBody>
      </p:sp>
    </p:spTree>
    <p:extLst>
      <p:ext uri="{BB962C8B-B14F-4D97-AF65-F5344CB8AC3E}">
        <p14:creationId xmlns:p14="http://schemas.microsoft.com/office/powerpoint/2010/main" val="1013050134"/>
      </p:ext>
    </p:extLst>
  </p:cSld>
  <p:clrMapOvr>
    <a:masterClrMapping/>
  </p:clrMapOvr>
  <p:transition advTm="2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43AA6B3-B6B8-4138-96E3-9196E4B7EFD7}" type="datetimeFigureOut">
              <a:rPr lang="en-IN" smtClean="0"/>
              <a:t>21-05-2024</a:t>
            </a:fld>
            <a:endParaRPr lang="en-IN"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733FBAF-5D11-40BC-BAFE-01EDAE445771}" type="slidenum">
              <a:rPr lang="en-IN" smtClean="0"/>
              <a:t>‹#›</a:t>
            </a:fld>
            <a:endParaRPr lang="en-IN"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24329974"/>
      </p:ext>
    </p:extLst>
  </p:cSld>
  <p:clrMapOvr>
    <a:masterClrMapping/>
  </p:clrMapOvr>
  <p:transition advTm="2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AA6B3-B6B8-4138-96E3-9196E4B7EFD7}" type="datetimeFigureOut">
              <a:rPr lang="en-IN" smtClean="0"/>
              <a:t>21-05-2024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33FBAF-5D11-40BC-BAFE-01EDAE445771}" type="slidenum">
              <a:rPr lang="en-IN" smtClean="0"/>
              <a:t>‹#›</a:t>
            </a:fld>
            <a:endParaRPr lang="en-IN" dirty="0"/>
          </a:p>
        </p:txBody>
      </p:sp>
    </p:spTree>
    <p:extLst>
      <p:ext uri="{BB962C8B-B14F-4D97-AF65-F5344CB8AC3E}">
        <p14:creationId xmlns:p14="http://schemas.microsoft.com/office/powerpoint/2010/main" val="3776211542"/>
      </p:ext>
    </p:extLst>
  </p:cSld>
  <p:clrMapOvr>
    <a:masterClrMapping/>
  </p:clrMapOvr>
  <p:transition advTm="2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AA6B3-B6B8-4138-96E3-9196E4B7EFD7}" type="datetimeFigureOut">
              <a:rPr lang="en-IN" smtClean="0"/>
              <a:t>21-05-2024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733FBAF-5D11-40BC-BAFE-01EDAE445771}" type="slidenum">
              <a:rPr lang="en-IN" smtClean="0"/>
              <a:t>‹#›</a:t>
            </a:fld>
            <a:endParaRPr lang="en-IN" dirty="0"/>
          </a:p>
        </p:txBody>
      </p:sp>
    </p:spTree>
    <p:extLst>
      <p:ext uri="{BB962C8B-B14F-4D97-AF65-F5344CB8AC3E}">
        <p14:creationId xmlns:p14="http://schemas.microsoft.com/office/powerpoint/2010/main" val="2050320807"/>
      </p:ext>
    </p:extLst>
  </p:cSld>
  <p:clrMapOvr>
    <a:masterClrMapping/>
  </p:clrMapOvr>
  <p:transition advTm="2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AA6B3-B6B8-4138-96E3-9196E4B7EFD7}" type="datetimeFigureOut">
              <a:rPr lang="en-IN" smtClean="0"/>
              <a:t>21-05-2024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733FBAF-5D11-40BC-BAFE-01EDAE445771}" type="slidenum">
              <a:rPr lang="en-IN" smtClean="0"/>
              <a:t>‹#›</a:t>
            </a:fld>
            <a:endParaRPr lang="en-IN" dirty="0"/>
          </a:p>
        </p:txBody>
      </p:sp>
    </p:spTree>
    <p:extLst>
      <p:ext uri="{BB962C8B-B14F-4D97-AF65-F5344CB8AC3E}">
        <p14:creationId xmlns:p14="http://schemas.microsoft.com/office/powerpoint/2010/main" val="503958669"/>
      </p:ext>
    </p:extLst>
  </p:cSld>
  <p:clrMapOvr>
    <a:masterClrMapping/>
  </p:clrMapOvr>
  <p:transition advTm="2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43AA6B3-B6B8-4138-96E3-9196E4B7EFD7}" type="datetimeFigureOut">
              <a:rPr lang="en-IN" smtClean="0"/>
              <a:t>21-05-2024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733FBAF-5D11-40BC-BAFE-01EDAE445771}" type="slidenum">
              <a:rPr lang="en-IN" smtClean="0"/>
              <a:t>‹#›</a:t>
            </a:fld>
            <a:endParaRPr lang="en-IN" dirty="0"/>
          </a:p>
        </p:txBody>
      </p:sp>
    </p:spTree>
    <p:extLst>
      <p:ext uri="{BB962C8B-B14F-4D97-AF65-F5344CB8AC3E}">
        <p14:creationId xmlns:p14="http://schemas.microsoft.com/office/powerpoint/2010/main" val="1247335240"/>
      </p:ext>
    </p:extLst>
  </p:cSld>
  <p:clrMapOvr>
    <a:masterClrMapping/>
  </p:clrMapOvr>
  <p:transition advTm="2000">
    <p:push dir="u"/>
  </p:transition>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43AA6B3-B6B8-4138-96E3-9196E4B7EFD7}" type="datetimeFigureOut">
              <a:rPr lang="en-IN" smtClean="0"/>
              <a:t>21-05-2024</a:t>
            </a:fld>
            <a:endParaRPr lang="en-IN"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733FBAF-5D11-40BC-BAFE-01EDAE445771}" type="slidenum">
              <a:rPr lang="en-IN" smtClean="0"/>
              <a:t>‹#›</a:t>
            </a:fld>
            <a:endParaRPr lang="en-IN" dirty="0"/>
          </a:p>
        </p:txBody>
      </p:sp>
    </p:spTree>
    <p:extLst>
      <p:ext uri="{BB962C8B-B14F-4D97-AF65-F5344CB8AC3E}">
        <p14:creationId xmlns:p14="http://schemas.microsoft.com/office/powerpoint/2010/main" val="805112329"/>
      </p:ext>
    </p:extLst>
  </p:cSld>
  <p:clrMapOvr>
    <a:masterClrMapping/>
  </p:clrMapOvr>
  <p:transition advTm="2000">
    <p:push dir="u"/>
  </p:transition>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43AA6B3-B6B8-4138-96E3-9196E4B7EFD7}" type="datetimeFigureOut">
              <a:rPr lang="en-IN" smtClean="0"/>
              <a:t>21-05-2024</a:t>
            </a:fld>
            <a:endParaRPr lang="en-IN"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733FBAF-5D11-40BC-BAFE-01EDAE445771}" type="slidenum">
              <a:rPr lang="en-IN" smtClean="0"/>
              <a:t>‹#›</a:t>
            </a:fld>
            <a:endParaRPr lang="en-IN" dirty="0"/>
          </a:p>
        </p:txBody>
      </p:sp>
    </p:spTree>
    <p:extLst>
      <p:ext uri="{BB962C8B-B14F-4D97-AF65-F5344CB8AC3E}">
        <p14:creationId xmlns:p14="http://schemas.microsoft.com/office/powerpoint/2010/main" val="3005130363"/>
      </p:ext>
    </p:extLst>
  </p:cSld>
  <p:clrMapOvr>
    <a:masterClrMapping/>
  </p:clrMapOvr>
  <p:transition advTm="2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43AA6B3-B6B8-4138-96E3-9196E4B7EFD7}" type="datetimeFigureOut">
              <a:rPr lang="en-IN" smtClean="0"/>
              <a:t>21-05-2024</a:t>
            </a:fld>
            <a:endParaRPr lang="en-IN"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733FBAF-5D11-40BC-BAFE-01EDAE445771}" type="slidenum">
              <a:rPr lang="en-IN" smtClean="0"/>
              <a:t>‹#›</a:t>
            </a:fld>
            <a:endParaRPr lang="en-IN"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227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advTm="2000">
    <p:push dir="u"/>
  </p:transition>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rdc.org/stories/clean-air-act-101" TargetMode="External"/><Relationship Id="rId2" Type="http://schemas.openxmlformats.org/officeDocument/2006/relationships/hyperlink" Target="https://www.who.int/news-room/feature-stories/detail/air-pollution--the-invisible-health-threat"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Lead" TargetMode="External"/><Relationship Id="rId13" Type="http://schemas.openxmlformats.org/officeDocument/2006/relationships/hyperlink" Target="https://en.wikipedia.org/wiki/Particulates" TargetMode="External"/><Relationship Id="rId3" Type="http://schemas.openxmlformats.org/officeDocument/2006/relationships/hyperlink" Target="https://en.wikipedia.org/wiki/Climate_change" TargetMode="External"/><Relationship Id="rId7" Type="http://schemas.openxmlformats.org/officeDocument/2006/relationships/hyperlink" Target="https://en.wikipedia.org/wiki/Arsenic" TargetMode="External"/><Relationship Id="rId12" Type="http://schemas.openxmlformats.org/officeDocument/2006/relationships/hyperlink" Target="https://en.wikipedia.org/wiki/Suffocation" TargetMode="External"/><Relationship Id="rId2" Type="http://schemas.openxmlformats.org/officeDocument/2006/relationships/hyperlink" Target="https://en.wikipedia.org/wiki/Volcano" TargetMode="External"/><Relationship Id="rId1" Type="http://schemas.openxmlformats.org/officeDocument/2006/relationships/slideLayout" Target="../slideLayouts/slideLayout2.xml"/><Relationship Id="rId6" Type="http://schemas.openxmlformats.org/officeDocument/2006/relationships/hyperlink" Target="https://en.wikipedia.org/wiki/Pollution#cite_note-19" TargetMode="External"/><Relationship Id="rId11" Type="http://schemas.openxmlformats.org/officeDocument/2006/relationships/hyperlink" Target="https://en.wikipedia.org/wiki/Lightning_strike" TargetMode="External"/><Relationship Id="rId5" Type="http://schemas.openxmlformats.org/officeDocument/2006/relationships/hyperlink" Target="https://en.wikipedia.org/wiki/Ozone_layer" TargetMode="External"/><Relationship Id="rId10" Type="http://schemas.openxmlformats.org/officeDocument/2006/relationships/hyperlink" Target="https://en.wikipedia.org/wiki/Wildfire" TargetMode="External"/><Relationship Id="rId4" Type="http://schemas.openxmlformats.org/officeDocument/2006/relationships/hyperlink" Target="https://en.wikipedia.org/wiki/Acid_rain" TargetMode="External"/><Relationship Id="rId9" Type="http://schemas.openxmlformats.org/officeDocument/2006/relationships/hyperlink" Target="https://en.wikipedia.org/wiki/Mercury_(element)" TargetMode="External"/><Relationship Id="rId14" Type="http://schemas.openxmlformats.org/officeDocument/2006/relationships/hyperlink" Target="https://en.wikipedia.org/wiki/Pollution#cite_note-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9FAD-FF1A-C1C9-AC88-28E080E2D71A}"/>
              </a:ext>
            </a:extLst>
          </p:cNvPr>
          <p:cNvSpPr>
            <a:spLocks noGrp="1"/>
          </p:cNvSpPr>
          <p:nvPr>
            <p:ph type="ctrTitle"/>
          </p:nvPr>
        </p:nvSpPr>
        <p:spPr/>
        <p:txBody>
          <a:bodyPr/>
          <a:lstStyle/>
          <a:p>
            <a:r>
              <a:rPr lang="en-US" u="sng" dirty="0"/>
              <a:t>Pollution</a:t>
            </a:r>
            <a:endParaRPr lang="en-IN" u="sng" dirty="0"/>
          </a:p>
        </p:txBody>
      </p:sp>
      <p:sp>
        <p:nvSpPr>
          <p:cNvPr id="3" name="Subtitle 2">
            <a:extLst>
              <a:ext uri="{FF2B5EF4-FFF2-40B4-BE49-F238E27FC236}">
                <a16:creationId xmlns:a16="http://schemas.microsoft.com/office/drawing/2014/main" id="{559255A3-7D9E-3701-FF34-3F0516A012AA}"/>
              </a:ext>
            </a:extLst>
          </p:cNvPr>
          <p:cNvSpPr>
            <a:spLocks noGrp="1"/>
          </p:cNvSpPr>
          <p:nvPr>
            <p:ph type="subTitle" idx="1"/>
          </p:nvPr>
        </p:nvSpPr>
        <p:spPr>
          <a:xfrm>
            <a:off x="1507958" y="3782510"/>
            <a:ext cx="9144000" cy="3075489"/>
          </a:xfrm>
        </p:spPr>
        <p:txBody>
          <a:bodyPr>
            <a:normAutofit/>
          </a:bodyPr>
          <a:lstStyle/>
          <a:p>
            <a:pPr marL="342900" indent="-342900" algn="l">
              <a:buFont typeface="Wingdings" panose="05000000000000000000" pitchFamily="2" charset="2"/>
              <a:buChar char="Ø"/>
            </a:pPr>
            <a:r>
              <a:rPr lang="en-US" u="sng" dirty="0"/>
              <a:t>What is polluition </a:t>
            </a:r>
          </a:p>
          <a:p>
            <a:pPr marL="342900" indent="-342900" algn="l">
              <a:buFont typeface="Wingdings" panose="05000000000000000000" pitchFamily="2" charset="2"/>
              <a:buChar char="Ø"/>
            </a:pPr>
            <a:r>
              <a:rPr lang="en-US" b="0" i="0" dirty="0">
                <a:solidFill>
                  <a:srgbClr val="4D5156"/>
                </a:solidFill>
                <a:effectLst/>
                <a:highlight>
                  <a:srgbClr val="FFFFFF"/>
                </a:highlight>
                <a:latin typeface="Roboto" panose="02000000000000000000" pitchFamily="2" charset="0"/>
              </a:rPr>
              <a:t>Pollution is the introduction of harmful materials into the environment. These harmful materials are called pollutants. Pollutants can be natural, such as volcanic ash. They can also be created by human activity, such as trash or runoff produced by factories. Pollutants damage the quality of air, water, and land.</a:t>
            </a:r>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3873420477"/>
      </p:ext>
    </p:extLst>
  </p:cSld>
  <p:clrMapOvr>
    <a:masterClrMapping/>
  </p:clrMapOvr>
  <p:transition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BE8F-ACB7-6E81-3907-4A8DADF530D3}"/>
              </a:ext>
            </a:extLst>
          </p:cNvPr>
          <p:cNvSpPr>
            <a:spLocks noGrp="1"/>
          </p:cNvSpPr>
          <p:nvPr>
            <p:ph type="title"/>
          </p:nvPr>
        </p:nvSpPr>
        <p:spPr>
          <a:xfrm>
            <a:off x="838200" y="341061"/>
            <a:ext cx="10515600" cy="1325563"/>
          </a:xfrm>
        </p:spPr>
        <p:txBody>
          <a:bodyPr/>
          <a:lstStyle/>
          <a:p>
            <a:r>
              <a:rPr lang="en-US" u="sng" dirty="0"/>
              <a:t>Types of pollutions</a:t>
            </a:r>
            <a:endParaRPr lang="en-IN" u="sng" dirty="0"/>
          </a:p>
        </p:txBody>
      </p:sp>
      <p:sp>
        <p:nvSpPr>
          <p:cNvPr id="3" name="Content Placeholder 2">
            <a:extLst>
              <a:ext uri="{FF2B5EF4-FFF2-40B4-BE49-F238E27FC236}">
                <a16:creationId xmlns:a16="http://schemas.microsoft.com/office/drawing/2014/main" id="{C0DB576E-F969-E884-819C-15D0D8F7D441}"/>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sz="2600" b="0" i="0" dirty="0">
                <a:solidFill>
                  <a:srgbClr val="4D5156"/>
                </a:solidFill>
                <a:effectLst/>
                <a:highlight>
                  <a:srgbClr val="FFFFFF"/>
                </a:highlight>
                <a:latin typeface="Roboto" panose="02000000000000000000" pitchFamily="2" charset="0"/>
              </a:rPr>
              <a:t>plastic pollution </a:t>
            </a:r>
          </a:p>
          <a:p>
            <a:pPr>
              <a:buFont typeface="Wingdings" panose="05000000000000000000" pitchFamily="2" charset="2"/>
              <a:buChar char="Ø"/>
            </a:pPr>
            <a:r>
              <a:rPr lang="en-US" sz="2000" b="0" i="0" dirty="0">
                <a:solidFill>
                  <a:srgbClr val="4D5156"/>
                </a:solidFill>
                <a:effectLst/>
                <a:highlight>
                  <a:srgbClr val="FFFFFF"/>
                </a:highlight>
                <a:latin typeface="Roboto" panose="02000000000000000000" pitchFamily="2" charset="0"/>
              </a:rPr>
              <a:t>Plastic pollution is the addition of plastic waste to the landscape and waterways. It is caused by manufactured plastics that are not properly disposed of. It is a problem because plastic does not break down easily, the chemical additives in plastic may become endocrine disrupters, plastic waste flows downstream into rivers and oceans (sea life can...</a:t>
            </a:r>
          </a:p>
          <a:p>
            <a:pPr>
              <a:buFont typeface="Wingdings" panose="05000000000000000000" pitchFamily="2" charset="2"/>
              <a:buChar char="Ø"/>
            </a:pPr>
            <a:r>
              <a:rPr lang="en-IN" sz="2800" u="sng" dirty="0"/>
              <a:t>Noise pollution </a:t>
            </a:r>
          </a:p>
          <a:p>
            <a:pPr algn="l"/>
            <a:r>
              <a:rPr lang="en-US" sz="1900" b="0" i="0" dirty="0">
                <a:solidFill>
                  <a:srgbClr val="4D5156"/>
                </a:solidFill>
                <a:effectLst/>
                <a:highlight>
                  <a:srgbClr val="FFFFFF"/>
                </a:highlight>
                <a:latin typeface="Roboto" panose="02000000000000000000" pitchFamily="2" charset="0"/>
              </a:rPr>
              <a:t>noise </a:t>
            </a:r>
            <a:r>
              <a:rPr lang="en-US" sz="2100" b="0" i="0" dirty="0">
                <a:solidFill>
                  <a:srgbClr val="4D5156"/>
                </a:solidFill>
                <a:effectLst/>
                <a:highlight>
                  <a:srgbClr val="FFFFFF"/>
                </a:highlight>
                <a:latin typeface="Roboto" panose="02000000000000000000" pitchFamily="2" charset="0"/>
              </a:rPr>
              <a:t>pollution is unwanted or excessive sound that affects health and environmental quality. It is caused by machines and engines associated with industry, as well as airports and other transportation systems. Noise is problematic because it can cause physical damage to hearing organs in humans and other animals, it produces increased stress level...</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74692776"/>
      </p:ext>
    </p:extLst>
  </p:cSld>
  <p:clrMapOvr>
    <a:masterClrMapping/>
  </p:clrMapOvr>
  <p:transition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E7E0-45E9-EF68-819E-E489C81893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EF3539-98DB-15AB-D16C-15FFABA70D1C}"/>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sz="3100" u="sng" dirty="0">
                <a:solidFill>
                  <a:srgbClr val="4D5156"/>
                </a:solidFill>
                <a:highlight>
                  <a:srgbClr val="FFFFFF"/>
                </a:highlight>
                <a:latin typeface="Roboto" panose="02000000000000000000" pitchFamily="2" charset="0"/>
              </a:rPr>
              <a:t>L</a:t>
            </a:r>
            <a:r>
              <a:rPr lang="en-US" sz="3100" b="0" i="0" u="sng" dirty="0">
                <a:solidFill>
                  <a:srgbClr val="4D5156"/>
                </a:solidFill>
                <a:effectLst/>
                <a:highlight>
                  <a:srgbClr val="FFFFFF"/>
                </a:highlight>
                <a:latin typeface="Roboto" panose="02000000000000000000" pitchFamily="2" charset="0"/>
              </a:rPr>
              <a:t>ight pollution </a:t>
            </a:r>
          </a:p>
          <a:p>
            <a:pPr>
              <a:buFont typeface="Wingdings" panose="05000000000000000000" pitchFamily="2" charset="2"/>
              <a:buChar char="Ø"/>
            </a:pPr>
            <a:r>
              <a:rPr lang="en-US" sz="2400" b="0" i="0" dirty="0">
                <a:solidFill>
                  <a:srgbClr val="4D5156"/>
                </a:solidFill>
                <a:effectLst/>
                <a:highlight>
                  <a:srgbClr val="FFFFFF"/>
                </a:highlight>
                <a:latin typeface="Roboto" panose="02000000000000000000" pitchFamily="2" charset="0"/>
              </a:rPr>
              <a:t>Light pollution is unwanted or excessive light caused by streetlights and illuminated buildings, towers, and other structures. Light pollution changes nighttime visibility of natural features, disorienting migratory animals and fostering bird collisions with lighted towers and buildings..</a:t>
            </a:r>
            <a:endParaRPr lang="en-US" sz="2400" dirty="0"/>
          </a:p>
          <a:p>
            <a:pPr>
              <a:buFont typeface="Wingdings" panose="05000000000000000000" pitchFamily="2" charset="2"/>
              <a:buChar char="Ø"/>
            </a:pPr>
            <a:r>
              <a:rPr lang="en-US" sz="3100" b="0" i="0" u="sng" dirty="0">
                <a:effectLst/>
                <a:highlight>
                  <a:srgbClr val="FFFFFF"/>
                </a:highlight>
                <a:latin typeface="Roboto" panose="02000000000000000000" pitchFamily="2" charset="0"/>
              </a:rPr>
              <a:t>Thermal pollution </a:t>
            </a:r>
          </a:p>
          <a:p>
            <a:pPr>
              <a:buFont typeface="Wingdings" panose="05000000000000000000" pitchFamily="2" charset="2"/>
              <a:buChar char="Ø"/>
            </a:pPr>
            <a:r>
              <a:rPr lang="en-US" sz="2400" b="0" i="0" dirty="0">
                <a:solidFill>
                  <a:srgbClr val="4D5156"/>
                </a:solidFill>
                <a:effectLst/>
                <a:highlight>
                  <a:srgbClr val="FFFFFF"/>
                </a:highlight>
                <a:latin typeface="Roboto" panose="02000000000000000000" pitchFamily="2" charset="0"/>
              </a:rPr>
              <a:t>Thermal pollution is the addition of heat to a cool environment, and it is caused by water or air used as cooling fluids in power plants and manufacturing that becomes heated in the process. Heated cooling water from power plants may be 15 ˚C (27 ˚F) hotter than lake or stream water, which increases metabolic rates in fishes and reduces the </a:t>
            </a:r>
            <a:r>
              <a:rPr lang="en-US" sz="2400" b="0" i="0" dirty="0" err="1">
                <a:solidFill>
                  <a:srgbClr val="4D5156"/>
                </a:solidFill>
                <a:effectLst/>
                <a:highlight>
                  <a:srgbClr val="FFFFFF"/>
                </a:highlight>
                <a:latin typeface="Roboto" panose="02000000000000000000" pitchFamily="2" charset="0"/>
              </a:rPr>
              <a:t>amoun</a:t>
            </a:r>
            <a:endParaRPr lang="en-US" sz="2400" b="0" i="0" dirty="0">
              <a:solidFill>
                <a:srgbClr val="4D5156"/>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3761206478"/>
      </p:ext>
    </p:extLst>
  </p:cSld>
  <p:clrMapOvr>
    <a:masterClrMapping/>
  </p:clrMapOvr>
  <p:transition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1"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1000"/>
                                        <p:tgtEl>
                                          <p:spTgt spid="3">
                                            <p:txEl>
                                              <p:pRg st="0" end="0"/>
                                            </p:txEl>
                                          </p:spTgt>
                                        </p:tgtEl>
                                      </p:cBhvr>
                                    </p:animEffect>
                                    <p:anim calcmode="lin" valueType="num">
                                      <p:cBhvr>
                                        <p:cTn id="3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1"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1000"/>
                                        <p:tgtEl>
                                          <p:spTgt spid="3">
                                            <p:txEl>
                                              <p:pRg st="1" end="1"/>
                                            </p:txEl>
                                          </p:spTgt>
                                        </p:tgtEl>
                                      </p:cBhvr>
                                    </p:animEffect>
                                    <p:anim calcmode="lin" valueType="num">
                                      <p:cBhvr>
                                        <p:cTn id="4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1"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1000"/>
                                        <p:tgtEl>
                                          <p:spTgt spid="3">
                                            <p:txEl>
                                              <p:pRg st="2" end="2"/>
                                            </p:txEl>
                                          </p:spTgt>
                                        </p:tgtEl>
                                      </p:cBhvr>
                                    </p:animEffect>
                                    <p:anim calcmode="lin" valueType="num">
                                      <p:cBhvr>
                                        <p:cTn id="5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1"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fade">
                                      <p:cBhvr>
                                        <p:cTn id="56" dur="1000"/>
                                        <p:tgtEl>
                                          <p:spTgt spid="3">
                                            <p:txEl>
                                              <p:pRg st="3" end="3"/>
                                            </p:txEl>
                                          </p:spTgt>
                                        </p:tgtEl>
                                      </p:cBhvr>
                                    </p:animEffect>
                                    <p:anim calcmode="lin" valueType="num">
                                      <p:cBhvr>
                                        <p:cTn id="5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6CD3-CB0D-A0CE-F94E-C0BBD0E1C8D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3989CBF-0CA3-C344-3384-BE1181126206}"/>
              </a:ext>
            </a:extLst>
          </p:cNvPr>
          <p:cNvSpPr>
            <a:spLocks noGrp="1"/>
          </p:cNvSpPr>
          <p:nvPr>
            <p:ph idx="1"/>
          </p:nvPr>
        </p:nvSpPr>
        <p:spPr>
          <a:xfrm>
            <a:off x="1046747" y="2960061"/>
            <a:ext cx="10515600" cy="3782678"/>
          </a:xfrm>
        </p:spPr>
        <p:txBody>
          <a:bodyPr>
            <a:normAutofit/>
          </a:bodyPr>
          <a:lstStyle/>
          <a:p>
            <a:pPr lvl="3">
              <a:buFont typeface="Wingdings" panose="05000000000000000000" pitchFamily="2" charset="2"/>
              <a:buChar char="Ø"/>
            </a:pPr>
            <a:r>
              <a:rPr lang="en-US" sz="2400" u="sng" dirty="0"/>
              <a:t>Air pollution </a:t>
            </a:r>
          </a:p>
          <a:p>
            <a:pPr>
              <a:buFont typeface="Wingdings" panose="05000000000000000000" pitchFamily="2" charset="2"/>
              <a:buChar char="Ø"/>
            </a:pPr>
            <a:r>
              <a:rPr lang="en-US" sz="2000" b="0" i="1" dirty="0">
                <a:solidFill>
                  <a:srgbClr val="2B2B2B"/>
                </a:solidFill>
                <a:effectLst/>
                <a:highlight>
                  <a:srgbClr val="FFFFFF"/>
                </a:highlight>
                <a:latin typeface="AvenirNext"/>
              </a:rPr>
              <a:t>Air pollution</a:t>
            </a:r>
            <a:r>
              <a:rPr lang="en-US" sz="2000" b="0" i="0" dirty="0">
                <a:solidFill>
                  <a:srgbClr val="2B2B2B"/>
                </a:solidFill>
                <a:effectLst/>
                <a:highlight>
                  <a:srgbClr val="FFFFFF"/>
                </a:highlight>
                <a:latin typeface="AvenirNext"/>
              </a:rPr>
              <a:t> refers to the release of pollutants into the air—pollutants that are detrimental to human health and the planet as a whole. According to the </a:t>
            </a:r>
            <a:r>
              <a:rPr lang="en-US" sz="2000" b="0" i="0" dirty="0">
                <a:effectLst/>
                <a:highlight>
                  <a:srgbClr val="FFFFFF"/>
                </a:highlight>
                <a:latin typeface="AvenirNext"/>
                <a:hlinkClick r:id="rId2"/>
              </a:rPr>
              <a:t>World Health Organization (WHO)</a:t>
            </a:r>
            <a:r>
              <a:rPr lang="en-US" sz="2000" b="0" i="0" dirty="0">
                <a:solidFill>
                  <a:srgbClr val="2B2B2B"/>
                </a:solidFill>
                <a:effectLst/>
                <a:highlight>
                  <a:srgbClr val="FFFFFF"/>
                </a:highlight>
                <a:latin typeface="AvenirNext"/>
              </a:rPr>
              <a:t>, each year, indoor and outdoor air pollution is</a:t>
            </a:r>
          </a:p>
          <a:p>
            <a:pPr>
              <a:buFont typeface="Wingdings" panose="05000000000000000000" pitchFamily="2" charset="2"/>
              <a:buChar char="Ø"/>
            </a:pPr>
            <a:r>
              <a:rPr lang="en-US" sz="2000" b="0" i="0" dirty="0">
                <a:solidFill>
                  <a:srgbClr val="2B2B2B"/>
                </a:solidFill>
                <a:effectLst/>
                <a:highlight>
                  <a:srgbClr val="FFFFFF"/>
                </a:highlight>
                <a:latin typeface="AvenirNext"/>
              </a:rPr>
              <a:t> responsible for nearly seven million deaths around the globe. Ninety-nine percent of human beings currently breathe air that exceeds the WHO’s guideline limits for pollutants, with those living in low- and middle-income countries suffering the most. In the United States, the </a:t>
            </a:r>
            <a:r>
              <a:rPr lang="en-US" sz="2000" b="0" i="0" dirty="0">
                <a:effectLst/>
                <a:highlight>
                  <a:srgbClr val="FFFFFF"/>
                </a:highlight>
                <a:latin typeface="AvenirNext"/>
                <a:hlinkClick r:id="rId3"/>
              </a:rPr>
              <a:t>Clean Air Act</a:t>
            </a:r>
            <a:r>
              <a:rPr lang="en-US" sz="2000" b="0" i="0" dirty="0">
                <a:solidFill>
                  <a:srgbClr val="2B2B2B"/>
                </a:solidFill>
                <a:effectLst/>
                <a:highlight>
                  <a:srgbClr val="FFFFFF"/>
                </a:highlight>
                <a:latin typeface="AvenirNext"/>
              </a:rPr>
              <a:t>, established in 1970, authorizes the U.S. Environmental Protection Agency (EPA) to safeguard public</a:t>
            </a:r>
            <a:r>
              <a:rPr lang="en-US" sz="2400" b="0" i="0" dirty="0">
                <a:solidFill>
                  <a:srgbClr val="2B2B2B"/>
                </a:solidFill>
                <a:effectLst/>
                <a:highlight>
                  <a:srgbClr val="FFFFFF"/>
                </a:highlight>
                <a:latin typeface="AvenirNext"/>
              </a:rPr>
              <a:t> health by regulating the emissions of these harmful air pollutants</a:t>
            </a:r>
            <a:endParaRPr lang="en-IN" sz="2400" dirty="0"/>
          </a:p>
          <a:p>
            <a:pPr>
              <a:buFont typeface="Wingdings" panose="05000000000000000000" pitchFamily="2" charset="2"/>
              <a:buChar char="Ø"/>
            </a:pPr>
            <a:endParaRPr lang="en-IN" sz="2400" u="sng" dirty="0"/>
          </a:p>
        </p:txBody>
      </p:sp>
      <p:pic>
        <p:nvPicPr>
          <p:cNvPr id="1026" name="Picture 2">
            <a:extLst>
              <a:ext uri="{FF2B5EF4-FFF2-40B4-BE49-F238E27FC236}">
                <a16:creationId xmlns:a16="http://schemas.microsoft.com/office/drawing/2014/main" id="{B00B4278-0696-9D32-64E3-870C7CB970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3863" y="2286000"/>
            <a:ext cx="1499937"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991320"/>
      </p:ext>
    </p:extLst>
  </p:cSld>
  <p:clrMapOvr>
    <a:masterClrMapping/>
  </p:clrMapOvr>
  <p:transition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54CA-3F55-D928-B7E6-227EF9448BD1}"/>
              </a:ext>
            </a:extLst>
          </p:cNvPr>
          <p:cNvSpPr>
            <a:spLocks noGrp="1"/>
          </p:cNvSpPr>
          <p:nvPr>
            <p:ph type="title"/>
          </p:nvPr>
        </p:nvSpPr>
        <p:spPr>
          <a:xfrm>
            <a:off x="2933700" y="553453"/>
            <a:ext cx="8770571" cy="1299409"/>
          </a:xfrm>
        </p:spPr>
        <p:txBody>
          <a:bodyPr>
            <a:normAutofit/>
          </a:bodyPr>
          <a:lstStyle/>
          <a:p>
            <a:endParaRPr lang="en-IN" dirty="0"/>
          </a:p>
        </p:txBody>
      </p:sp>
      <p:sp>
        <p:nvSpPr>
          <p:cNvPr id="3" name="Content Placeholder 2">
            <a:extLst>
              <a:ext uri="{FF2B5EF4-FFF2-40B4-BE49-F238E27FC236}">
                <a16:creationId xmlns:a16="http://schemas.microsoft.com/office/drawing/2014/main" id="{7A51BFAB-8D1F-F233-AC70-1068D638C547}"/>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sz="2800" u="sng" dirty="0"/>
              <a:t>Effects of pollution</a:t>
            </a:r>
          </a:p>
          <a:p>
            <a:pPr>
              <a:buFont typeface="Wingdings" panose="05000000000000000000" pitchFamily="2" charset="2"/>
              <a:buChar char="Ø"/>
            </a:pPr>
            <a:r>
              <a:rPr lang="en-US" b="0" i="0" dirty="0">
                <a:solidFill>
                  <a:srgbClr val="202122"/>
                </a:solidFill>
                <a:effectLst/>
                <a:highlight>
                  <a:srgbClr val="FFFFFF"/>
                </a:highlight>
                <a:latin typeface="Arial" panose="020B0604020202020204" pitchFamily="34" charset="0"/>
              </a:rPr>
              <a:t>One of the most significant natural sources of pollution are </a:t>
            </a:r>
            <a:r>
              <a:rPr lang="en-US" b="0" i="0" u="none" strike="noStrike" dirty="0">
                <a:effectLst/>
                <a:highlight>
                  <a:srgbClr val="FFFFFF"/>
                </a:highlight>
                <a:latin typeface="Arial" panose="020B0604020202020204" pitchFamily="34" charset="0"/>
                <a:hlinkClick r:id="rId2" tooltip="Volcano">
                  <a:extLst>
                    <a:ext uri="{A12FA001-AC4F-418D-AE19-62706E023703}">
                      <ahyp:hlinkClr xmlns:ahyp="http://schemas.microsoft.com/office/drawing/2018/hyperlinkcolor" val="tx"/>
                    </a:ext>
                  </a:extLst>
                </a:hlinkClick>
              </a:rPr>
              <a:t>volcanoes</a:t>
            </a:r>
            <a:r>
              <a:rPr lang="en-US" b="0" i="0" dirty="0">
                <a:effectLst/>
                <a:highlight>
                  <a:srgbClr val="FFFFFF"/>
                </a:highlight>
                <a:latin typeface="Arial" panose="020B0604020202020204" pitchFamily="34" charset="0"/>
              </a:rPr>
              <a:t>,</a:t>
            </a:r>
            <a:r>
              <a:rPr lang="en-US" b="0" i="0" dirty="0">
                <a:solidFill>
                  <a:srgbClr val="202122"/>
                </a:solidFill>
                <a:effectLst/>
                <a:highlight>
                  <a:srgbClr val="FFFFFF"/>
                </a:highlight>
                <a:latin typeface="Arial" panose="020B0604020202020204" pitchFamily="34" charset="0"/>
              </a:rPr>
              <a:t> which during eruptions release large quantities of harmful gases into the atmosphere. Volcanic gases include carbon dioxide, which can be fatal in large concentrations and contributes to </a:t>
            </a:r>
            <a:r>
              <a:rPr lang="en-US" b="0" i="0" u="none" strike="noStrike" dirty="0">
                <a:effectLst/>
                <a:highlight>
                  <a:srgbClr val="FFFFFF"/>
                </a:highlight>
                <a:latin typeface="Arial" panose="020B0604020202020204" pitchFamily="34" charset="0"/>
                <a:hlinkClick r:id="rId3" tooltip="Climate change">
                  <a:extLst>
                    <a:ext uri="{A12FA001-AC4F-418D-AE19-62706E023703}">
                      <ahyp:hlinkClr xmlns:ahyp="http://schemas.microsoft.com/office/drawing/2018/hyperlinkcolor" val="tx"/>
                    </a:ext>
                  </a:extLst>
                </a:hlinkClick>
              </a:rPr>
              <a:t>climate change</a:t>
            </a:r>
            <a:r>
              <a:rPr lang="en-US" b="0" i="0" dirty="0">
                <a:solidFill>
                  <a:srgbClr val="202122"/>
                </a:solidFill>
                <a:effectLst/>
                <a:highlight>
                  <a:srgbClr val="FFFFFF"/>
                </a:highlight>
                <a:latin typeface="Arial" panose="020B0604020202020204" pitchFamily="34" charset="0"/>
              </a:rPr>
              <a:t>, hydrogen halides which can cause </a:t>
            </a:r>
            <a:r>
              <a:rPr lang="en-US" b="0" i="0" u="none" strike="noStrike" dirty="0">
                <a:effectLst/>
                <a:highlight>
                  <a:srgbClr val="FFFFFF"/>
                </a:highlight>
                <a:latin typeface="Arial" panose="020B0604020202020204" pitchFamily="34" charset="0"/>
                <a:hlinkClick r:id="rId4" tooltip="Acid rain">
                  <a:extLst>
                    <a:ext uri="{A12FA001-AC4F-418D-AE19-62706E023703}">
                      <ahyp:hlinkClr xmlns:ahyp="http://schemas.microsoft.com/office/drawing/2018/hyperlinkcolor" val="tx"/>
                    </a:ext>
                  </a:extLst>
                </a:hlinkClick>
              </a:rPr>
              <a:t>acid rain</a:t>
            </a:r>
            <a:r>
              <a:rPr lang="en-US" b="0" i="0" dirty="0">
                <a:solidFill>
                  <a:srgbClr val="202122"/>
                </a:solidFill>
                <a:effectLst/>
                <a:highlight>
                  <a:srgbClr val="FFFFFF"/>
                </a:highlight>
                <a:latin typeface="Arial" panose="020B0604020202020204" pitchFamily="34" charset="0"/>
              </a:rPr>
              <a:t>, sulfur dioxides, which are harmful to animals and damage the </a:t>
            </a:r>
            <a:r>
              <a:rPr lang="en-US" b="0" i="0" u="none" strike="noStrike" dirty="0">
                <a:effectLst/>
                <a:highlight>
                  <a:srgbClr val="FFFFFF"/>
                </a:highlight>
                <a:latin typeface="Arial" panose="020B0604020202020204" pitchFamily="34" charset="0"/>
                <a:hlinkClick r:id="rId5" tooltip="Ozone layer">
                  <a:extLst>
                    <a:ext uri="{A12FA001-AC4F-418D-AE19-62706E023703}">
                      <ahyp:hlinkClr xmlns:ahyp="http://schemas.microsoft.com/office/drawing/2018/hyperlinkcolor" val="tx"/>
                    </a:ext>
                  </a:extLst>
                </a:hlinkClick>
              </a:rPr>
              <a:t>ozone layer</a:t>
            </a:r>
            <a:r>
              <a:rPr lang="en-US" b="0" i="0" dirty="0">
                <a:solidFill>
                  <a:srgbClr val="202122"/>
                </a:solidFill>
                <a:effectLst/>
                <a:highlight>
                  <a:srgbClr val="FFFFFF"/>
                </a:highlight>
                <a:latin typeface="Arial" panose="020B0604020202020204" pitchFamily="34" charset="0"/>
              </a:rPr>
              <a:t>, and hydrogen sulfides, which are capable of killing humans at concentrations of less than 1 part per thousand.</a:t>
            </a:r>
            <a:r>
              <a:rPr lang="en-US" b="0" i="0" u="none" strike="noStrike" baseline="30000" dirty="0">
                <a:solidFill>
                  <a:srgbClr val="202122"/>
                </a:solidFill>
                <a:effectLst/>
                <a:highlight>
                  <a:srgbClr val="FFFFFF"/>
                </a:highlight>
                <a:latin typeface="Arial" panose="020B0604020202020204" pitchFamily="34" charset="0"/>
                <a:hlinkClick r:id="rId6"/>
              </a:rPr>
              <a:t>[19]</a:t>
            </a:r>
            <a:r>
              <a:rPr lang="en-US" b="0" i="0" dirty="0">
                <a:solidFill>
                  <a:srgbClr val="202122"/>
                </a:solidFill>
                <a:effectLst/>
                <a:highlight>
                  <a:srgbClr val="FFFFFF"/>
                </a:highlight>
                <a:latin typeface="Arial" panose="020B0604020202020204" pitchFamily="34" charset="0"/>
              </a:rPr>
              <a:t> Volcanic emissions also include fine and ultrafine particles which may contain toxic chemicals and substances such as </a:t>
            </a:r>
            <a:r>
              <a:rPr lang="en-US" b="0" i="0" u="none" strike="noStrike" dirty="0">
                <a:effectLst/>
                <a:highlight>
                  <a:srgbClr val="FFFFFF"/>
                </a:highlight>
                <a:latin typeface="Arial" panose="020B0604020202020204" pitchFamily="34" charset="0"/>
                <a:hlinkClick r:id="rId7" tooltip="Arsenic">
                  <a:extLst>
                    <a:ext uri="{A12FA001-AC4F-418D-AE19-62706E023703}">
                      <ahyp:hlinkClr xmlns:ahyp="http://schemas.microsoft.com/office/drawing/2018/hyperlinkcolor" val="tx"/>
                    </a:ext>
                  </a:extLst>
                </a:hlinkClick>
              </a:rPr>
              <a:t>arsenic</a:t>
            </a:r>
            <a:r>
              <a:rPr lang="en-US" b="0" i="0" dirty="0">
                <a:effectLst/>
                <a:highlight>
                  <a:srgbClr val="FFFFFF"/>
                </a:highlight>
                <a:latin typeface="Arial" panose="020B0604020202020204" pitchFamily="34" charset="0"/>
              </a:rPr>
              <a:t>, </a:t>
            </a:r>
            <a:r>
              <a:rPr lang="en-US" b="0" i="0" u="none" strike="noStrike" dirty="0">
                <a:effectLst/>
                <a:highlight>
                  <a:srgbClr val="FFFFFF"/>
                </a:highlight>
                <a:latin typeface="Arial" panose="020B0604020202020204" pitchFamily="34" charset="0"/>
                <a:hlinkClick r:id="rId8" tooltip="Lead">
                  <a:extLst>
                    <a:ext uri="{A12FA001-AC4F-418D-AE19-62706E023703}">
                      <ahyp:hlinkClr xmlns:ahyp="http://schemas.microsoft.com/office/drawing/2018/hyperlinkcolor" val="tx"/>
                    </a:ext>
                  </a:extLst>
                </a:hlinkClick>
              </a:rPr>
              <a:t>lead</a:t>
            </a:r>
            <a:r>
              <a:rPr lang="en-US" b="0" i="0" dirty="0">
                <a:effectLst/>
                <a:highlight>
                  <a:srgbClr val="FFFFFF"/>
                </a:highlight>
                <a:latin typeface="Arial" panose="020B0604020202020204" pitchFamily="34" charset="0"/>
              </a:rPr>
              <a:t>, </a:t>
            </a:r>
            <a:r>
              <a:rPr lang="en-US" b="0" i="0" dirty="0">
                <a:solidFill>
                  <a:srgbClr val="202122"/>
                </a:solidFill>
                <a:effectLst/>
                <a:highlight>
                  <a:srgbClr val="FFFFFF"/>
                </a:highlight>
                <a:latin typeface="Arial" panose="020B0604020202020204" pitchFamily="34" charset="0"/>
              </a:rPr>
              <a:t>and</a:t>
            </a:r>
            <a:r>
              <a:rPr lang="en-US" b="0" i="0" dirty="0">
                <a:effectLst/>
                <a:highlight>
                  <a:srgbClr val="FFFFFF"/>
                </a:highlight>
                <a:latin typeface="Arial" panose="020B0604020202020204" pitchFamily="34" charset="0"/>
              </a:rPr>
              <a:t> </a:t>
            </a:r>
            <a:r>
              <a:rPr lang="en-US" b="0" i="0" u="none" strike="noStrike" dirty="0">
                <a:effectLst/>
                <a:highlight>
                  <a:srgbClr val="FFFFFF"/>
                </a:highlight>
                <a:latin typeface="Arial" panose="020B0604020202020204" pitchFamily="34" charset="0"/>
                <a:hlinkClick r:id="rId9" tooltip="Mercury (element)">
                  <a:extLst>
                    <a:ext uri="{A12FA001-AC4F-418D-AE19-62706E023703}">
                      <ahyp:hlinkClr xmlns:ahyp="http://schemas.microsoft.com/office/drawing/2018/hyperlinkcolor" val="tx"/>
                    </a:ext>
                  </a:extLst>
                </a:hlinkClick>
              </a:rPr>
              <a:t>mercury</a:t>
            </a:r>
            <a:r>
              <a:rPr lang="en-US" b="0" i="0" dirty="0">
                <a:solidFill>
                  <a:srgbClr val="202122"/>
                </a:solidFill>
                <a:effectLst/>
                <a:highlight>
                  <a:srgbClr val="FFFFFF"/>
                </a:highlight>
                <a:latin typeface="Arial" panose="020B0604020202020204" pitchFamily="34" charset="0"/>
              </a:rPr>
              <a:t>.</a:t>
            </a:r>
            <a:r>
              <a:rPr lang="en-US" baseline="30000" dirty="0">
                <a:solidFill>
                  <a:srgbClr val="202122"/>
                </a:solidFill>
                <a:highlight>
                  <a:srgbClr val="FFFFFF"/>
                </a:highlight>
                <a:latin typeface="Arial" panose="020B0604020202020204" pitchFamily="34" charset="0"/>
              </a:rPr>
              <a:t>[20]</a:t>
            </a:r>
            <a:endParaRPr lang="en-US" b="0" i="0" dirty="0">
              <a:solidFill>
                <a:srgbClr val="202122"/>
              </a:solidFill>
              <a:effectLst/>
              <a:highlight>
                <a:srgbClr val="FFFFFF"/>
              </a:highlight>
              <a:latin typeface="Arial" panose="020B0604020202020204" pitchFamily="34" charset="0"/>
            </a:endParaRPr>
          </a:p>
          <a:p>
            <a:pPr algn="l">
              <a:buFont typeface="Wingdings" panose="05000000000000000000" pitchFamily="2" charset="2"/>
              <a:buChar char="Ø"/>
            </a:pPr>
            <a:r>
              <a:rPr lang="en-US" b="0" i="0" u="none" strike="noStrike" dirty="0">
                <a:effectLst/>
                <a:highlight>
                  <a:srgbClr val="FFFFFF"/>
                </a:highlight>
                <a:latin typeface="Arial" panose="020B0604020202020204" pitchFamily="34" charset="0"/>
                <a:hlinkClick r:id="rId10" tooltip="Wildfire">
                  <a:extLst>
                    <a:ext uri="{A12FA001-AC4F-418D-AE19-62706E023703}">
                      <ahyp:hlinkClr xmlns:ahyp="http://schemas.microsoft.com/office/drawing/2018/hyperlinkcolor" val="tx"/>
                    </a:ext>
                  </a:extLst>
                </a:hlinkClick>
              </a:rPr>
              <a:t>Wildfires</a:t>
            </a:r>
            <a:r>
              <a:rPr lang="en-US" b="0" i="0" dirty="0">
                <a:solidFill>
                  <a:srgbClr val="202122"/>
                </a:solidFill>
                <a:effectLst/>
                <a:highlight>
                  <a:srgbClr val="FFFFFF"/>
                </a:highlight>
                <a:latin typeface="Arial" panose="020B0604020202020204" pitchFamily="34" charset="0"/>
              </a:rPr>
              <a:t>, which can be caused naturally by </a:t>
            </a:r>
            <a:r>
              <a:rPr lang="en-US" b="0" i="0" u="none" strike="noStrike" dirty="0">
                <a:effectLst/>
                <a:highlight>
                  <a:srgbClr val="FFFFFF"/>
                </a:highlight>
                <a:latin typeface="Arial" panose="020B0604020202020204" pitchFamily="34" charset="0"/>
                <a:hlinkClick r:id="rId11" tooltip="Lightning strike">
                  <a:extLst>
                    <a:ext uri="{A12FA001-AC4F-418D-AE19-62706E023703}">
                      <ahyp:hlinkClr xmlns:ahyp="http://schemas.microsoft.com/office/drawing/2018/hyperlinkcolor" val="tx"/>
                    </a:ext>
                  </a:extLst>
                </a:hlinkClick>
              </a:rPr>
              <a:t>lightning strikes</a:t>
            </a:r>
            <a:r>
              <a:rPr lang="en-US" b="0" i="0" dirty="0">
                <a:solidFill>
                  <a:srgbClr val="202122"/>
                </a:solidFill>
                <a:effectLst/>
                <a:highlight>
                  <a:srgbClr val="FFFFFF"/>
                </a:highlight>
                <a:latin typeface="Arial" panose="020B0604020202020204" pitchFamily="34" charset="0"/>
              </a:rPr>
              <a:t>, are also a significant source of air pollution. Wildfire smoke contains </a:t>
            </a:r>
            <a:r>
              <a:rPr lang="en-US" sz="2100" b="0" i="0" dirty="0">
                <a:solidFill>
                  <a:srgbClr val="202122"/>
                </a:solidFill>
                <a:effectLst/>
                <a:highlight>
                  <a:srgbClr val="FFFFFF"/>
                </a:highlight>
                <a:latin typeface="Arial" panose="020B0604020202020204" pitchFamily="34" charset="0"/>
              </a:rPr>
              <a:t>significant </a:t>
            </a:r>
            <a:r>
              <a:rPr lang="en-US" b="0" i="0" dirty="0">
                <a:solidFill>
                  <a:srgbClr val="202122"/>
                </a:solidFill>
                <a:effectLst/>
                <a:highlight>
                  <a:srgbClr val="FFFFFF"/>
                </a:highlight>
                <a:latin typeface="Arial" panose="020B0604020202020204" pitchFamily="34" charset="0"/>
              </a:rPr>
              <a:t>quantities of both carbon dioxide and carbon monoxide, which can cause </a:t>
            </a:r>
            <a:r>
              <a:rPr lang="en-US" b="0" i="0" u="none" strike="noStrike" dirty="0">
                <a:effectLst/>
                <a:highlight>
                  <a:srgbClr val="FFFFFF"/>
                </a:highlight>
                <a:latin typeface="Arial" panose="020B0604020202020204" pitchFamily="34" charset="0"/>
                <a:hlinkClick r:id="rId12" tooltip="Suffocation">
                  <a:extLst>
                    <a:ext uri="{A12FA001-AC4F-418D-AE19-62706E023703}">
                      <ahyp:hlinkClr xmlns:ahyp="http://schemas.microsoft.com/office/drawing/2018/hyperlinkcolor" val="tx"/>
                    </a:ext>
                  </a:extLst>
                </a:hlinkClick>
              </a:rPr>
              <a:t>suffocation</a:t>
            </a:r>
            <a:r>
              <a:rPr lang="en-US" b="0" i="0" dirty="0">
                <a:solidFill>
                  <a:srgbClr val="202122"/>
                </a:solidFill>
                <a:effectLst/>
                <a:highlight>
                  <a:srgbClr val="FFFFFF"/>
                </a:highlight>
                <a:latin typeface="Arial" panose="020B0604020202020204" pitchFamily="34" charset="0"/>
              </a:rPr>
              <a:t>. Large quantities of </a:t>
            </a:r>
            <a:r>
              <a:rPr lang="en-US" b="0" i="0" u="none" strike="noStrike" dirty="0">
                <a:effectLst/>
                <a:highlight>
                  <a:srgbClr val="FFFFFF"/>
                </a:highlight>
                <a:latin typeface="Arial" panose="020B0604020202020204" pitchFamily="34" charset="0"/>
                <a:hlinkClick r:id="rId13" tooltip="Particulates">
                  <a:extLst>
                    <a:ext uri="{A12FA001-AC4F-418D-AE19-62706E023703}">
                      <ahyp:hlinkClr xmlns:ahyp="http://schemas.microsoft.com/office/drawing/2018/hyperlinkcolor" val="tx"/>
                    </a:ext>
                  </a:extLst>
                </a:hlinkClick>
              </a:rPr>
              <a:t>fine particulates</a:t>
            </a:r>
            <a:r>
              <a:rPr lang="en-US" b="0" i="0" dirty="0">
                <a:effectLst/>
                <a:highlight>
                  <a:srgbClr val="FFFFFF"/>
                </a:highlight>
                <a:latin typeface="Arial" panose="020B0604020202020204" pitchFamily="34" charset="0"/>
              </a:rPr>
              <a:t> are found within wildfire smoke as well, which pose a health risk to animals.</a:t>
            </a:r>
            <a:r>
              <a:rPr lang="en-US" b="0" i="0" u="none" strike="noStrike" baseline="30000" dirty="0">
                <a:effectLst/>
                <a:highlight>
                  <a:srgbClr val="FFFFFF"/>
                </a:highlight>
                <a:latin typeface="Arial" panose="020B0604020202020204" pitchFamily="34" charset="0"/>
                <a:hlinkClick r:id="rId14">
                  <a:extLst>
                    <a:ext uri="{A12FA001-AC4F-418D-AE19-62706E023703}">
                      <ahyp:hlinkClr xmlns:ahyp="http://schemas.microsoft.com/office/drawing/2018/hyperlinkcolor" val="tx"/>
                    </a:ext>
                  </a:extLst>
                </a:hlinkClick>
              </a:rPr>
              <a:t>[21]</a:t>
            </a:r>
            <a:endParaRPr lang="en-US" b="0" i="0" dirty="0">
              <a:effectLst/>
              <a:highlight>
                <a:srgbClr val="FFFFFF"/>
              </a:highlight>
              <a:latin typeface="Arial" panose="020B0604020202020204" pitchFamily="34" charset="0"/>
            </a:endParaRPr>
          </a:p>
          <a:p>
            <a:pPr>
              <a:buFont typeface="Wingdings" panose="05000000000000000000" pitchFamily="2" charset="2"/>
              <a:buChar char="Ø"/>
            </a:pPr>
            <a:endParaRPr lang="en-US" u="sng" dirty="0"/>
          </a:p>
          <a:p>
            <a:pPr marL="0" indent="0">
              <a:buNone/>
            </a:pPr>
            <a:endParaRPr lang="en-IN" u="sng" dirty="0"/>
          </a:p>
        </p:txBody>
      </p:sp>
    </p:spTree>
    <p:extLst>
      <p:ext uri="{BB962C8B-B14F-4D97-AF65-F5344CB8AC3E}">
        <p14:creationId xmlns:p14="http://schemas.microsoft.com/office/powerpoint/2010/main" val="3828409371"/>
      </p:ext>
    </p:extLst>
  </p:cSld>
  <p:clrMapOvr>
    <a:masterClrMapping/>
  </p:clrMapOvr>
  <p:transition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000"/>
                                        <p:tgtEl>
                                          <p:spTgt spid="3">
                                            <p:txEl>
                                              <p:pRg st="0" end="0"/>
                                            </p:txEl>
                                          </p:spTgt>
                                        </p:tgtEl>
                                      </p:cBhvr>
                                    </p:animEffect>
                                    <p:anim calcmode="lin" valueType="num">
                                      <p:cBhvr>
                                        <p:cTn id="2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49</TotalTime>
  <Words>607</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AvenirNext</vt:lpstr>
      <vt:lpstr>Calibri</vt:lpstr>
      <vt:lpstr>Century Schoolbook</vt:lpstr>
      <vt:lpstr>Corbel</vt:lpstr>
      <vt:lpstr>Roboto</vt:lpstr>
      <vt:lpstr>Wingdings</vt:lpstr>
      <vt:lpstr>Feathered</vt:lpstr>
      <vt:lpstr>Pollution</vt:lpstr>
      <vt:lpstr>Types of pollutions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admin</dc:creator>
  <cp:lastModifiedBy>admin</cp:lastModifiedBy>
  <cp:revision>1</cp:revision>
  <dcterms:created xsi:type="dcterms:W3CDTF">2024-05-21T08:31:20Z</dcterms:created>
  <dcterms:modified xsi:type="dcterms:W3CDTF">2024-05-21T09:21:19Z</dcterms:modified>
</cp:coreProperties>
</file>