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96" r:id="rId1"/>
  </p:sldMasterIdLst>
  <p:sldIdLst>
    <p:sldId id="256" r:id="rId2"/>
    <p:sldId id="257" r:id="rId3"/>
    <p:sldId id="258" r:id="rId4"/>
    <p:sldId id="259" r:id="rId5"/>
    <p:sldId id="260" r:id="rId6"/>
    <p:sldId id="261" r:id="rId7"/>
    <p:sldId id="262" r:id="rId8"/>
    <p:sldId id="265"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5AA253-DEA0-474D-A920-ED94E9BD79A4}" v="26" dt="2021-12-05T18:10:48.3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96" y="-5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1D8BD707-D9CF-40AE-B4C6-C98DA3205C09}" type="datetimeFigureOut">
              <a:rPr lang="en-US" smtClean="0"/>
              <a:pPr/>
              <a:t>12/5/2021</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6F15528-21DE-4FAA-801E-634DDDAF4B2B}" type="slidenum">
              <a:rPr lang="en-US" smtClean="0"/>
              <a:pPr/>
              <a:t>‹#›</a:t>
            </a:fld>
            <a:endParaRPr lang="en-US"/>
          </a:p>
        </p:txBody>
      </p:sp>
      <p:sp>
        <p:nvSpPr>
          <p:cNvPr id="32" name="Rectangle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Rectangle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Rectangle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Rectangle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en-US"/>
              <a:t>Click to edit Master title style</a:t>
            </a:r>
          </a:p>
        </p:txBody>
      </p:sp>
      <p:sp>
        <p:nvSpPr>
          <p:cNvPr id="9" name="Subtitle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56" name="Rectangle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Rectangle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Rectangle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Rectangle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981200" cy="5851525"/>
          </a:xfrm>
        </p:spPr>
        <p:txBody>
          <a:bodyPr vert="eaVert" anchor="ctr"/>
          <a:lstStyle/>
          <a:p>
            <a:r>
              <a:rPr kumimoji="0" lang="en-US"/>
              <a:t>Click to edit Master title style</a:t>
            </a:r>
          </a:p>
        </p:txBody>
      </p:sp>
      <p:sp>
        <p:nvSpPr>
          <p:cNvPr id="3" name="Vertical Text Placeholder 2"/>
          <p:cNvSpPr>
            <a:spLocks noGrp="1"/>
          </p:cNvSpPr>
          <p:nvPr>
            <p:ph type="body" orient="vert" idx="1"/>
          </p:nvPr>
        </p:nvSpPr>
        <p:spPr>
          <a:xfrm>
            <a:off x="609600" y="274639"/>
            <a:ext cx="5867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4" name="Freeform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Freeform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Freeform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Freeform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Freeform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Freeform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Freeform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Freeform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Freeform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Freeform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Freeform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Freeform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Freeform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Text Placeholder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Rectangle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en-US"/>
              <a:t>Click to edit Master title style</a:t>
            </a:r>
          </a:p>
        </p:txBody>
      </p:sp>
      <p:sp>
        <p:nvSpPr>
          <p:cNvPr id="8" name="Rectangle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512064"/>
            <a:ext cx="8229600" cy="914400"/>
          </a:xfrm>
        </p:spPr>
        <p:txBody>
          <a:bodyPr/>
          <a:lstStyle/>
          <a:p>
            <a:r>
              <a:rPr kumimoji="0" lang="en-US"/>
              <a:t>Click to edit Master title style</a:t>
            </a:r>
          </a:p>
        </p:txBody>
      </p:sp>
      <p:sp>
        <p:nvSpPr>
          <p:cNvPr id="3" name="Content Placeholder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5" name="Rectangle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504824" y="512064"/>
            <a:ext cx="7772400" cy="914400"/>
          </a:xfrm>
        </p:spPr>
        <p:txBody>
          <a:bodyPr anchor="t"/>
          <a:lstStyle>
            <a:lvl1pPr>
              <a:defRPr sz="4000"/>
            </a:lvl1pPr>
            <a:extLst/>
          </a:lstStyle>
          <a:p>
            <a:r>
              <a:rPr kumimoji="0" lang="en-US"/>
              <a:t>Click to edit Master title style</a:t>
            </a:r>
          </a:p>
        </p:txBody>
      </p:sp>
      <p:sp>
        <p:nvSpPr>
          <p:cNvPr id="3" name="Text Placeholder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6" name="Rectangle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Rectangle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Rectangle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Rectangle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Rectangle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Rectangle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914400" y="512064"/>
            <a:ext cx="7772400" cy="914400"/>
          </a:xfrm>
        </p:spPr>
        <p:txBody>
          <a:bodyPr/>
          <a:lstStyle>
            <a:lvl1pPr>
              <a:defRPr sz="4000" cap="none" baseline="0"/>
            </a:lvl1pPr>
            <a:extLst/>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273050"/>
            <a:ext cx="8229600" cy="1162050"/>
          </a:xfrm>
        </p:spPr>
        <p:txBody>
          <a:bodyPr anchor="ctr"/>
          <a:lstStyle>
            <a:lvl1pPr algn="l">
              <a:buNone/>
              <a:defRPr sz="3600" b="0"/>
            </a:lvl1pPr>
            <a:extLst/>
          </a:lstStyle>
          <a:p>
            <a:r>
              <a:rPr kumimoji="0" lang="en-US"/>
              <a:t>Click to edit Master title style</a:t>
            </a:r>
          </a:p>
        </p:txBody>
      </p:sp>
      <p:sp>
        <p:nvSpPr>
          <p:cNvPr id="3" name="Text Placeholder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Straight Connector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Group 9"/>
          <p:cNvGrpSpPr/>
          <p:nvPr/>
        </p:nvGrpSpPr>
        <p:grpSpPr>
          <a:xfrm rot="5400000">
            <a:off x="8514581" y="1219200"/>
            <a:ext cx="132763" cy="128466"/>
            <a:chOff x="6668087" y="1297746"/>
            <a:chExt cx="161840" cy="156602"/>
          </a:xfrm>
        </p:grpSpPr>
        <p:cxnSp>
          <p:nvCxnSpPr>
            <p:cNvPr id="15" name="Straight Connector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en-US"/>
              <a:t>Click to edit Master title style</a:t>
            </a:r>
          </a:p>
        </p:txBody>
      </p:sp>
      <p:sp>
        <p:nvSpPr>
          <p:cNvPr id="3" name="Picture Placeholder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en-US"/>
              <a:t>Click icon to add picture</a:t>
            </a:r>
          </a:p>
        </p:txBody>
      </p:sp>
      <p:sp>
        <p:nvSpPr>
          <p:cNvPr id="4" name="Text Placeholder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grpSp>
        <p:nvGrpSpPr>
          <p:cNvPr id="14" name="Group 13"/>
          <p:cNvGrpSpPr/>
          <p:nvPr/>
        </p:nvGrpSpPr>
        <p:grpSpPr>
          <a:xfrm rot="5400000">
            <a:off x="8666981" y="1371600"/>
            <a:ext cx="132763" cy="128466"/>
            <a:chOff x="6668087" y="1297746"/>
            <a:chExt cx="161840" cy="156602"/>
          </a:xfrm>
        </p:grpSpPr>
        <p:cxnSp>
          <p:nvCxnSpPr>
            <p:cNvPr id="11" name="Straight Connector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Group 17"/>
          <p:cNvGrpSpPr/>
          <p:nvPr/>
        </p:nvGrpSpPr>
        <p:grpSpPr>
          <a:xfrm rot="5400000">
            <a:off x="8320088" y="1474763"/>
            <a:ext cx="132763" cy="128466"/>
            <a:chOff x="6668087" y="1297746"/>
            <a:chExt cx="161840" cy="156602"/>
          </a:xfrm>
        </p:grpSpPr>
        <p:cxnSp>
          <p:nvCxnSpPr>
            <p:cNvPr id="19" name="Straight Connector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Date Placeholder 4"/>
          <p:cNvSpPr>
            <a:spLocks noGrp="1"/>
          </p:cNvSpPr>
          <p:nvPr>
            <p:ph type="dt" sz="half" idx="10"/>
          </p:nvPr>
        </p:nvSpPr>
        <p:spPr>
          <a:xfrm>
            <a:off x="6477000" y="55499"/>
            <a:ext cx="2133600" cy="365125"/>
          </a:xfrm>
        </p:spPr>
        <p:txBody>
          <a:bodyPr/>
          <a:lstStyle/>
          <a:p>
            <a:fld id="{1D8BD707-D9CF-40AE-B4C6-C98DA3205C09}" type="datetimeFigureOut">
              <a:rPr lang="en-US" smtClean="0"/>
              <a:pPr/>
              <a:t>12/5/2021</a:t>
            </a:fld>
            <a:endParaRPr lang="en-US"/>
          </a:p>
        </p:txBody>
      </p:sp>
      <p:sp>
        <p:nvSpPr>
          <p:cNvPr id="6" name="Footer Placeholder 5"/>
          <p:cNvSpPr>
            <a:spLocks noGrp="1"/>
          </p:cNvSpPr>
          <p:nvPr>
            <p:ph type="ftr" sz="quarter" idx="11"/>
          </p:nvPr>
        </p:nvSpPr>
        <p:spPr>
          <a:xfrm>
            <a:off x="914400" y="55499"/>
            <a:ext cx="5562600" cy="365125"/>
          </a:xfrm>
        </p:spPr>
        <p:txBody>
          <a:bodyPr/>
          <a:lstStyle/>
          <a:p>
            <a:endParaRPr lang="en-US"/>
          </a:p>
        </p:txBody>
      </p:sp>
      <p:sp>
        <p:nvSpPr>
          <p:cNvPr id="7" name="Slide Number Placeholder 6"/>
          <p:cNvSpPr>
            <a:spLocks noGrp="1"/>
          </p:cNvSpPr>
          <p:nvPr>
            <p:ph type="sldNum" sz="quarter" idx="12"/>
          </p:nvPr>
        </p:nvSpPr>
        <p:spPr>
          <a:xfrm>
            <a:off x="8610600" y="55499"/>
            <a:ext cx="457200" cy="365125"/>
          </a:xfrm>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Rectangle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Rectangle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Rectangle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512064"/>
            <a:ext cx="7772400" cy="914400"/>
          </a:xfrm>
          <a:prstGeom prst="rect">
            <a:avLst/>
          </a:prstGeom>
        </p:spPr>
        <p:txBody>
          <a:bodyPr vert="horz" anchor="t">
            <a:noAutofit/>
          </a:bodyPr>
          <a:lstStyle/>
          <a:p>
            <a:r>
              <a:rPr kumimoji="0" lang="en-US"/>
              <a:t>Click to edit Master title style</a:t>
            </a:r>
          </a:p>
        </p:txBody>
      </p:sp>
      <p:sp>
        <p:nvSpPr>
          <p:cNvPr id="13" name="Text Placeholder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1D8BD707-D9CF-40AE-B4C6-C98DA3205C09}" type="datetimeFigureOut">
              <a:rPr lang="en-US" smtClean="0"/>
              <a:pPr/>
              <a:t>12/5/2021</a:t>
            </a:fld>
            <a:endParaRPr lang="en-US"/>
          </a:p>
        </p:txBody>
      </p:sp>
      <p:sp>
        <p:nvSpPr>
          <p:cNvPr id="3" name="Footer Placeholder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en-US"/>
          </a:p>
        </p:txBody>
      </p:sp>
      <p:sp>
        <p:nvSpPr>
          <p:cNvPr id="23" name="Slide Number Placeholder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Cocktail_shaker_sor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Cocktail sort</a:t>
            </a:r>
            <a:br>
              <a:rPr lang="en-US" dirty="0"/>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914400" y="3352800"/>
            <a:ext cx="7772400" cy="1600200"/>
          </a:xfrm>
        </p:spPr>
        <p:txBody>
          <a:bodyPr/>
          <a:lstStyle/>
          <a:p>
            <a:pPr algn="ctr"/>
            <a:r>
              <a:rPr lang="en-US" dirty="0"/>
              <a:t>Thank you!!!</a:t>
            </a:r>
          </a:p>
        </p:txBody>
      </p:sp>
    </p:spTree>
  </p:cSld>
  <p:clrMapOvr>
    <a:masterClrMapping/>
  </p:clrMapOvr>
  <p:transition>
    <p:wedg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Cocktail sort</a:t>
            </a:r>
            <a:br>
              <a:rPr lang="en-US" dirty="0"/>
            </a:br>
            <a:endParaRPr lang="en-US" dirty="0"/>
          </a:p>
        </p:txBody>
      </p:sp>
      <p:sp>
        <p:nvSpPr>
          <p:cNvPr id="3" name="Content Placeholder 2"/>
          <p:cNvSpPr>
            <a:spLocks noGrp="1"/>
          </p:cNvSpPr>
          <p:nvPr>
            <p:ph idx="1"/>
          </p:nvPr>
        </p:nvSpPr>
        <p:spPr/>
        <p:txBody>
          <a:bodyPr>
            <a:normAutofit/>
          </a:bodyPr>
          <a:lstStyle/>
          <a:p>
            <a:r>
              <a:rPr lang="en-US" sz="2400" b="1" dirty="0">
                <a:solidFill>
                  <a:schemeClr val="tx2">
                    <a:lumMod val="50000"/>
                  </a:schemeClr>
                </a:solidFill>
              </a:rPr>
              <a:t>Cocktail sort</a:t>
            </a:r>
            <a:r>
              <a:rPr lang="en-US" sz="2400" dirty="0">
                <a:solidFill>
                  <a:schemeClr val="tx2">
                    <a:lumMod val="50000"/>
                  </a:schemeClr>
                </a:solidFill>
              </a:rPr>
              <a:t>,</a:t>
            </a:r>
            <a:r>
              <a:rPr lang="en-US" sz="2400" dirty="0"/>
              <a:t> also known as </a:t>
            </a:r>
            <a:r>
              <a:rPr lang="en-US" sz="2400" b="1" dirty="0">
                <a:solidFill>
                  <a:schemeClr val="tx2">
                    <a:lumMod val="50000"/>
                  </a:schemeClr>
                </a:solidFill>
              </a:rPr>
              <a:t>bidirectional bubble sort</a:t>
            </a:r>
            <a:r>
              <a:rPr lang="en-US" sz="2400" dirty="0">
                <a:solidFill>
                  <a:schemeClr val="tx2">
                    <a:lumMod val="50000"/>
                  </a:schemeClr>
                </a:solidFill>
              </a:rPr>
              <a:t>,</a:t>
            </a:r>
            <a:r>
              <a:rPr lang="en-US" sz="2400" baseline="30000" dirty="0">
                <a:solidFill>
                  <a:schemeClr val="tx2">
                    <a:lumMod val="50000"/>
                  </a:schemeClr>
                </a:solidFill>
                <a:hlinkClick r:id="rId2"/>
              </a:rPr>
              <a:t>[</a:t>
            </a:r>
            <a:r>
              <a:rPr lang="en-US" sz="2400" dirty="0">
                <a:solidFill>
                  <a:schemeClr val="tx2">
                    <a:lumMod val="50000"/>
                  </a:schemeClr>
                </a:solidFill>
              </a:rPr>
              <a:t> </a:t>
            </a:r>
            <a:r>
              <a:rPr lang="en-US" sz="2400" b="1" dirty="0">
                <a:solidFill>
                  <a:schemeClr val="tx2">
                    <a:lumMod val="50000"/>
                  </a:schemeClr>
                </a:solidFill>
              </a:rPr>
              <a:t>cocktail sort</a:t>
            </a:r>
            <a:r>
              <a:rPr lang="en-US" sz="2400" dirty="0">
                <a:solidFill>
                  <a:schemeClr val="tx2">
                    <a:lumMod val="50000"/>
                  </a:schemeClr>
                </a:solidFill>
              </a:rPr>
              <a:t>, </a:t>
            </a:r>
            <a:r>
              <a:rPr lang="en-US" sz="2400" b="1" dirty="0">
                <a:solidFill>
                  <a:schemeClr val="tx2">
                    <a:lumMod val="50000"/>
                  </a:schemeClr>
                </a:solidFill>
              </a:rPr>
              <a:t>shaker sort</a:t>
            </a:r>
            <a:r>
              <a:rPr lang="en-US" sz="2400" dirty="0"/>
              <a:t> (which can also refer to a variant of selection sort), </a:t>
            </a:r>
            <a:r>
              <a:rPr lang="en-US" sz="2400" b="1" dirty="0"/>
              <a:t>ripple sort</a:t>
            </a:r>
            <a:r>
              <a:rPr lang="en-US" sz="2400" dirty="0"/>
              <a:t>, </a:t>
            </a:r>
            <a:r>
              <a:rPr lang="en-US" sz="2400" b="1" dirty="0"/>
              <a:t>shuffle sort</a:t>
            </a:r>
            <a:r>
              <a:rPr lang="en-US" sz="2400" dirty="0"/>
              <a:t>, or </a:t>
            </a:r>
            <a:r>
              <a:rPr lang="en-US" sz="2400" b="1" dirty="0"/>
              <a:t>shuttle sort</a:t>
            </a:r>
            <a:r>
              <a:rPr lang="en-US" sz="2400" dirty="0"/>
              <a:t>,</a:t>
            </a:r>
          </a:p>
          <a:p>
            <a:r>
              <a:rPr lang="en-US" sz="2400" dirty="0"/>
              <a:t>It is an </a:t>
            </a:r>
            <a:r>
              <a:rPr lang="en-US" sz="2400" dirty="0">
                <a:solidFill>
                  <a:schemeClr val="tx2">
                    <a:lumMod val="50000"/>
                  </a:schemeClr>
                </a:solidFill>
              </a:rPr>
              <a:t>extension of the Bubble Sort. </a:t>
            </a:r>
            <a:r>
              <a:rPr lang="en-US" sz="2400" dirty="0"/>
              <a:t>The algorithm extends bubble sort by operating in two directions. While it improves on bubble sort by more quickly moving items to the beginning of the list, it provides only marginal performance improvements.</a:t>
            </a:r>
          </a:p>
          <a:p>
            <a:endParaRPr lang="en-US" dirty="0"/>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Algorithm-Cocktail sort</a:t>
            </a:r>
            <a:br>
              <a:rPr lang="en-US" b="1" u="sng" dirty="0"/>
            </a:br>
            <a:endParaRPr lang="en-US" dirty="0"/>
          </a:p>
        </p:txBody>
      </p:sp>
      <p:sp>
        <p:nvSpPr>
          <p:cNvPr id="3" name="Content Placeholder 2"/>
          <p:cNvSpPr>
            <a:spLocks noGrp="1"/>
          </p:cNvSpPr>
          <p:nvPr>
            <p:ph idx="1"/>
          </p:nvPr>
        </p:nvSpPr>
        <p:spPr/>
        <p:txBody>
          <a:bodyPr>
            <a:normAutofit fontScale="85000" lnSpcReduction="20000"/>
          </a:bodyPr>
          <a:lstStyle/>
          <a:p>
            <a:r>
              <a:rPr lang="en-US" dirty="0"/>
              <a:t>Each iteration of the algorithm is broken up into two stages: </a:t>
            </a:r>
          </a:p>
          <a:p>
            <a:pPr marL="582930" lvl="0" indent="-514350" fontAlgn="base">
              <a:buFont typeface="+mj-lt"/>
              <a:buAutoNum type="arabicPeriod"/>
            </a:pPr>
            <a:r>
              <a:rPr lang="en-US" dirty="0"/>
              <a:t>The first stage loops through the array from left to right, just like the Bubble Sort. During the loop, adjacent items are compared and if value on the left is greater than the value on the right, then values are swapped. At the end of first iteration, largest number will reside at the end of the array.</a:t>
            </a:r>
          </a:p>
          <a:p>
            <a:pPr marL="582930" lvl="0" indent="-514350" fontAlgn="base">
              <a:buFont typeface="+mj-lt"/>
              <a:buAutoNum type="arabicPeriod"/>
            </a:pPr>
            <a:r>
              <a:rPr lang="en-US" dirty="0"/>
              <a:t>The second stage loops through the array in opposite direction- starting from the item just before the most recently sorted item, and moving back to the start of the array. Here also, adjacent items are compared and are swapped if required.</a:t>
            </a:r>
          </a:p>
          <a:p>
            <a:endParaRPr lang="en-US" dirty="0"/>
          </a:p>
        </p:txBody>
      </p:sp>
    </p:spTree>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b="1" dirty="0"/>
              <a:t>Implementation-Cocktail Sort</a:t>
            </a:r>
            <a:br>
              <a:rPr lang="en-US" sz="3200" dirty="0"/>
            </a:br>
            <a:endParaRPr lang="en-US" sz="3200" dirty="0"/>
          </a:p>
        </p:txBody>
      </p:sp>
      <p:sp>
        <p:nvSpPr>
          <p:cNvPr id="5" name="Content Placeholder 4"/>
          <p:cNvSpPr>
            <a:spLocks noGrp="1"/>
          </p:cNvSpPr>
          <p:nvPr>
            <p:ph idx="1"/>
          </p:nvPr>
        </p:nvSpPr>
        <p:spPr>
          <a:xfrm>
            <a:off x="914400" y="1295400"/>
            <a:ext cx="3962400" cy="5060160"/>
          </a:xfrm>
        </p:spPr>
        <p:txBody>
          <a:bodyPr>
            <a:normAutofit fontScale="47500" lnSpcReduction="20000"/>
          </a:bodyPr>
          <a:lstStyle/>
          <a:p>
            <a:pPr>
              <a:buNone/>
            </a:pPr>
            <a:r>
              <a:rPr lang="en-US" b="1" dirty="0"/>
              <a:t>void </a:t>
            </a:r>
            <a:r>
              <a:rPr lang="en-US" b="1" dirty="0" err="1"/>
              <a:t>CocktailSort</a:t>
            </a:r>
            <a:r>
              <a:rPr lang="en-US" b="1" dirty="0"/>
              <a:t>(</a:t>
            </a:r>
            <a:r>
              <a:rPr lang="en-US" b="1" dirty="0" err="1"/>
              <a:t>int</a:t>
            </a:r>
            <a:r>
              <a:rPr lang="en-US" b="1" dirty="0"/>
              <a:t> a[], </a:t>
            </a:r>
            <a:r>
              <a:rPr lang="en-US" b="1" dirty="0" err="1"/>
              <a:t>int</a:t>
            </a:r>
            <a:r>
              <a:rPr lang="en-US" b="1" dirty="0"/>
              <a:t> n)</a:t>
            </a:r>
          </a:p>
          <a:p>
            <a:pPr>
              <a:buNone/>
            </a:pPr>
            <a:r>
              <a:rPr lang="en-US" b="1" dirty="0"/>
              <a:t>{</a:t>
            </a:r>
            <a:br>
              <a:rPr lang="en-US" dirty="0"/>
            </a:br>
            <a:r>
              <a:rPr lang="en-US" dirty="0"/>
              <a:t>  </a:t>
            </a:r>
            <a:r>
              <a:rPr lang="en-US" b="1" dirty="0" err="1"/>
              <a:t>bool</a:t>
            </a:r>
            <a:r>
              <a:rPr lang="en-US" b="1" dirty="0"/>
              <a:t> swapped = true;</a:t>
            </a:r>
          </a:p>
          <a:p>
            <a:pPr>
              <a:buNone/>
            </a:pPr>
            <a:r>
              <a:rPr lang="en-US" b="1" dirty="0"/>
              <a:t>	</a:t>
            </a:r>
            <a:r>
              <a:rPr lang="en-US" b="1" dirty="0" err="1"/>
              <a:t>int</a:t>
            </a:r>
            <a:r>
              <a:rPr lang="en-US" b="1" dirty="0"/>
              <a:t> start = 0;</a:t>
            </a:r>
          </a:p>
          <a:p>
            <a:pPr>
              <a:buNone/>
            </a:pPr>
            <a:r>
              <a:rPr lang="en-US" b="1" dirty="0"/>
              <a:t>	</a:t>
            </a:r>
            <a:r>
              <a:rPr lang="en-US" b="1" dirty="0" err="1"/>
              <a:t>int</a:t>
            </a:r>
            <a:r>
              <a:rPr lang="en-US" b="1" dirty="0"/>
              <a:t> end = n - 1;</a:t>
            </a:r>
          </a:p>
          <a:p>
            <a:pPr>
              <a:buNone/>
            </a:pPr>
            <a:r>
              <a:rPr lang="en-US" b="1" dirty="0"/>
              <a:t>while (swapped) {</a:t>
            </a:r>
          </a:p>
          <a:p>
            <a:pPr>
              <a:buNone/>
            </a:pPr>
            <a:r>
              <a:rPr lang="en-US" b="1" dirty="0"/>
              <a:t>	// reset the swapped flag on entering</a:t>
            </a:r>
          </a:p>
          <a:p>
            <a:pPr>
              <a:buNone/>
            </a:pPr>
            <a:r>
              <a:rPr lang="en-US" b="1" dirty="0"/>
              <a:t>	// the loop, because it might be true from</a:t>
            </a:r>
          </a:p>
          <a:p>
            <a:pPr>
              <a:buNone/>
            </a:pPr>
            <a:r>
              <a:rPr lang="en-US" b="1" dirty="0"/>
              <a:t>	// a previous iteration.</a:t>
            </a:r>
          </a:p>
          <a:p>
            <a:pPr>
              <a:buNone/>
            </a:pPr>
            <a:r>
              <a:rPr lang="en-US" b="1" dirty="0"/>
              <a:t>	swapped = false;</a:t>
            </a:r>
          </a:p>
          <a:p>
            <a:pPr>
              <a:buNone/>
            </a:pPr>
            <a:endParaRPr lang="en-US" b="1" dirty="0"/>
          </a:p>
          <a:p>
            <a:pPr>
              <a:buNone/>
            </a:pPr>
            <a:r>
              <a:rPr lang="en-US" b="1" dirty="0"/>
              <a:t>	// loop from left to right same as</a:t>
            </a:r>
          </a:p>
          <a:p>
            <a:pPr>
              <a:buNone/>
            </a:pPr>
            <a:r>
              <a:rPr lang="en-US" b="1" dirty="0"/>
              <a:t>	// the bubble sort</a:t>
            </a:r>
          </a:p>
          <a:p>
            <a:pPr>
              <a:buNone/>
            </a:pPr>
            <a:r>
              <a:rPr lang="en-US" b="1" dirty="0"/>
              <a:t>	for (</a:t>
            </a:r>
            <a:r>
              <a:rPr lang="en-US" b="1" dirty="0" err="1"/>
              <a:t>int</a:t>
            </a:r>
            <a:r>
              <a:rPr lang="en-US" b="1" dirty="0"/>
              <a:t> </a:t>
            </a:r>
            <a:r>
              <a:rPr lang="en-US" b="1" dirty="0" err="1"/>
              <a:t>i</a:t>
            </a:r>
            <a:r>
              <a:rPr lang="en-US" b="1" dirty="0"/>
              <a:t> = start; </a:t>
            </a:r>
            <a:r>
              <a:rPr lang="en-US" b="1" dirty="0" err="1"/>
              <a:t>i</a:t>
            </a:r>
            <a:r>
              <a:rPr lang="en-US" b="1" dirty="0"/>
              <a:t> &lt; end; ++</a:t>
            </a:r>
            <a:r>
              <a:rPr lang="en-US" b="1" dirty="0" err="1"/>
              <a:t>i</a:t>
            </a:r>
            <a:r>
              <a:rPr lang="en-US" b="1" dirty="0"/>
              <a:t>) {</a:t>
            </a:r>
          </a:p>
          <a:p>
            <a:pPr>
              <a:buNone/>
            </a:pPr>
            <a:r>
              <a:rPr lang="en-US" b="1" dirty="0"/>
              <a:t>		if (a[</a:t>
            </a:r>
            <a:r>
              <a:rPr lang="en-US" b="1" dirty="0" err="1"/>
              <a:t>i</a:t>
            </a:r>
            <a:r>
              <a:rPr lang="en-US" b="1" dirty="0"/>
              <a:t>] &gt; a[</a:t>
            </a:r>
            <a:r>
              <a:rPr lang="en-US" b="1" dirty="0" err="1"/>
              <a:t>i</a:t>
            </a:r>
            <a:r>
              <a:rPr lang="en-US" b="1" dirty="0"/>
              <a:t> + 1]) {</a:t>
            </a:r>
          </a:p>
          <a:p>
            <a:pPr>
              <a:buNone/>
            </a:pPr>
            <a:r>
              <a:rPr lang="en-US" b="1" dirty="0"/>
              <a:t>		swap(a[</a:t>
            </a:r>
            <a:r>
              <a:rPr lang="en-US" b="1" dirty="0" err="1"/>
              <a:t>i</a:t>
            </a:r>
            <a:r>
              <a:rPr lang="en-US" b="1" dirty="0"/>
              <a:t>], a[</a:t>
            </a:r>
            <a:r>
              <a:rPr lang="en-US" b="1" dirty="0" err="1"/>
              <a:t>i</a:t>
            </a:r>
            <a:r>
              <a:rPr lang="en-US" b="1" dirty="0"/>
              <a:t> + 1]);</a:t>
            </a:r>
          </a:p>
          <a:p>
            <a:pPr>
              <a:buNone/>
            </a:pPr>
            <a:r>
              <a:rPr lang="en-US" b="1" dirty="0"/>
              <a:t>		swapped = true;          }</a:t>
            </a:r>
          </a:p>
          <a:p>
            <a:pPr>
              <a:buNone/>
            </a:pPr>
            <a:r>
              <a:rPr lang="en-US" b="1" dirty="0"/>
              <a:t>}  	</a:t>
            </a:r>
          </a:p>
          <a:p>
            <a:pPr lvl="0">
              <a:buNone/>
            </a:pPr>
            <a:r>
              <a:rPr lang="en-US" sz="3200" dirty="0"/>
              <a:t>	</a:t>
            </a:r>
            <a:endParaRPr lang="en-US" b="1" dirty="0"/>
          </a:p>
        </p:txBody>
      </p:sp>
      <p:sp>
        <p:nvSpPr>
          <p:cNvPr id="6" name="Content Placeholder 4"/>
          <p:cNvSpPr txBox="1">
            <a:spLocks/>
          </p:cNvSpPr>
          <p:nvPr/>
        </p:nvSpPr>
        <p:spPr>
          <a:xfrm>
            <a:off x="4876800" y="1371600"/>
            <a:ext cx="3962400" cy="5136360"/>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4"/>
          <p:cNvSpPr txBox="1">
            <a:spLocks/>
          </p:cNvSpPr>
          <p:nvPr/>
        </p:nvSpPr>
        <p:spPr>
          <a:xfrm>
            <a:off x="4876800" y="1066800"/>
            <a:ext cx="3962400" cy="5160775"/>
          </a:xfrm>
          <a:prstGeom prst="rect">
            <a:avLst/>
          </a:prstGeom>
        </p:spPr>
        <p:txBody>
          <a:bodyPr vert="horz" lIns="91440" tIns="45720" rIns="91440" bIns="45720" anchor="t">
            <a:noAutofit/>
          </a:bodyPr>
          <a:lstStyle/>
          <a:p>
            <a:pPr lvl="0">
              <a:buNone/>
            </a:pPr>
            <a:endParaRPr lang="en-US" sz="1400" dirty="0"/>
          </a:p>
          <a:p>
            <a:pPr lvl="0">
              <a:buNone/>
            </a:pPr>
            <a:r>
              <a:rPr lang="en-US" sz="1400" dirty="0"/>
              <a:t>// if nothing moved, then array is sorted.</a:t>
            </a:r>
          </a:p>
          <a:p>
            <a:pPr lvl="0">
              <a:buNone/>
            </a:pPr>
            <a:r>
              <a:rPr lang="en-US" sz="1400" dirty="0"/>
              <a:t>	if (!swapped)</a:t>
            </a:r>
          </a:p>
          <a:p>
            <a:pPr lvl="0">
              <a:buNone/>
            </a:pPr>
            <a:r>
              <a:rPr lang="en-US" sz="1400" dirty="0"/>
              <a:t>	break;</a:t>
            </a:r>
          </a:p>
          <a:p>
            <a:pPr marL="411480" lvl="0" indent="-342900">
              <a:spcBef>
                <a:spcPts val="700"/>
              </a:spcBef>
              <a:buClr>
                <a:schemeClr val="tx2"/>
              </a:buClr>
              <a:buSzPct val="95000"/>
            </a:pPr>
            <a:r>
              <a:rPr lang="en-US" sz="1400" dirty="0"/>
              <a:t>// otherwise, reset the swapped flag so that it</a:t>
            </a:r>
          </a:p>
          <a:p>
            <a:pPr marL="411480" lvl="0" indent="-342900">
              <a:spcBef>
                <a:spcPts val="700"/>
              </a:spcBef>
              <a:buClr>
                <a:schemeClr val="tx2"/>
              </a:buClr>
              <a:buSzPct val="95000"/>
            </a:pPr>
            <a:r>
              <a:rPr lang="en-US" sz="1400" dirty="0"/>
              <a:t>	// can be used in the next stage</a:t>
            </a:r>
          </a:p>
          <a:p>
            <a:pPr marL="411480" lvl="0" indent="-342900">
              <a:spcBef>
                <a:spcPts val="700"/>
              </a:spcBef>
              <a:buClr>
                <a:schemeClr val="tx2"/>
              </a:buClr>
              <a:buSzPct val="95000"/>
            </a:pPr>
            <a:r>
              <a:rPr lang="en-US" sz="1400" dirty="0"/>
              <a:t>	swapped = false;</a:t>
            </a:r>
          </a:p>
          <a:p>
            <a:pPr marL="411480" lvl="0" indent="-342900">
              <a:spcBef>
                <a:spcPts val="700"/>
              </a:spcBef>
              <a:buClr>
                <a:schemeClr val="tx2"/>
              </a:buClr>
              <a:buSzPct val="95000"/>
            </a:pPr>
            <a:r>
              <a:rPr lang="en-US" sz="1400" dirty="0"/>
              <a:t>	// move the end point back by one, because</a:t>
            </a:r>
          </a:p>
          <a:p>
            <a:pPr marL="411480" lvl="0" indent="-342900">
              <a:spcBef>
                <a:spcPts val="700"/>
              </a:spcBef>
              <a:buClr>
                <a:schemeClr val="tx2"/>
              </a:buClr>
              <a:buSzPct val="95000"/>
            </a:pPr>
            <a:r>
              <a:rPr lang="en-US" sz="1400" dirty="0"/>
              <a:t>	// item at the end is in its rightful spot</a:t>
            </a:r>
          </a:p>
          <a:p>
            <a:pPr marL="411480" lvl="0" indent="-342900">
              <a:spcBef>
                <a:spcPts val="700"/>
              </a:spcBef>
              <a:buClr>
                <a:schemeClr val="tx2"/>
              </a:buClr>
              <a:buSzPct val="95000"/>
            </a:pPr>
            <a:r>
              <a:rPr lang="en-US" sz="1400" dirty="0"/>
              <a:t>		--end;</a:t>
            </a:r>
          </a:p>
          <a:p>
            <a:pPr marL="411480" indent="-342900">
              <a:spcBef>
                <a:spcPts val="700"/>
              </a:spcBef>
            </a:pPr>
            <a:r>
              <a:rPr lang="en-US" sz="1400" dirty="0">
                <a:ea typeface="+mn-lt"/>
                <a:cs typeface="+mn-lt"/>
              </a:rPr>
              <a:t>// from right to left, doing the</a:t>
            </a:r>
          </a:p>
          <a:p>
            <a:pPr marL="411480" indent="-342900">
              <a:spcBef>
                <a:spcPts val="700"/>
              </a:spcBef>
            </a:pPr>
            <a:r>
              <a:rPr lang="en-US" sz="1400" dirty="0">
                <a:ea typeface="+mn-lt"/>
                <a:cs typeface="+mn-lt"/>
              </a:rPr>
              <a:t>// same comparison as in the previous stage</a:t>
            </a:r>
          </a:p>
          <a:p>
            <a:pPr marL="411480" indent="-342900">
              <a:spcBef>
                <a:spcPts val="700"/>
              </a:spcBef>
            </a:pPr>
            <a:r>
              <a:rPr lang="en-US" sz="1400" dirty="0">
                <a:ea typeface="+mn-lt"/>
                <a:cs typeface="+mn-lt"/>
              </a:rPr>
              <a:t>for (int </a:t>
            </a:r>
            <a:r>
              <a:rPr lang="en-US" sz="1400" dirty="0" err="1">
                <a:ea typeface="+mn-lt"/>
                <a:cs typeface="+mn-lt"/>
              </a:rPr>
              <a:t>i</a:t>
            </a:r>
            <a:r>
              <a:rPr lang="en-US" sz="1400" dirty="0">
                <a:ea typeface="+mn-lt"/>
                <a:cs typeface="+mn-lt"/>
              </a:rPr>
              <a:t> = end - 1; </a:t>
            </a:r>
            <a:r>
              <a:rPr lang="en-US" sz="1400" dirty="0" err="1">
                <a:ea typeface="+mn-lt"/>
                <a:cs typeface="+mn-lt"/>
              </a:rPr>
              <a:t>i</a:t>
            </a:r>
            <a:r>
              <a:rPr lang="en-US" sz="1400" dirty="0">
                <a:ea typeface="+mn-lt"/>
                <a:cs typeface="+mn-lt"/>
              </a:rPr>
              <a:t> &gt;= start; --</a:t>
            </a:r>
            <a:r>
              <a:rPr lang="en-US" sz="1400" dirty="0" err="1">
                <a:ea typeface="+mn-lt"/>
                <a:cs typeface="+mn-lt"/>
              </a:rPr>
              <a:t>i</a:t>
            </a:r>
            <a:r>
              <a:rPr lang="en-US" sz="1400" dirty="0">
                <a:ea typeface="+mn-lt"/>
                <a:cs typeface="+mn-lt"/>
              </a:rPr>
              <a:t>) {</a:t>
            </a:r>
          </a:p>
          <a:p>
            <a:pPr marL="411480" indent="-342900">
              <a:spcBef>
                <a:spcPts val="700"/>
              </a:spcBef>
            </a:pPr>
            <a:r>
              <a:rPr lang="en-US" sz="1400" dirty="0">
                <a:ea typeface="+mn-lt"/>
                <a:cs typeface="+mn-lt"/>
              </a:rPr>
              <a:t>if (a[</a:t>
            </a:r>
            <a:r>
              <a:rPr lang="en-US" sz="1400" dirty="0" err="1">
                <a:ea typeface="+mn-lt"/>
                <a:cs typeface="+mn-lt"/>
              </a:rPr>
              <a:t>i</a:t>
            </a:r>
            <a:r>
              <a:rPr lang="en-US" sz="1400" dirty="0">
                <a:ea typeface="+mn-lt"/>
                <a:cs typeface="+mn-lt"/>
              </a:rPr>
              <a:t>] &gt; a[</a:t>
            </a:r>
            <a:r>
              <a:rPr lang="en-US" sz="1400" dirty="0" err="1">
                <a:ea typeface="+mn-lt"/>
                <a:cs typeface="+mn-lt"/>
              </a:rPr>
              <a:t>i</a:t>
            </a:r>
            <a:r>
              <a:rPr lang="en-US" sz="1400" dirty="0">
                <a:ea typeface="+mn-lt"/>
                <a:cs typeface="+mn-lt"/>
              </a:rPr>
              <a:t> + 1]) {</a:t>
            </a:r>
          </a:p>
          <a:p>
            <a:pPr marL="411480" indent="-342900">
              <a:spcBef>
                <a:spcPts val="700"/>
              </a:spcBef>
            </a:pPr>
            <a:r>
              <a:rPr lang="en-US" sz="1400" dirty="0">
                <a:ea typeface="+mn-lt"/>
                <a:cs typeface="+mn-lt"/>
              </a:rPr>
              <a:t>swap(a[</a:t>
            </a:r>
            <a:r>
              <a:rPr lang="en-US" sz="1400" dirty="0" err="1">
                <a:ea typeface="+mn-lt"/>
                <a:cs typeface="+mn-lt"/>
              </a:rPr>
              <a:t>i</a:t>
            </a:r>
            <a:r>
              <a:rPr lang="en-US" sz="1400" dirty="0">
                <a:ea typeface="+mn-lt"/>
                <a:cs typeface="+mn-lt"/>
              </a:rPr>
              <a:t>], a[</a:t>
            </a:r>
            <a:r>
              <a:rPr lang="en-US" sz="1400" dirty="0" err="1">
                <a:ea typeface="+mn-lt"/>
                <a:cs typeface="+mn-lt"/>
              </a:rPr>
              <a:t>i</a:t>
            </a:r>
            <a:r>
              <a:rPr lang="en-US" sz="1400" dirty="0">
                <a:ea typeface="+mn-lt"/>
                <a:cs typeface="+mn-lt"/>
              </a:rPr>
              <a:t> + 1]);</a:t>
            </a:r>
          </a:p>
          <a:p>
            <a:pPr marL="411480" indent="-342900">
              <a:spcBef>
                <a:spcPts val="700"/>
              </a:spcBef>
            </a:pPr>
            <a:r>
              <a:rPr lang="en-US" sz="1400" dirty="0">
                <a:ea typeface="+mn-lt"/>
                <a:cs typeface="+mn-lt"/>
              </a:rPr>
              <a:t>swapped = true;</a:t>
            </a:r>
          </a:p>
          <a:p>
            <a:pPr marL="411480" indent="-342900">
              <a:spcBef>
                <a:spcPts val="700"/>
              </a:spcBef>
            </a:pPr>
            <a:r>
              <a:rPr lang="en-US" sz="1400" dirty="0">
                <a:ea typeface="+mn-lt"/>
                <a:cs typeface="+mn-lt"/>
              </a:rPr>
              <a:t>}</a:t>
            </a:r>
          </a:p>
          <a:p>
            <a:pPr marL="411480" indent="-342900">
              <a:spcBef>
                <a:spcPts val="700"/>
              </a:spcBef>
            </a:pPr>
            <a:r>
              <a:rPr lang="en-US" sz="1400" dirty="0">
                <a:ea typeface="+mn-lt"/>
                <a:cs typeface="+mn-lt"/>
              </a:rPr>
              <a:t>}</a:t>
            </a:r>
            <a:endParaRPr lang="en-US" dirty="0"/>
          </a:p>
          <a:p>
            <a:pPr marL="411480" lvl="0" indent="-342900">
              <a:spcBef>
                <a:spcPts val="700"/>
              </a:spcBef>
              <a:buClr>
                <a:schemeClr val="tx2"/>
              </a:buClr>
              <a:buSzPct val="95000"/>
            </a:pPr>
            <a:r>
              <a:rPr lang="en-US" sz="1400" dirty="0"/>
              <a:t>	</a:t>
            </a:r>
          </a:p>
        </p:txBody>
      </p:sp>
    </p:spTree>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Implementation-Cocktail Sort</a:t>
            </a:r>
            <a:br>
              <a:rPr lang="en-US" dirty="0"/>
            </a:br>
            <a:endParaRPr lang="en-US" dirty="0"/>
          </a:p>
        </p:txBody>
      </p:sp>
      <p:sp>
        <p:nvSpPr>
          <p:cNvPr id="3" name="Content Placeholder 2"/>
          <p:cNvSpPr>
            <a:spLocks noGrp="1"/>
          </p:cNvSpPr>
          <p:nvPr>
            <p:ph idx="1"/>
          </p:nvPr>
        </p:nvSpPr>
        <p:spPr>
          <a:xfrm>
            <a:off x="4800600" y="1295400"/>
            <a:ext cx="3886200" cy="5257800"/>
          </a:xfrm>
        </p:spPr>
        <p:txBody>
          <a:bodyPr vert="horz" lIns="91440" tIns="45720" rIns="91440" bIns="45720" anchor="t">
            <a:normAutofit fontScale="55000" lnSpcReduction="20000"/>
          </a:bodyPr>
          <a:lstStyle/>
          <a:p>
            <a:pPr>
              <a:buNone/>
            </a:pPr>
            <a:endParaRPr lang="en-US" dirty="0"/>
          </a:p>
          <a:p>
            <a:pPr>
              <a:buNone/>
            </a:pPr>
            <a:endParaRPr lang="en-US" dirty="0"/>
          </a:p>
          <a:p>
            <a:pPr>
              <a:buNone/>
            </a:pPr>
            <a:r>
              <a:rPr lang="en-US" dirty="0"/>
              <a:t>// Driver code</a:t>
            </a:r>
          </a:p>
          <a:p>
            <a:pPr>
              <a:buNone/>
            </a:pPr>
            <a:r>
              <a:rPr lang="en-US" dirty="0"/>
              <a:t>int main()</a:t>
            </a:r>
          </a:p>
          <a:p>
            <a:pPr>
              <a:buNone/>
            </a:pPr>
            <a:r>
              <a:rPr lang="en-US" dirty="0"/>
              <a:t>{</a:t>
            </a:r>
          </a:p>
          <a:p>
            <a:pPr>
              <a:buNone/>
            </a:pPr>
            <a:r>
              <a:rPr lang="en-US" dirty="0"/>
              <a:t>	int </a:t>
            </a:r>
            <a:r>
              <a:rPr lang="en-US" dirty="0" err="1"/>
              <a:t>arr</a:t>
            </a:r>
            <a:r>
              <a:rPr lang="en-US" dirty="0"/>
              <a:t>[] = { 5, 1, 4, 2, 8, 0, 2 };</a:t>
            </a:r>
          </a:p>
          <a:p>
            <a:pPr>
              <a:buNone/>
            </a:pPr>
            <a:r>
              <a:rPr lang="en-US" dirty="0"/>
              <a:t>	int n = </a:t>
            </a:r>
            <a:r>
              <a:rPr lang="en-US" dirty="0" err="1"/>
              <a:t>sizeof</a:t>
            </a:r>
            <a:r>
              <a:rPr lang="en-US" dirty="0"/>
              <a:t>(</a:t>
            </a:r>
            <a:r>
              <a:rPr lang="en-US" dirty="0" err="1"/>
              <a:t>arr</a:t>
            </a:r>
            <a:r>
              <a:rPr lang="en-US" dirty="0"/>
              <a:t>) / </a:t>
            </a:r>
            <a:r>
              <a:rPr lang="en-US" dirty="0" err="1"/>
              <a:t>sizeof</a:t>
            </a:r>
            <a:r>
              <a:rPr lang="en-US" dirty="0"/>
              <a:t>(</a:t>
            </a:r>
            <a:r>
              <a:rPr lang="en-US" dirty="0" err="1"/>
              <a:t>arr</a:t>
            </a:r>
            <a:r>
              <a:rPr lang="en-US" dirty="0"/>
              <a:t>[0]);</a:t>
            </a:r>
          </a:p>
          <a:p>
            <a:pPr>
              <a:buNone/>
            </a:pPr>
            <a:r>
              <a:rPr lang="en-US" dirty="0"/>
              <a:t>	</a:t>
            </a:r>
            <a:r>
              <a:rPr lang="en-US" dirty="0" err="1"/>
              <a:t>CocktailSort</a:t>
            </a:r>
            <a:r>
              <a:rPr lang="en-US" dirty="0"/>
              <a:t>(</a:t>
            </a:r>
            <a:r>
              <a:rPr lang="en-US" dirty="0" err="1"/>
              <a:t>arr</a:t>
            </a:r>
            <a:r>
              <a:rPr lang="en-US" dirty="0"/>
              <a:t>, n);</a:t>
            </a:r>
          </a:p>
          <a:p>
            <a:pPr>
              <a:buNone/>
            </a:pPr>
            <a:r>
              <a:rPr lang="en-US" dirty="0"/>
              <a:t>	</a:t>
            </a:r>
            <a:r>
              <a:rPr lang="en-US" dirty="0" err="1"/>
              <a:t>printf</a:t>
            </a:r>
            <a:r>
              <a:rPr lang="en-US" dirty="0"/>
              <a:t>("Sorted array :\n");</a:t>
            </a:r>
          </a:p>
          <a:p>
            <a:pPr>
              <a:buNone/>
            </a:pPr>
            <a:r>
              <a:rPr lang="en-US" dirty="0"/>
              <a:t>	</a:t>
            </a:r>
            <a:r>
              <a:rPr lang="en-US" dirty="0" err="1"/>
              <a:t>printArray</a:t>
            </a:r>
            <a:r>
              <a:rPr lang="en-US" dirty="0"/>
              <a:t>(</a:t>
            </a:r>
            <a:r>
              <a:rPr lang="en-US" dirty="0" err="1"/>
              <a:t>arr</a:t>
            </a:r>
            <a:r>
              <a:rPr lang="en-US" dirty="0"/>
              <a:t>, n);</a:t>
            </a:r>
          </a:p>
          <a:p>
            <a:pPr>
              <a:buNone/>
            </a:pPr>
            <a:r>
              <a:rPr lang="en-US" dirty="0"/>
              <a:t>	return 0;</a:t>
            </a:r>
          </a:p>
          <a:p>
            <a:pPr marL="0" indent="0">
              <a:buNone/>
            </a:pPr>
            <a:r>
              <a:rPr lang="en-US" dirty="0"/>
              <a:t>}</a:t>
            </a:r>
            <a:endParaRPr lang="en-US" dirty="0">
              <a:ea typeface="+mn-lt"/>
              <a:cs typeface="+mn-lt"/>
            </a:endParaRPr>
          </a:p>
          <a:p>
            <a:pPr marL="0" indent="0">
              <a:buNone/>
            </a:pPr>
            <a:endParaRPr lang="en-US" b="1" u="sng" dirty="0">
              <a:ea typeface="+mn-lt"/>
              <a:cs typeface="+mn-lt"/>
            </a:endParaRPr>
          </a:p>
          <a:p>
            <a:pPr marL="0" indent="0">
              <a:buNone/>
            </a:pPr>
            <a:r>
              <a:rPr lang="en-US" b="1" u="sng" dirty="0">
                <a:ea typeface="+mn-lt"/>
                <a:cs typeface="+mn-lt"/>
              </a:rPr>
              <a:t>Output: </a:t>
            </a:r>
            <a:endParaRPr lang="en-US" dirty="0">
              <a:ea typeface="+mn-lt"/>
              <a:cs typeface="+mn-lt"/>
            </a:endParaRPr>
          </a:p>
          <a:p>
            <a:pPr>
              <a:buNone/>
            </a:pPr>
            <a:r>
              <a:rPr lang="en-US" dirty="0">
                <a:ea typeface="+mn-lt"/>
                <a:cs typeface="+mn-lt"/>
              </a:rPr>
              <a:t>Sorted array :</a:t>
            </a:r>
          </a:p>
          <a:p>
            <a:pPr>
              <a:buNone/>
            </a:pPr>
            <a:r>
              <a:rPr lang="en-US" dirty="0">
                <a:ea typeface="+mn-lt"/>
                <a:cs typeface="+mn-lt"/>
              </a:rPr>
              <a:t>0 1 2 2 4 5 8</a:t>
            </a:r>
          </a:p>
          <a:p>
            <a:pPr>
              <a:buNone/>
            </a:pPr>
            <a:r>
              <a:rPr lang="en-US" dirty="0">
                <a:ea typeface="+mn-lt"/>
                <a:cs typeface="+mn-lt"/>
              </a:rPr>
              <a:t> </a:t>
            </a:r>
          </a:p>
          <a:p>
            <a:pPr>
              <a:buNone/>
            </a:pPr>
            <a:endParaRPr lang="en-US" dirty="0"/>
          </a:p>
          <a:p>
            <a:pPr>
              <a:buNone/>
            </a:pPr>
            <a:endParaRPr lang="en-US" dirty="0"/>
          </a:p>
        </p:txBody>
      </p:sp>
      <p:sp>
        <p:nvSpPr>
          <p:cNvPr id="4" name="Content Placeholder 4"/>
          <p:cNvSpPr txBox="1">
            <a:spLocks/>
          </p:cNvSpPr>
          <p:nvPr/>
        </p:nvSpPr>
        <p:spPr>
          <a:xfrm>
            <a:off x="914400" y="1295400"/>
            <a:ext cx="3962400" cy="5060160"/>
          </a:xfrm>
          <a:prstGeom prst="rect">
            <a:avLst/>
          </a:prstGeom>
        </p:spPr>
        <p:txBody>
          <a:bodyPr vert="horz">
            <a:normAutofit/>
          </a:bodyPr>
          <a:lstStyle/>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Content Placeholder 2"/>
          <p:cNvSpPr txBox="1">
            <a:spLocks/>
          </p:cNvSpPr>
          <p:nvPr/>
        </p:nvSpPr>
        <p:spPr>
          <a:xfrm>
            <a:off x="762000" y="1143000"/>
            <a:ext cx="3886200" cy="5257800"/>
          </a:xfrm>
          <a:prstGeom prst="rect">
            <a:avLst/>
          </a:prstGeom>
        </p:spPr>
        <p:txBody>
          <a:bodyPr vert="horz" lIns="91440" tIns="45720" rIns="91440" bIns="45720" anchor="t">
            <a:normAutofit fontScale="62500" lnSpcReduction="20000"/>
          </a:bodyPr>
          <a:lstStyle/>
          <a:p>
            <a:pPr marL="411480" indent="-342900">
              <a:spcBef>
                <a:spcPts val="700"/>
              </a:spcBef>
              <a:buClr>
                <a:schemeClr val="tx2"/>
              </a:buClr>
              <a:buSzPct val="95000"/>
            </a:pPr>
            <a:endParaRPr lang="en-US" sz="3000" dirty="0"/>
          </a:p>
          <a:p>
            <a:pPr marL="411480" lvl="0" indent="-342900">
              <a:spcBef>
                <a:spcPts val="700"/>
              </a:spcBef>
            </a:pPr>
            <a:r>
              <a:rPr lang="en-US" sz="3000" dirty="0"/>
              <a:t>// increase the starting point, because</a:t>
            </a:r>
          </a:p>
          <a:p>
            <a:pPr marL="411480" lvl="0" indent="-342900">
              <a:spcBef>
                <a:spcPts val="700"/>
              </a:spcBef>
              <a:buClr>
                <a:schemeClr val="tx2"/>
              </a:buClr>
              <a:buSzPct val="95000"/>
            </a:pPr>
            <a:r>
              <a:rPr lang="en-US" sz="3000" dirty="0"/>
              <a:t>	// the last stage would have moved the next</a:t>
            </a:r>
          </a:p>
          <a:p>
            <a:pPr marL="411480" lvl="0" indent="-342900">
              <a:spcBef>
                <a:spcPts val="700"/>
              </a:spcBef>
              <a:buClr>
                <a:schemeClr val="tx2"/>
              </a:buClr>
              <a:buSzPct val="95000"/>
            </a:pPr>
            <a:r>
              <a:rPr lang="en-US" sz="3000" dirty="0"/>
              <a:t>	// smallest number to its rightful spot.</a:t>
            </a:r>
          </a:p>
          <a:p>
            <a:pPr marL="411480" lvl="0" indent="-342900">
              <a:spcBef>
                <a:spcPts val="700"/>
              </a:spcBef>
              <a:buClr>
                <a:schemeClr val="tx2"/>
              </a:buClr>
              <a:buSzPct val="95000"/>
            </a:pPr>
            <a:r>
              <a:rPr lang="en-US" sz="3000" dirty="0"/>
              <a:t>	++start;</a:t>
            </a:r>
          </a:p>
          <a:p>
            <a:pPr marL="411480" lvl="0" indent="-342900">
              <a:spcBef>
                <a:spcPts val="700"/>
              </a:spcBef>
              <a:buClr>
                <a:schemeClr val="tx2"/>
              </a:buClr>
              <a:buSzPct val="95000"/>
            </a:pPr>
            <a:r>
              <a:rPr lang="en-US" sz="3000" dirty="0"/>
              <a:t>	}</a:t>
            </a:r>
          </a:p>
          <a:p>
            <a:pPr marL="411480" lvl="0" indent="-342900">
              <a:spcBef>
                <a:spcPts val="700"/>
              </a:spcBef>
              <a:buClr>
                <a:schemeClr val="tx2"/>
              </a:buClr>
              <a:buSzPct val="95000"/>
            </a:pPr>
            <a:r>
              <a:rPr lang="en-US" sz="3000" dirty="0"/>
              <a:t>}</a:t>
            </a:r>
          </a:p>
          <a:p>
            <a:pPr marL="411480" indent="-342900">
              <a:spcBef>
                <a:spcPts val="700"/>
              </a:spcBef>
              <a:defRPr/>
            </a:pPr>
            <a:r>
              <a:rPr lang="en-US" sz="3000" dirty="0">
                <a:ea typeface="+mn-lt"/>
                <a:cs typeface="+mn-lt"/>
              </a:rPr>
              <a:t>/* Prints the array */</a:t>
            </a:r>
          </a:p>
          <a:p>
            <a:pPr marL="411480" indent="-342900">
              <a:spcBef>
                <a:spcPts val="700"/>
              </a:spcBef>
              <a:defRPr/>
            </a:pPr>
            <a:r>
              <a:rPr lang="en-US" sz="3000" dirty="0">
                <a:ea typeface="+mn-lt"/>
                <a:cs typeface="+mn-lt"/>
              </a:rPr>
              <a:t>void </a:t>
            </a:r>
            <a:r>
              <a:rPr lang="en-US" sz="3000" dirty="0" err="1">
                <a:ea typeface="+mn-lt"/>
                <a:cs typeface="+mn-lt"/>
              </a:rPr>
              <a:t>printArray</a:t>
            </a:r>
            <a:r>
              <a:rPr lang="en-US" sz="3000" dirty="0">
                <a:ea typeface="+mn-lt"/>
                <a:cs typeface="+mn-lt"/>
              </a:rPr>
              <a:t>(int a[], int n)</a:t>
            </a:r>
          </a:p>
          <a:p>
            <a:pPr marL="411480" indent="-342900">
              <a:spcBef>
                <a:spcPts val="700"/>
              </a:spcBef>
              <a:defRPr/>
            </a:pPr>
            <a:r>
              <a:rPr lang="en-US" sz="3000" dirty="0">
                <a:ea typeface="+mn-lt"/>
                <a:cs typeface="+mn-lt"/>
              </a:rPr>
              <a:t>{</a:t>
            </a:r>
          </a:p>
          <a:p>
            <a:pPr marL="411480" indent="-342900">
              <a:spcBef>
                <a:spcPts val="700"/>
              </a:spcBef>
              <a:defRPr/>
            </a:pPr>
            <a:r>
              <a:rPr lang="en-US" sz="3000" dirty="0">
                <a:ea typeface="+mn-lt"/>
                <a:cs typeface="+mn-lt"/>
              </a:rPr>
              <a:t>for (int </a:t>
            </a:r>
            <a:r>
              <a:rPr lang="en-US" sz="3000" dirty="0" err="1">
                <a:ea typeface="+mn-lt"/>
                <a:cs typeface="+mn-lt"/>
              </a:rPr>
              <a:t>i</a:t>
            </a:r>
            <a:r>
              <a:rPr lang="en-US" sz="3000" dirty="0">
                <a:ea typeface="+mn-lt"/>
                <a:cs typeface="+mn-lt"/>
              </a:rPr>
              <a:t> = 0; </a:t>
            </a:r>
            <a:r>
              <a:rPr lang="en-US" sz="3000" dirty="0" err="1">
                <a:ea typeface="+mn-lt"/>
                <a:cs typeface="+mn-lt"/>
              </a:rPr>
              <a:t>i</a:t>
            </a:r>
            <a:r>
              <a:rPr lang="en-US" sz="3000" dirty="0">
                <a:ea typeface="+mn-lt"/>
                <a:cs typeface="+mn-lt"/>
              </a:rPr>
              <a:t> &lt; n; </a:t>
            </a:r>
            <a:r>
              <a:rPr lang="en-US" sz="3000" dirty="0" err="1">
                <a:ea typeface="+mn-lt"/>
                <a:cs typeface="+mn-lt"/>
              </a:rPr>
              <a:t>i</a:t>
            </a:r>
            <a:r>
              <a:rPr lang="en-US" sz="3000" dirty="0">
                <a:ea typeface="+mn-lt"/>
                <a:cs typeface="+mn-lt"/>
              </a:rPr>
              <a:t>++)</a:t>
            </a:r>
          </a:p>
          <a:p>
            <a:pPr marL="411480" indent="-342900">
              <a:spcBef>
                <a:spcPts val="700"/>
              </a:spcBef>
              <a:defRPr/>
            </a:pPr>
            <a:r>
              <a:rPr lang="en-US" sz="3000" dirty="0" err="1">
                <a:ea typeface="+mn-lt"/>
                <a:cs typeface="+mn-lt"/>
              </a:rPr>
              <a:t>printf</a:t>
            </a:r>
            <a:r>
              <a:rPr lang="en-US" sz="3000" dirty="0">
                <a:ea typeface="+mn-lt"/>
                <a:cs typeface="+mn-lt"/>
              </a:rPr>
              <a:t>("%d ", a[</a:t>
            </a:r>
            <a:r>
              <a:rPr lang="en-US" sz="3000" dirty="0" err="1">
                <a:ea typeface="+mn-lt"/>
                <a:cs typeface="+mn-lt"/>
              </a:rPr>
              <a:t>i</a:t>
            </a:r>
            <a:r>
              <a:rPr lang="en-US" sz="3000" dirty="0">
                <a:ea typeface="+mn-lt"/>
                <a:cs typeface="+mn-lt"/>
              </a:rPr>
              <a:t>]);</a:t>
            </a:r>
          </a:p>
          <a:p>
            <a:pPr marL="411480" indent="-342900">
              <a:spcBef>
                <a:spcPts val="700"/>
              </a:spcBef>
              <a:defRPr/>
            </a:pPr>
            <a:r>
              <a:rPr lang="en-US" sz="3000" dirty="0" err="1">
                <a:ea typeface="+mn-lt"/>
                <a:cs typeface="+mn-lt"/>
              </a:rPr>
              <a:t>printf</a:t>
            </a:r>
            <a:r>
              <a:rPr lang="en-US" sz="3000" dirty="0">
                <a:ea typeface="+mn-lt"/>
                <a:cs typeface="+mn-lt"/>
              </a:rPr>
              <a:t>("\n");</a:t>
            </a:r>
          </a:p>
          <a:p>
            <a:pPr marL="411480" indent="-342900">
              <a:spcBef>
                <a:spcPts val="700"/>
              </a:spcBef>
              <a:defRPr/>
            </a:pPr>
            <a:r>
              <a:rPr lang="en-US" sz="3000" dirty="0">
                <a:ea typeface="+mn-lt"/>
                <a:cs typeface="+mn-lt"/>
              </a:rPr>
              <a:t>}</a:t>
            </a:r>
            <a:endParaRPr lang="en-US" dirty="0">
              <a:ea typeface="+mn-lt"/>
              <a:cs typeface="+mn-lt"/>
            </a:endParaRPr>
          </a:p>
          <a:p>
            <a:pPr marL="411480" marR="0" lvl="0" indent="-342900" algn="l" defTabSz="914400" rtl="0" eaLnBrk="1" fontAlgn="auto" latinLnBrk="0" hangingPunct="1">
              <a:lnSpc>
                <a:spcPct val="100000"/>
              </a:lnSpc>
              <a:spcBef>
                <a:spcPts val="700"/>
              </a:spcBef>
              <a:spcAft>
                <a:spcPts val="0"/>
              </a:spcAft>
              <a:buClr>
                <a:schemeClr val="tx2"/>
              </a:buClr>
              <a:buSzPct val="95000"/>
              <a:buFont typeface="Wingdings"/>
              <a:buNone/>
              <a:tabLst/>
              <a:defRPr/>
            </a:pPr>
            <a:endParaRPr kumimoji="0" lang="en-US" sz="3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Example-Cocktail sort</a:t>
            </a:r>
            <a:endParaRPr lang="en-US" dirty="0"/>
          </a:p>
        </p:txBody>
      </p:sp>
      <p:sp>
        <p:nvSpPr>
          <p:cNvPr id="3" name="Content Placeholder 2"/>
          <p:cNvSpPr>
            <a:spLocks noGrp="1"/>
          </p:cNvSpPr>
          <p:nvPr>
            <p:ph idx="1"/>
          </p:nvPr>
        </p:nvSpPr>
        <p:spPr/>
        <p:txBody>
          <a:bodyPr>
            <a:normAutofit fontScale="62500" lnSpcReduction="20000"/>
          </a:bodyPr>
          <a:lstStyle/>
          <a:p>
            <a:r>
              <a:rPr lang="en-US" dirty="0"/>
              <a:t>Let us consider an example array (5 1 4 2 8 0 2)</a:t>
            </a:r>
          </a:p>
          <a:p>
            <a:pPr fontAlgn="base"/>
            <a:r>
              <a:rPr lang="en-US" b="1" dirty="0"/>
              <a:t>First Forward Pass:</a:t>
            </a:r>
            <a:r>
              <a:rPr lang="en-US" dirty="0"/>
              <a:t> </a:t>
            </a:r>
            <a:br>
              <a:rPr lang="en-US" dirty="0"/>
            </a:br>
            <a:r>
              <a:rPr lang="en-US" dirty="0"/>
              <a:t>(</a:t>
            </a:r>
            <a:r>
              <a:rPr lang="en-US" b="1" dirty="0"/>
              <a:t>5 1</a:t>
            </a:r>
            <a:r>
              <a:rPr lang="en-US" dirty="0"/>
              <a:t> 4 2 8 0 2) ? (</a:t>
            </a:r>
            <a:r>
              <a:rPr lang="en-US" b="1" dirty="0"/>
              <a:t>1 5</a:t>
            </a:r>
            <a:r>
              <a:rPr lang="en-US" dirty="0"/>
              <a:t> 4 2 8 0 2), Swap since 5 &gt; 1 </a:t>
            </a:r>
            <a:br>
              <a:rPr lang="en-US" dirty="0"/>
            </a:br>
            <a:r>
              <a:rPr lang="en-US" dirty="0"/>
              <a:t>(1 </a:t>
            </a:r>
            <a:r>
              <a:rPr lang="en-US" b="1" dirty="0"/>
              <a:t>5 4</a:t>
            </a:r>
            <a:r>
              <a:rPr lang="en-US" dirty="0"/>
              <a:t> 2 8 0 2) ? (1 </a:t>
            </a:r>
            <a:r>
              <a:rPr lang="en-US" b="1" dirty="0"/>
              <a:t>4 5</a:t>
            </a:r>
            <a:r>
              <a:rPr lang="en-US" dirty="0"/>
              <a:t> 2 8 0 2), Swap since 5 &gt; 4 </a:t>
            </a:r>
            <a:br>
              <a:rPr lang="en-US" dirty="0"/>
            </a:br>
            <a:r>
              <a:rPr lang="en-US" dirty="0"/>
              <a:t>(1 4 </a:t>
            </a:r>
            <a:r>
              <a:rPr lang="en-US" b="1" dirty="0"/>
              <a:t>5 2</a:t>
            </a:r>
            <a:r>
              <a:rPr lang="en-US" dirty="0"/>
              <a:t> 8 0 2) ? (1 4 </a:t>
            </a:r>
            <a:r>
              <a:rPr lang="en-US" b="1" dirty="0"/>
              <a:t>2 5</a:t>
            </a:r>
            <a:r>
              <a:rPr lang="en-US" dirty="0"/>
              <a:t> 8 0 2), Swap since 5 &gt; 2 </a:t>
            </a:r>
            <a:br>
              <a:rPr lang="en-US" dirty="0"/>
            </a:br>
            <a:r>
              <a:rPr lang="en-US" dirty="0"/>
              <a:t>(1 4 2 </a:t>
            </a:r>
            <a:r>
              <a:rPr lang="en-US" b="1" dirty="0"/>
              <a:t>5 8</a:t>
            </a:r>
            <a:r>
              <a:rPr lang="en-US" dirty="0"/>
              <a:t> 0 2) ? (1 4 2 </a:t>
            </a:r>
            <a:r>
              <a:rPr lang="en-US" b="1" dirty="0"/>
              <a:t>5 8</a:t>
            </a:r>
            <a:r>
              <a:rPr lang="en-US" dirty="0"/>
              <a:t> 0 2) </a:t>
            </a:r>
            <a:br>
              <a:rPr lang="en-US" dirty="0"/>
            </a:br>
            <a:r>
              <a:rPr lang="en-US" dirty="0"/>
              <a:t>(1 4 2 5 </a:t>
            </a:r>
            <a:r>
              <a:rPr lang="en-US" b="1" dirty="0"/>
              <a:t>8 0</a:t>
            </a:r>
            <a:r>
              <a:rPr lang="en-US" dirty="0"/>
              <a:t> 2) ? (1 4 2 5 </a:t>
            </a:r>
            <a:r>
              <a:rPr lang="en-US" b="1" dirty="0"/>
              <a:t>0 8</a:t>
            </a:r>
            <a:r>
              <a:rPr lang="en-US" dirty="0"/>
              <a:t> 2), Swap since 8 &gt; 0 </a:t>
            </a:r>
            <a:br>
              <a:rPr lang="en-US" dirty="0"/>
            </a:br>
            <a:r>
              <a:rPr lang="en-US" dirty="0"/>
              <a:t>(1 4 2 5 0 </a:t>
            </a:r>
            <a:r>
              <a:rPr lang="en-US" b="1" dirty="0"/>
              <a:t>8 2</a:t>
            </a:r>
            <a:r>
              <a:rPr lang="en-US" dirty="0"/>
              <a:t>) ? (1 4 2 5 0 </a:t>
            </a:r>
            <a:r>
              <a:rPr lang="en-US" b="1" dirty="0"/>
              <a:t>2 8</a:t>
            </a:r>
            <a:r>
              <a:rPr lang="en-US" dirty="0"/>
              <a:t>), Swap since 8 &gt; 2</a:t>
            </a:r>
            <a:br>
              <a:rPr lang="en-US" dirty="0"/>
            </a:br>
            <a:r>
              <a:rPr lang="en-US" dirty="0"/>
              <a:t>After first forward pass, greatest element of the array will be present at the last index of array.</a:t>
            </a:r>
            <a:br>
              <a:rPr lang="en-US" dirty="0"/>
            </a:br>
            <a:r>
              <a:rPr lang="en-US" b="1" dirty="0"/>
              <a:t>First Backward Pass:</a:t>
            </a:r>
            <a:r>
              <a:rPr lang="en-US" dirty="0"/>
              <a:t> </a:t>
            </a:r>
            <a:br>
              <a:rPr lang="en-US" dirty="0"/>
            </a:br>
            <a:r>
              <a:rPr lang="en-US" dirty="0"/>
              <a:t>(1 4 2 5 </a:t>
            </a:r>
            <a:r>
              <a:rPr lang="en-US" b="1" dirty="0"/>
              <a:t>0 2</a:t>
            </a:r>
            <a:r>
              <a:rPr lang="en-US" dirty="0"/>
              <a:t> 8) ? (1 4 2 5 </a:t>
            </a:r>
            <a:r>
              <a:rPr lang="en-US" b="1" dirty="0"/>
              <a:t>0 2</a:t>
            </a:r>
            <a:r>
              <a:rPr lang="en-US" dirty="0"/>
              <a:t> 8) </a:t>
            </a:r>
            <a:br>
              <a:rPr lang="en-US" dirty="0"/>
            </a:br>
            <a:r>
              <a:rPr lang="en-US" dirty="0"/>
              <a:t>(1 4 2 </a:t>
            </a:r>
            <a:r>
              <a:rPr lang="en-US" b="1" dirty="0"/>
              <a:t>5 0</a:t>
            </a:r>
            <a:r>
              <a:rPr lang="en-US" dirty="0"/>
              <a:t> 2 8) ? (1 4 2 </a:t>
            </a:r>
            <a:r>
              <a:rPr lang="en-US" b="1" dirty="0"/>
              <a:t>0 5 </a:t>
            </a:r>
            <a:r>
              <a:rPr lang="en-US" dirty="0"/>
              <a:t>2 8), Swap since 5 &gt; 0 </a:t>
            </a:r>
            <a:br>
              <a:rPr lang="en-US" dirty="0"/>
            </a:br>
            <a:r>
              <a:rPr lang="en-US" dirty="0"/>
              <a:t>(1 4 </a:t>
            </a:r>
            <a:r>
              <a:rPr lang="en-US" b="1" dirty="0"/>
              <a:t>2 0</a:t>
            </a:r>
            <a:r>
              <a:rPr lang="en-US" dirty="0"/>
              <a:t> 5 2 8) ? (1 4 </a:t>
            </a:r>
            <a:r>
              <a:rPr lang="en-US" b="1" dirty="0"/>
              <a:t>0 2</a:t>
            </a:r>
            <a:r>
              <a:rPr lang="en-US" dirty="0"/>
              <a:t> 5 2 8), Swap since 2 &gt; 0 </a:t>
            </a:r>
            <a:br>
              <a:rPr lang="en-US" dirty="0"/>
            </a:br>
            <a:r>
              <a:rPr lang="en-US" dirty="0"/>
              <a:t>(1 </a:t>
            </a:r>
            <a:r>
              <a:rPr lang="en-US" b="1" dirty="0"/>
              <a:t>4 0</a:t>
            </a:r>
            <a:r>
              <a:rPr lang="en-US" dirty="0"/>
              <a:t> 2 5 2 8) ? (1 </a:t>
            </a:r>
            <a:r>
              <a:rPr lang="en-US" b="1" dirty="0"/>
              <a:t>0 4</a:t>
            </a:r>
            <a:r>
              <a:rPr lang="en-US" dirty="0"/>
              <a:t> 2 5 2 8), Swap since 4 &gt; 0 </a:t>
            </a:r>
            <a:br>
              <a:rPr lang="en-US" dirty="0"/>
            </a:br>
            <a:r>
              <a:rPr lang="en-US" dirty="0"/>
              <a:t>(</a:t>
            </a:r>
            <a:r>
              <a:rPr lang="en-US" b="1" dirty="0"/>
              <a:t>1 0</a:t>
            </a:r>
            <a:r>
              <a:rPr lang="en-US" dirty="0"/>
              <a:t> 4 2 5 2 8) ? (</a:t>
            </a:r>
            <a:r>
              <a:rPr lang="en-US" b="1" dirty="0"/>
              <a:t>0 1</a:t>
            </a:r>
            <a:r>
              <a:rPr lang="en-US" dirty="0"/>
              <a:t> 4 2 5 2 8), Swap since 1 &gt; 0</a:t>
            </a:r>
            <a:br>
              <a:rPr lang="en-US" dirty="0"/>
            </a:br>
            <a:r>
              <a:rPr lang="en-US" dirty="0"/>
              <a:t>After first backward pass, smallest element of the array will be present at the first index of the array.</a:t>
            </a:r>
          </a:p>
        </p:txBody>
      </p:sp>
    </p:spTree>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Example-Cocktail sort</a:t>
            </a: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b="1" dirty="0"/>
              <a:t>Second Forward Pass:</a:t>
            </a:r>
            <a:r>
              <a:rPr lang="en-US" dirty="0"/>
              <a:t> </a:t>
            </a:r>
            <a:br>
              <a:rPr lang="en-US" dirty="0"/>
            </a:br>
            <a:r>
              <a:rPr lang="en-US" dirty="0"/>
              <a:t>(0 </a:t>
            </a:r>
            <a:r>
              <a:rPr lang="en-US" b="1" dirty="0"/>
              <a:t>1 4</a:t>
            </a:r>
            <a:r>
              <a:rPr lang="en-US" dirty="0"/>
              <a:t> 2 5 2 8) ? (0 </a:t>
            </a:r>
            <a:r>
              <a:rPr lang="en-US" b="1" dirty="0"/>
              <a:t>1 4</a:t>
            </a:r>
            <a:r>
              <a:rPr lang="en-US" dirty="0"/>
              <a:t> 2 5 2 8) </a:t>
            </a:r>
            <a:br>
              <a:rPr lang="en-US" dirty="0"/>
            </a:br>
            <a:r>
              <a:rPr lang="en-US" dirty="0"/>
              <a:t>(0 1 </a:t>
            </a:r>
            <a:r>
              <a:rPr lang="en-US" b="1" dirty="0"/>
              <a:t>4 2</a:t>
            </a:r>
            <a:r>
              <a:rPr lang="en-US" dirty="0"/>
              <a:t> 5 2 8) ? (0 1 </a:t>
            </a:r>
            <a:r>
              <a:rPr lang="en-US" b="1" dirty="0"/>
              <a:t>2 4</a:t>
            </a:r>
            <a:r>
              <a:rPr lang="en-US" dirty="0"/>
              <a:t> 5 2 8), Swap since 4 &gt; 2 </a:t>
            </a:r>
            <a:br>
              <a:rPr lang="en-US" dirty="0"/>
            </a:br>
            <a:r>
              <a:rPr lang="en-US" dirty="0"/>
              <a:t>(0 1 2 </a:t>
            </a:r>
            <a:r>
              <a:rPr lang="en-US" b="1" dirty="0"/>
              <a:t>4 5</a:t>
            </a:r>
            <a:r>
              <a:rPr lang="en-US" dirty="0"/>
              <a:t> 2 8) ? (0 1 2 </a:t>
            </a:r>
            <a:r>
              <a:rPr lang="en-US" b="1" dirty="0"/>
              <a:t>4 5</a:t>
            </a:r>
            <a:r>
              <a:rPr lang="en-US" dirty="0"/>
              <a:t> 2 8) </a:t>
            </a:r>
            <a:br>
              <a:rPr lang="en-US" dirty="0"/>
            </a:br>
            <a:r>
              <a:rPr lang="en-US" dirty="0"/>
              <a:t>(0 1 2 4 </a:t>
            </a:r>
            <a:r>
              <a:rPr lang="en-US" b="1" dirty="0"/>
              <a:t>5 2</a:t>
            </a:r>
            <a:r>
              <a:rPr lang="en-US" dirty="0"/>
              <a:t> 8) ? (0 1 2 4 </a:t>
            </a:r>
            <a:r>
              <a:rPr lang="en-US" b="1" dirty="0"/>
              <a:t>2 5</a:t>
            </a:r>
            <a:r>
              <a:rPr lang="en-US" dirty="0"/>
              <a:t> 8), Swap since 5 &gt; 2</a:t>
            </a:r>
            <a:br>
              <a:rPr lang="en-US" dirty="0"/>
            </a:br>
            <a:r>
              <a:rPr lang="en-US" b="1" dirty="0"/>
              <a:t>Second Backward Pass:</a:t>
            </a:r>
            <a:r>
              <a:rPr lang="en-US" dirty="0"/>
              <a:t> </a:t>
            </a:r>
            <a:br>
              <a:rPr lang="en-US" dirty="0"/>
            </a:br>
            <a:r>
              <a:rPr lang="en-US" dirty="0"/>
              <a:t>(0 1 2 </a:t>
            </a:r>
            <a:r>
              <a:rPr lang="en-US" b="1" dirty="0"/>
              <a:t>4 2</a:t>
            </a:r>
            <a:r>
              <a:rPr lang="en-US" dirty="0"/>
              <a:t> 5 8) ? (0 1 2 </a:t>
            </a:r>
            <a:r>
              <a:rPr lang="en-US" b="1" dirty="0"/>
              <a:t>2 4</a:t>
            </a:r>
            <a:r>
              <a:rPr lang="en-US" dirty="0"/>
              <a:t> 5 8), Swap since 4 &gt; 2</a:t>
            </a:r>
          </a:p>
          <a:p>
            <a:pPr fontAlgn="base"/>
            <a:br>
              <a:rPr lang="en-US" dirty="0"/>
            </a:br>
            <a:r>
              <a:rPr lang="en-US" dirty="0"/>
              <a:t>Now, the array is already sorted, but our algorithm doesn’t know if it is completed. The algorithm needs to complete this whole pass without any </a:t>
            </a:r>
            <a:r>
              <a:rPr lang="en-US" b="1" dirty="0"/>
              <a:t>swap </a:t>
            </a:r>
            <a:r>
              <a:rPr lang="en-US" dirty="0"/>
              <a:t>to know it is sorted.  </a:t>
            </a:r>
            <a:br>
              <a:rPr lang="en-US" dirty="0"/>
            </a:br>
            <a:r>
              <a:rPr lang="en-US" dirty="0"/>
              <a:t>(0 1 </a:t>
            </a:r>
            <a:r>
              <a:rPr lang="en-US" b="1" dirty="0"/>
              <a:t>2 2</a:t>
            </a:r>
            <a:r>
              <a:rPr lang="en-US" dirty="0"/>
              <a:t> 4 5 8) ? (0 1 </a:t>
            </a:r>
            <a:r>
              <a:rPr lang="en-US" b="1" dirty="0"/>
              <a:t>2 2</a:t>
            </a:r>
            <a:r>
              <a:rPr lang="en-US" dirty="0"/>
              <a:t> 4 5 8) </a:t>
            </a:r>
            <a:br>
              <a:rPr lang="en-US" dirty="0"/>
            </a:br>
            <a:r>
              <a:rPr lang="en-US" dirty="0"/>
              <a:t>(0 </a:t>
            </a:r>
            <a:r>
              <a:rPr lang="en-US" b="1" dirty="0"/>
              <a:t>1 2</a:t>
            </a:r>
            <a:r>
              <a:rPr lang="en-US" dirty="0"/>
              <a:t> 2 4 5 8) ? (0 </a:t>
            </a:r>
            <a:r>
              <a:rPr lang="en-US" b="1" dirty="0"/>
              <a:t>1 2 </a:t>
            </a:r>
            <a:r>
              <a:rPr lang="en-US" dirty="0"/>
              <a:t>2 4 5 8)</a:t>
            </a:r>
          </a:p>
        </p:txBody>
      </p:sp>
    </p:spTree>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orting_shaker_sort_anim.gif"/>
          <p:cNvPicPr>
            <a:picLocks noGrp="1" noChangeAspect="1"/>
          </p:cNvPicPr>
          <p:nvPr>
            <p:ph idx="1"/>
          </p:nvPr>
        </p:nvPicPr>
        <p:blipFill>
          <a:blip r:embed="rId2"/>
          <a:stretch>
            <a:fillRect/>
          </a:stretch>
        </p:blipFill>
        <p:spPr>
          <a:xfrm>
            <a:off x="1676401" y="1219201"/>
            <a:ext cx="5943600" cy="4075112"/>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Analysis-Cocktail sort</a:t>
            </a:r>
            <a:br>
              <a:rPr lang="en-US" dirty="0"/>
            </a:br>
            <a:endParaRPr lang="en-US" dirty="0"/>
          </a:p>
        </p:txBody>
      </p:sp>
      <p:sp>
        <p:nvSpPr>
          <p:cNvPr id="3" name="Content Placeholder 2"/>
          <p:cNvSpPr>
            <a:spLocks noGrp="1"/>
          </p:cNvSpPr>
          <p:nvPr>
            <p:ph idx="1"/>
          </p:nvPr>
        </p:nvSpPr>
        <p:spPr>
          <a:xfrm>
            <a:off x="914400" y="1371600"/>
            <a:ext cx="7772400" cy="1752600"/>
          </a:xfrm>
        </p:spPr>
        <p:txBody>
          <a:bodyPr>
            <a:normAutofit fontScale="70000" lnSpcReduction="20000"/>
          </a:bodyPr>
          <a:lstStyle/>
          <a:p>
            <a:pPr fontAlgn="base">
              <a:buNone/>
            </a:pPr>
            <a:r>
              <a:rPr lang="en-US" b="1" dirty="0">
                <a:solidFill>
                  <a:schemeClr val="tx2">
                    <a:lumMod val="50000"/>
                  </a:schemeClr>
                </a:solidFill>
              </a:rPr>
              <a:t>Complexity</a:t>
            </a:r>
            <a:endParaRPr lang="en-US" dirty="0">
              <a:solidFill>
                <a:schemeClr val="tx2">
                  <a:lumMod val="50000"/>
                </a:schemeClr>
              </a:solidFill>
            </a:endParaRPr>
          </a:p>
          <a:p>
            <a:pPr lvl="0" fontAlgn="base"/>
            <a:r>
              <a:rPr lang="en-US" dirty="0"/>
              <a:t>Worst case time complexity: </a:t>
            </a:r>
            <a:r>
              <a:rPr lang="en-US" b="1" dirty="0"/>
              <a:t>Θ(n*n)</a:t>
            </a:r>
            <a:endParaRPr lang="en-US" dirty="0"/>
          </a:p>
          <a:p>
            <a:pPr lvl="0" fontAlgn="base"/>
            <a:r>
              <a:rPr lang="en-US" dirty="0"/>
              <a:t>Average case time complexity: </a:t>
            </a:r>
            <a:r>
              <a:rPr lang="en-US" b="1" dirty="0"/>
              <a:t>Θ(n*n)</a:t>
            </a:r>
            <a:endParaRPr lang="en-US" dirty="0"/>
          </a:p>
          <a:p>
            <a:pPr lvl="0" fontAlgn="base"/>
            <a:r>
              <a:rPr lang="en-US" dirty="0"/>
              <a:t>Best case time complexity: </a:t>
            </a:r>
            <a:r>
              <a:rPr lang="en-US" b="1" dirty="0"/>
              <a:t>Θ(n)</a:t>
            </a:r>
            <a:endParaRPr lang="en-US" dirty="0"/>
          </a:p>
          <a:p>
            <a:pPr lvl="0" fontAlgn="base"/>
            <a:r>
              <a:rPr lang="en-US" dirty="0"/>
              <a:t>Space complexity: </a:t>
            </a:r>
            <a:r>
              <a:rPr lang="en-US" b="1" dirty="0"/>
              <a:t>Θ(1)</a:t>
            </a:r>
            <a:r>
              <a:rPr lang="en-US" dirty="0"/>
              <a:t> </a:t>
            </a:r>
          </a:p>
        </p:txBody>
      </p:sp>
      <p:sp>
        <p:nvSpPr>
          <p:cNvPr id="4" name="Rectangle 3"/>
          <p:cNvSpPr/>
          <p:nvPr/>
        </p:nvSpPr>
        <p:spPr>
          <a:xfrm>
            <a:off x="1066800" y="3505200"/>
            <a:ext cx="7772400" cy="2308324"/>
          </a:xfrm>
          <a:prstGeom prst="rect">
            <a:avLst/>
          </a:prstGeom>
        </p:spPr>
        <p:txBody>
          <a:bodyPr wrap="square">
            <a:spAutoFit/>
          </a:bodyPr>
          <a:lstStyle/>
          <a:p>
            <a:pPr fontAlgn="base"/>
            <a:r>
              <a:rPr lang="en-US" b="1" dirty="0">
                <a:solidFill>
                  <a:schemeClr val="tx2">
                    <a:lumMod val="50000"/>
                  </a:schemeClr>
                </a:solidFill>
              </a:rPr>
              <a:t>Comparison with bubble sort:</a:t>
            </a:r>
          </a:p>
          <a:p>
            <a:pPr marL="342900" lvl="0" indent="-342900" fontAlgn="base">
              <a:buFont typeface="+mj-lt"/>
              <a:buAutoNum type="arabicPeriod"/>
            </a:pPr>
            <a:r>
              <a:rPr lang="en-US" dirty="0"/>
              <a:t>Time complexities are same, but Cocktail performs better than Bubble Sort. Typically cocktail sort is less than two times faster than bubble sort.</a:t>
            </a:r>
          </a:p>
          <a:p>
            <a:pPr marL="342900" lvl="0" indent="-342900" fontAlgn="base">
              <a:buFont typeface="+mj-lt"/>
              <a:buAutoNum type="arabicPeriod"/>
            </a:pPr>
            <a:r>
              <a:rPr lang="en-US" dirty="0"/>
              <a:t>As the cocktail shaker sort goes bidirectional, the range of possible swaps, which is the range to be tested, will reduce per pass, thus reducing the overall running time slightly. For instance :- (2, 3, 4, 5, 1) Bubble sort requires four traversals of array for this example, while Cocktail sort requires only two traversals.</a:t>
            </a:r>
          </a:p>
        </p:txBody>
      </p:sp>
    </p:spTree>
  </p:cSld>
  <p:clrMapOvr>
    <a:masterClrMapping/>
  </p:clrMapOvr>
  <p:transition>
    <p:wipe dir="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tro">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Metro">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tro">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44</TotalTime>
  <Words>193</Words>
  <Application>Microsoft Office PowerPoint</Application>
  <PresentationFormat>On-screen Show (4:3)</PresentationFormat>
  <Paragraphs>89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Metro</vt:lpstr>
      <vt:lpstr>Cocktail sort </vt:lpstr>
      <vt:lpstr>Cocktail sort </vt:lpstr>
      <vt:lpstr>Algorithm-Cocktail sort </vt:lpstr>
      <vt:lpstr>Implementation-Cocktail Sort </vt:lpstr>
      <vt:lpstr>Implementation-Cocktail Sort </vt:lpstr>
      <vt:lpstr>Example-Cocktail sort</vt:lpstr>
      <vt:lpstr>Example-Cocktail sort</vt:lpstr>
      <vt:lpstr>PowerPoint Presentation</vt:lpstr>
      <vt:lpstr>Analysis-Cocktail sort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Cocktail sort</dc:title>
  <dc:creator>LIBUser</dc:creator>
  <cp:lastModifiedBy>LIBUser</cp:lastModifiedBy>
  <cp:revision>24</cp:revision>
  <dcterms:created xsi:type="dcterms:W3CDTF">2006-08-16T00:00:00Z</dcterms:created>
  <dcterms:modified xsi:type="dcterms:W3CDTF">2021-12-05T18:10:50Z</dcterms:modified>
</cp:coreProperties>
</file>