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76" r:id="rId8"/>
    <p:sldId id="275" r:id="rId9"/>
    <p:sldId id="264" r:id="rId10"/>
    <p:sldId id="267" r:id="rId11"/>
    <p:sldId id="265" r:id="rId12"/>
    <p:sldId id="269" r:id="rId13"/>
    <p:sldId id="270" r:id="rId14"/>
    <p:sldId id="278" r:id="rId15"/>
    <p:sldId id="279" r:id="rId16"/>
    <p:sldId id="273" r:id="rId17"/>
    <p:sldId id="272" r:id="rId18"/>
    <p:sldId id="274" r:id="rId19"/>
    <p:sldId id="263" r:id="rId20"/>
    <p:sldId id="259" r:id="rId21"/>
    <p:sldId id="271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BFBFBF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5651" autoAdjust="0"/>
    <p:restoredTop sz="94660"/>
  </p:normalViewPr>
  <p:slideViewPr>
    <p:cSldViewPr>
      <p:cViewPr>
        <p:scale>
          <a:sx n="66" d="100"/>
          <a:sy n="66" d="100"/>
        </p:scale>
        <p:origin x="-166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jpeg"/><Relationship Id="rId7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jpe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7.jpeg"/><Relationship Id="rId7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2.jpe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7.jpeg"/><Relationship Id="rId7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2.jpe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s4.mm.bing.net/th?id=H.4571336778056359&amp;w=185&amp;h=154&amp;c=7&amp;rs=1&amp;pid=1.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572000"/>
            <a:ext cx="823850" cy="685800"/>
          </a:xfrm>
          <a:prstGeom prst="rect">
            <a:avLst/>
          </a:prstGeom>
          <a:noFill/>
        </p:spPr>
      </p:pic>
      <p:pic>
        <p:nvPicPr>
          <p:cNvPr id="2050" name="Picture 2" descr="http://ts1.mm.bing.net/th?id=H.4553315104653488&amp;w=210&amp;h=148&amp;c=7&amp;rs=1&amp;pid=1.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95600"/>
            <a:ext cx="2000250" cy="1409700"/>
          </a:xfrm>
          <a:prstGeom prst="rect">
            <a:avLst/>
          </a:prstGeom>
          <a:noFill/>
        </p:spPr>
      </p:pic>
      <p:pic>
        <p:nvPicPr>
          <p:cNvPr id="2052" name="Picture 4" descr="http://ts4.mm.bing.net/th?id=H.4891221635301507&amp;w=142&amp;h=144&amp;c=7&amp;rs=1&amp;pid=1.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1352550" cy="1371601"/>
          </a:xfrm>
          <a:prstGeom prst="rect">
            <a:avLst/>
          </a:prstGeom>
          <a:noFill/>
        </p:spPr>
      </p:pic>
      <p:pic>
        <p:nvPicPr>
          <p:cNvPr id="2056" name="Picture 8" descr="http://ts1.mm.bing.net/th?id=H.4734438129404272&amp;w=147&amp;h=143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219200"/>
            <a:ext cx="1400175" cy="1362075"/>
          </a:xfrm>
          <a:prstGeom prst="rect">
            <a:avLst/>
          </a:prstGeom>
          <a:noFill/>
        </p:spPr>
      </p:pic>
      <p:pic>
        <p:nvPicPr>
          <p:cNvPr id="2058" name="Picture 10" descr="http://ts3.mm.bing.net/th?id=H.4563970901413078&amp;w=215&amp;h=144&amp;c=7&amp;rs=1&amp;pid=1.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762001"/>
            <a:ext cx="1706561" cy="1143000"/>
          </a:xfrm>
          <a:prstGeom prst="rect">
            <a:avLst/>
          </a:prstGeom>
          <a:noFill/>
        </p:spPr>
      </p:pic>
      <p:sp>
        <p:nvSpPr>
          <p:cNvPr id="121" name="TextBox 120"/>
          <p:cNvSpPr txBox="1"/>
          <p:nvPr/>
        </p:nvSpPr>
        <p:spPr>
          <a:xfrm>
            <a:off x="1828800" y="838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双味鱼头</a:t>
            </a:r>
            <a:endParaRPr lang="zh-CN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828800" y="10337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养生鸡汤</a:t>
            </a:r>
            <a:endParaRPr lang="zh-CN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828800" y="1219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番茄蛋汤</a:t>
            </a:r>
            <a:endParaRPr lang="zh-CN" alt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514600" y="838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14600" y="103379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14600" y="121920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007</a:t>
            </a:r>
            <a:endParaRPr lang="zh-CN" altLang="en-US" sz="1100" dirty="0"/>
          </a:p>
        </p:txBody>
      </p:sp>
      <p:pic>
        <p:nvPicPr>
          <p:cNvPr id="2060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3657600"/>
            <a:ext cx="762000" cy="822477"/>
          </a:xfrm>
          <a:prstGeom prst="rect">
            <a:avLst/>
          </a:prstGeom>
          <a:noFill/>
        </p:spPr>
      </p:pic>
      <p:pic>
        <p:nvPicPr>
          <p:cNvPr id="128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45284">
            <a:off x="5631403" y="3756054"/>
            <a:ext cx="762000" cy="822477"/>
          </a:xfrm>
          <a:prstGeom prst="rect">
            <a:avLst/>
          </a:prstGeom>
          <a:noFill/>
        </p:spPr>
      </p:pic>
      <p:pic>
        <p:nvPicPr>
          <p:cNvPr id="129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45284">
            <a:off x="3421604" y="2003454"/>
            <a:ext cx="762000" cy="822477"/>
          </a:xfrm>
          <a:prstGeom prst="rect">
            <a:avLst/>
          </a:prstGeom>
          <a:noFill/>
        </p:spPr>
      </p:pic>
      <p:pic>
        <p:nvPicPr>
          <p:cNvPr id="130" name="Picture 12" descr="http://ts4.mm.bing.net/th?id=H.4796096677413607&amp;w=126&amp;h=136&amp;c=7&amp;rs=1&amp;pid=1.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0621379">
            <a:off x="5583443" y="2305233"/>
            <a:ext cx="762000" cy="822477"/>
          </a:xfrm>
          <a:prstGeom prst="rect">
            <a:avLst/>
          </a:prstGeom>
          <a:noFill/>
        </p:spPr>
      </p:pic>
      <p:pic>
        <p:nvPicPr>
          <p:cNvPr id="2062" name="Picture 14" descr="http://ts1.mm.bing.net/th?id=H.4547005795992436&amp;w=229&amp;h=137&amp;c=7&amp;rs=1&amp;pid=1.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9800" y="4419600"/>
            <a:ext cx="2181225" cy="1304926"/>
          </a:xfrm>
          <a:prstGeom prst="rect">
            <a:avLst/>
          </a:prstGeom>
          <a:noFill/>
        </p:spPr>
      </p:pic>
      <p:sp>
        <p:nvSpPr>
          <p:cNvPr id="132" name="TextBox 131"/>
          <p:cNvSpPr txBox="1"/>
          <p:nvPr/>
        </p:nvSpPr>
        <p:spPr>
          <a:xfrm>
            <a:off x="1219200" y="5257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点餐系统</a:t>
            </a:r>
            <a:endParaRPr lang="zh-CN" alt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00800" y="56388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后台管理系统</a:t>
            </a:r>
            <a:endParaRPr lang="zh-CN" alt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705600" y="2590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收银系统</a:t>
            </a:r>
            <a:endParaRPr lang="zh-CN" alt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905000" y="19812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厨房配出菜系统</a:t>
            </a:r>
            <a:endParaRPr lang="zh-CN" alt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86200" y="32766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与计算后台系统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公司管理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14400" y="2286000"/>
            <a:ext cx="2438400" cy="18288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门店管理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http://ts3.mm.bing.net/th?id=H.4829502922231286&amp;pid=15.1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76400" y="2438399"/>
            <a:ext cx="990600" cy="990601"/>
          </a:xfrm>
          <a:prstGeom prst="rect">
            <a:avLst/>
          </a:prstGeom>
          <a:noFill/>
        </p:spPr>
      </p:pic>
      <p:sp>
        <p:nvSpPr>
          <p:cNvPr id="28" name="Rounded Rectangle 27"/>
          <p:cNvSpPr/>
          <p:nvPr/>
        </p:nvSpPr>
        <p:spPr>
          <a:xfrm>
            <a:off x="3429000" y="2286000"/>
            <a:ext cx="2438400" cy="18288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菜品管理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14800" y="2499704"/>
            <a:ext cx="1066800" cy="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87494" y="2438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2557" y="24384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83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4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48" name="Rounded Rectangle 47"/>
          <p:cNvSpPr/>
          <p:nvPr/>
        </p:nvSpPr>
        <p:spPr>
          <a:xfrm>
            <a:off x="5943600" y="2286000"/>
            <a:ext cx="2438400" cy="18288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菜单设计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9" name="Picture 4" descr="D:\Users\Zhilong\depot\DelicacyFusion\resources\image\menu_m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9400" y="2362200"/>
            <a:ext cx="838200" cy="1199629"/>
          </a:xfrm>
          <a:prstGeom prst="rect">
            <a:avLst/>
          </a:prstGeom>
          <a:noFill/>
        </p:spPr>
      </p:pic>
      <p:sp>
        <p:nvSpPr>
          <p:cNvPr id="15" name="Rounded Rectangular Callout 14"/>
          <p:cNvSpPr/>
          <p:nvPr/>
        </p:nvSpPr>
        <p:spPr>
          <a:xfrm>
            <a:off x="381000" y="1752600"/>
            <a:ext cx="1752600" cy="381000"/>
          </a:xfrm>
          <a:prstGeom prst="wedgeRoundRectCallout">
            <a:avLst>
              <a:gd name="adj1" fmla="val -30935"/>
              <a:gd name="adj2" fmla="val -11371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点击回到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landing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858000" y="1752600"/>
            <a:ext cx="1752600" cy="381000"/>
          </a:xfrm>
          <a:prstGeom prst="wedgeRoundRectCallout">
            <a:avLst>
              <a:gd name="adj1" fmla="val 16830"/>
              <a:gd name="adj2" fmla="val -11033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显示登录用户名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4400" y="4267200"/>
            <a:ext cx="2514600" cy="19050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公司信息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" descr="http://ts2.mm.bing.net/th?id=H.4695521466779773&amp;pid=15.1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0200" y="4419600"/>
            <a:ext cx="1143000" cy="114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门店管理</a:t>
            </a:r>
            <a:endParaRPr lang="zh-CN" altLang="en-US" sz="2800" dirty="0"/>
          </a:p>
        </p:txBody>
      </p:sp>
      <p:sp>
        <p:nvSpPr>
          <p:cNvPr id="36" name="Rounded Rectangle 35"/>
          <p:cNvSpPr/>
          <p:nvPr/>
        </p:nvSpPr>
        <p:spPr>
          <a:xfrm>
            <a:off x="838200" y="2133600"/>
            <a:ext cx="2590800" cy="20574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望湘园正大店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05200" y="2133600"/>
            <a:ext cx="2362200" cy="20574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望湘园世博店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43600" y="2133600"/>
            <a:ext cx="2514600" cy="20574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望湘园金桥店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38200" y="4419600"/>
            <a:ext cx="2590800" cy="1828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14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15" name="Rounded Rectangular Callout 14"/>
          <p:cNvSpPr/>
          <p:nvPr/>
        </p:nvSpPr>
        <p:spPr>
          <a:xfrm>
            <a:off x="5715000" y="4419600"/>
            <a:ext cx="2209800" cy="533400"/>
          </a:xfrm>
          <a:prstGeom prst="wedgeRoundRectCallout">
            <a:avLst>
              <a:gd name="adj1" fmla="val 16830"/>
              <a:gd name="adj2" fmla="val -11033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点击进入该门店管理主页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 descr="正大店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86000"/>
            <a:ext cx="1828800" cy="1219200"/>
          </a:xfrm>
          <a:prstGeom prst="rect">
            <a:avLst/>
          </a:prstGeom>
          <a:noFill/>
        </p:spPr>
      </p:pic>
      <p:pic>
        <p:nvPicPr>
          <p:cNvPr id="12292" name="Picture 4" descr="金桥店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286000"/>
            <a:ext cx="1714500" cy="1143000"/>
          </a:xfrm>
          <a:prstGeom prst="rect">
            <a:avLst/>
          </a:prstGeom>
          <a:noFill/>
        </p:spPr>
      </p:pic>
      <p:pic>
        <p:nvPicPr>
          <p:cNvPr id="12296" name="Picture 8" descr="世博店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2286000"/>
            <a:ext cx="18288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Process 75"/>
          <p:cNvSpPr/>
          <p:nvPr/>
        </p:nvSpPr>
        <p:spPr>
          <a:xfrm>
            <a:off x="457200" y="1600200"/>
            <a:ext cx="8229600" cy="47244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ounded Rectangle 52"/>
          <p:cNvSpPr/>
          <p:nvPr/>
        </p:nvSpPr>
        <p:spPr>
          <a:xfrm>
            <a:off x="3581400" y="1524000"/>
            <a:ext cx="5105400" cy="4800600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ounded Rectangle 44"/>
          <p:cNvSpPr/>
          <p:nvPr/>
        </p:nvSpPr>
        <p:spPr>
          <a:xfrm>
            <a:off x="914400" y="1981200"/>
            <a:ext cx="2514600" cy="1828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望湘园正大店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90600" y="3962400"/>
            <a:ext cx="2438400" cy="1905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创建门店</a:t>
            </a:r>
            <a:endParaRPr lang="zh-CN" alt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781800" y="5638800"/>
            <a:ext cx="17526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52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3755728" y="182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门店名称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3800" y="28194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门店地址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33800" y="31242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上海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3124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343400" y="3276600"/>
            <a:ext cx="2286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770531" y="2589212"/>
            <a:ext cx="4763869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3800" y="2209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必填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0" y="3503612"/>
            <a:ext cx="4763869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29200" y="31242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上海</a:t>
            </a:r>
          </a:p>
        </p:txBody>
      </p:sp>
      <p:sp>
        <p:nvSpPr>
          <p:cNvPr id="65" name="Isosceles Triangle 64"/>
          <p:cNvSpPr/>
          <p:nvPr/>
        </p:nvSpPr>
        <p:spPr>
          <a:xfrm rot="10800000">
            <a:off x="5638800" y="3276600"/>
            <a:ext cx="2286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67400" y="3166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00800" y="3124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浦东新区</a:t>
            </a: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7391400" y="3276600"/>
            <a:ext cx="2286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3810000" y="4037012"/>
            <a:ext cx="4763869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886200" y="4953000"/>
            <a:ext cx="4495800" cy="762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1" name="Flowchart: Terminator 70"/>
          <p:cNvSpPr/>
          <p:nvPr/>
        </p:nvSpPr>
        <p:spPr>
          <a:xfrm rot="16200000">
            <a:off x="4075176" y="4916425"/>
            <a:ext cx="382524" cy="150876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lowchart: Terminator 71"/>
          <p:cNvSpPr/>
          <p:nvPr/>
        </p:nvSpPr>
        <p:spPr>
          <a:xfrm rot="16200000">
            <a:off x="7734300" y="4916425"/>
            <a:ext cx="382524" cy="150876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4343400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10:00 – 23:00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33800" y="43434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营业时间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34200" y="182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联系电话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2" name="Picture 2" descr="正大店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33600"/>
            <a:ext cx="18288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D:\Users\Zhilong\depot\DelicacyFusion\modules\android\android-client\assets\cache\demo\image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2847" y="2133600"/>
            <a:ext cx="1724353" cy="114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菜品管理</a:t>
            </a:r>
            <a:endParaRPr lang="zh-CN" altLang="en-US" sz="2800" dirty="0"/>
          </a:p>
        </p:txBody>
      </p:sp>
      <p:sp>
        <p:nvSpPr>
          <p:cNvPr id="39" name="Rounded Rectangle 38"/>
          <p:cNvSpPr/>
          <p:nvPr/>
        </p:nvSpPr>
        <p:spPr>
          <a:xfrm>
            <a:off x="4648200" y="3962400"/>
            <a:ext cx="1371600" cy="1066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2" descr="D:\Users\Zhilong\depot\DelicacyFusion\modules\android\android-client\assets\cache\demo\image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3973" y="2133601"/>
            <a:ext cx="1543049" cy="1142999"/>
          </a:xfrm>
          <a:prstGeom prst="rect">
            <a:avLst/>
          </a:prstGeom>
          <a:noFill/>
        </p:spPr>
      </p:pic>
      <p:pic>
        <p:nvPicPr>
          <p:cNvPr id="18" name="Picture 3" descr="D:\Users\Zhilong\depot\DelicacyFusion\modules\android\android-client\assets\cache\demo\image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049" y="2133601"/>
            <a:ext cx="1473994" cy="1143000"/>
          </a:xfrm>
          <a:prstGeom prst="rect">
            <a:avLst/>
          </a:prstGeom>
          <a:noFill/>
        </p:spPr>
      </p:pic>
      <p:pic>
        <p:nvPicPr>
          <p:cNvPr id="19" name="Picture 4" descr="D:\Users\Zhilong\depot\DelicacyFusion\modules\android\android-client\assets\cache\demo\image\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4048" y="2133600"/>
            <a:ext cx="1716953" cy="1143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704648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皮蛋豆腐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9448" y="3581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2448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清蒸鲈鱼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248" y="3581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78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双味鱼头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5000" y="327660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58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0200" y="502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五谷丰登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8114" y="5410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502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养生鸡汤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7496" y="54218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88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3" name="Picture 7" descr="D:\Users\Zhilong\depot\DelicacyFusion\modules\android\android-client\assets\cache\demo\image\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1" y="3962400"/>
            <a:ext cx="1600200" cy="1065276"/>
          </a:xfrm>
          <a:prstGeom prst="rect">
            <a:avLst/>
          </a:prstGeom>
          <a:noFill/>
        </p:spPr>
      </p:pic>
      <p:pic>
        <p:nvPicPr>
          <p:cNvPr id="44" name="Picture 8" descr="D:\Users\Zhilong\depot\DelicacyFusion\modules\android\android-client\assets\cache\demo\image\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1" y="3962400"/>
            <a:ext cx="1524000" cy="1073239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36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309797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番茄蛋汤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43800" y="327660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例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457200" y="1600200"/>
            <a:ext cx="8229600" cy="4800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创建菜品</a:t>
            </a:r>
            <a:endParaRPr lang="zh-CN" altLang="en-US" sz="2800" dirty="0"/>
          </a:p>
        </p:txBody>
      </p:sp>
      <p:sp>
        <p:nvSpPr>
          <p:cNvPr id="39" name="Rounded Rectangle 38"/>
          <p:cNvSpPr/>
          <p:nvPr/>
        </p:nvSpPr>
        <p:spPr>
          <a:xfrm>
            <a:off x="4648200" y="4191000"/>
            <a:ext cx="1371600" cy="1066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2" descr="D:\Users\Zhilong\depot\DelicacyFusion\modules\android\android-client\assets\cache\demo\imag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973" y="2133601"/>
            <a:ext cx="1543049" cy="1142999"/>
          </a:xfrm>
          <a:prstGeom prst="rect">
            <a:avLst/>
          </a:prstGeom>
          <a:noFill/>
        </p:spPr>
      </p:pic>
      <p:pic>
        <p:nvPicPr>
          <p:cNvPr id="18" name="Picture 3" descr="D:\Users\Zhilong\depot\DelicacyFusion\modules\android\android-client\assets\cache\demo\image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049" y="2133601"/>
            <a:ext cx="1473994" cy="1143000"/>
          </a:xfrm>
          <a:prstGeom prst="rect">
            <a:avLst/>
          </a:prstGeom>
          <a:noFill/>
        </p:spPr>
      </p:pic>
      <p:pic>
        <p:nvPicPr>
          <p:cNvPr id="19" name="Picture 4" descr="D:\Users\Zhilong\depot\DelicacyFusion\modules\android\android-client\assets\cache\demo\image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048" y="2362200"/>
            <a:ext cx="1716953" cy="1143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704648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皮蛋豆腐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9448" y="3581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2448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清蒸鲈鱼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248" y="3581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78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8848" y="3505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双味鱼头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762" y="3810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58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648" y="3505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番茄蛋汤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8648" y="3810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0200" y="502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五谷丰登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8114" y="5410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502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养生鸡汤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7496" y="54218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88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2" name="Picture 6" descr="D:\Users\Zhilong\depot\DelicacyFusion\modules\android\android-client\assets\cache\demo\image\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2847" y="2362200"/>
            <a:ext cx="1724353" cy="1143000"/>
          </a:xfrm>
          <a:prstGeom prst="rect">
            <a:avLst/>
          </a:prstGeom>
          <a:noFill/>
        </p:spPr>
      </p:pic>
      <p:pic>
        <p:nvPicPr>
          <p:cNvPr id="43" name="Picture 7" descr="D:\Users\Zhilong\depot\DelicacyFusion\modules\android\android-client\assets\cache\demo\image\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1" y="3962400"/>
            <a:ext cx="1600200" cy="1065276"/>
          </a:xfrm>
          <a:prstGeom prst="rect">
            <a:avLst/>
          </a:prstGeom>
          <a:noFill/>
        </p:spPr>
      </p:pic>
      <p:pic>
        <p:nvPicPr>
          <p:cNvPr id="44" name="Picture 8" descr="D:\Users\Zhilong\depot\DelicacyFusion\modules\android\android-client\assets\cache\demo\image\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1" y="3962400"/>
            <a:ext cx="1524000" cy="1073239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36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3581400" y="1600200"/>
            <a:ext cx="5105400" cy="4800600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6781800" y="5715000"/>
            <a:ext cx="17526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创建</a:t>
            </a:r>
            <a:endParaRPr lang="zh-CN" alt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810000" y="2438400"/>
            <a:ext cx="22098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rot="10800000">
            <a:off x="5943600" y="2209800"/>
            <a:ext cx="1524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5297269" y="20574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菜品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8603" y="1752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菜品名称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810000" y="3200400"/>
            <a:ext cx="2210594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8603" y="20574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必填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 rot="10800000">
            <a:off x="5943600" y="2971800"/>
            <a:ext cx="1524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5553750" y="2819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3800" y="335280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所属类别（可以多选）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3733799"/>
            <a:ext cx="4800600" cy="98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3748603" y="2590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单价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8603" y="4800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图片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10000" y="5181600"/>
            <a:ext cx="1066800" cy="76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77000" y="1981200"/>
            <a:ext cx="1981200" cy="12954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请选择图片</a:t>
            </a:r>
            <a:endParaRPr lang="en-US" altLang="zh-CN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/>
        </p:nvSpPr>
        <p:spPr>
          <a:xfrm>
            <a:off x="457200" y="1600200"/>
            <a:ext cx="8229600" cy="4800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编辑菜品</a:t>
            </a:r>
            <a:endParaRPr lang="zh-CN" altLang="en-US" sz="2800" dirty="0"/>
          </a:p>
        </p:txBody>
      </p:sp>
      <p:sp>
        <p:nvSpPr>
          <p:cNvPr id="39" name="Rounded Rectangle 38"/>
          <p:cNvSpPr/>
          <p:nvPr/>
        </p:nvSpPr>
        <p:spPr>
          <a:xfrm>
            <a:off x="4648200" y="4191000"/>
            <a:ext cx="1371600" cy="10668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2" descr="D:\Users\Zhilong\depot\DelicacyFusion\modules\android\android-client\assets\cache\demo\image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973" y="2133601"/>
            <a:ext cx="1543049" cy="1142999"/>
          </a:xfrm>
          <a:prstGeom prst="rect">
            <a:avLst/>
          </a:prstGeom>
          <a:noFill/>
        </p:spPr>
      </p:pic>
      <p:pic>
        <p:nvPicPr>
          <p:cNvPr id="18" name="Picture 3" descr="D:\Users\Zhilong\depot\DelicacyFusion\modules\android\android-client\assets\cache\demo\image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049" y="2133601"/>
            <a:ext cx="1473994" cy="1143000"/>
          </a:xfrm>
          <a:prstGeom prst="rect">
            <a:avLst/>
          </a:prstGeom>
          <a:noFill/>
        </p:spPr>
      </p:pic>
      <p:pic>
        <p:nvPicPr>
          <p:cNvPr id="19" name="Picture 4" descr="D:\Users\Zhilong\depot\DelicacyFusion\modules\android\android-client\assets\cache\demo\image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4048" y="2362200"/>
            <a:ext cx="1716953" cy="1143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704648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皮蛋豆腐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9448" y="3581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2448" y="3276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清蒸鲈鱼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248" y="3581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78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8848" y="3505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双味鱼头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762" y="3810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58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648" y="3505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番茄蛋汤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8648" y="3810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0200" y="502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五谷丰登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8114" y="5410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28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0" y="502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养生鸡汤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7496" y="54218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88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2" name="Picture 6" descr="D:\Users\Zhilong\depot\DelicacyFusion\modules\android\android-client\assets\cache\demo\image\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2847" y="2362200"/>
            <a:ext cx="1724353" cy="1143000"/>
          </a:xfrm>
          <a:prstGeom prst="rect">
            <a:avLst/>
          </a:prstGeom>
          <a:noFill/>
        </p:spPr>
      </p:pic>
      <p:pic>
        <p:nvPicPr>
          <p:cNvPr id="43" name="Picture 7" descr="D:\Users\Zhilong\depot\DelicacyFusion\modules\android\android-client\assets\cache\demo\image\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1" y="3962400"/>
            <a:ext cx="1600200" cy="1065276"/>
          </a:xfrm>
          <a:prstGeom prst="rect">
            <a:avLst/>
          </a:prstGeom>
          <a:noFill/>
        </p:spPr>
      </p:pic>
      <p:pic>
        <p:nvPicPr>
          <p:cNvPr id="44" name="Picture 8" descr="D:\Users\Zhilong\depot\DelicacyFusion\modules\android\android-client\assets\cache\demo\image\7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1" y="3962400"/>
            <a:ext cx="1524000" cy="1073239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36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3581400" y="1600200"/>
            <a:ext cx="5105400" cy="4800600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6781800" y="5715000"/>
            <a:ext cx="17526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810000" y="2438400"/>
            <a:ext cx="22098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rot="10800000">
            <a:off x="5943600" y="2209800"/>
            <a:ext cx="1524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5297269" y="20574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菜品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8603" y="17526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菜品名称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810000" y="3200400"/>
            <a:ext cx="2210594" cy="7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8603" y="20574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番茄蛋汤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 rot="10800000">
            <a:off x="5943600" y="2971800"/>
            <a:ext cx="1524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5553750" y="2819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3800" y="335280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所属类别（可以多选）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3733799"/>
            <a:ext cx="4800600" cy="98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3748603" y="2590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单价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8603" y="28618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8603" y="4800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图片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10000" y="5181600"/>
            <a:ext cx="1066800" cy="76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Picture 6" descr="D:\Users\Zhilong\depot\DelicacyFusion\modules\android\android-client\assets\cache\demo\image\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904999"/>
            <a:ext cx="2029153" cy="13450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菜单设计</a:t>
            </a:r>
            <a:endParaRPr lang="zh-CN" alt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143000" y="2362200"/>
            <a:ext cx="12192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凉菜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2200" y="2362200"/>
            <a:ext cx="12192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热菜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81400" y="2362200"/>
            <a:ext cx="1219200" cy="304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羹汤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657601"/>
            <a:ext cx="6629400" cy="11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1128197" y="331904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所有分类（点击选择分类）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43000" y="1947446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菜单显示分类（拖动调整先后次序）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20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57200" y="1219200"/>
            <a:ext cx="8229600" cy="381000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门店管理</a:t>
            </a:r>
            <a:endParaRPr lang="zh-CN" alt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133600"/>
            <a:ext cx="2438400" cy="18288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餐台管理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80" name="Picture 8" descr="D:\Users\Zhilong\depot\DelicacyFusion\modules\android\android-client\res\drawable-mdpi\table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2133600"/>
            <a:ext cx="1143000" cy="114300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219200" y="12192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 望湘园正大店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86600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4" name="Picture 2" descr="http://ts3.mm.bing.net/th?id=H.4741615046426898&amp;pid=15.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981200"/>
            <a:ext cx="1600200" cy="1600201"/>
          </a:xfrm>
          <a:prstGeom prst="rect">
            <a:avLst/>
          </a:prstGeom>
          <a:noFill/>
        </p:spPr>
      </p:pic>
      <p:sp>
        <p:nvSpPr>
          <p:cNvPr id="40" name="Rounded Rectangle 39"/>
          <p:cNvSpPr/>
          <p:nvPr/>
        </p:nvSpPr>
        <p:spPr>
          <a:xfrm>
            <a:off x="3276600" y="2133600"/>
            <a:ext cx="2438400" cy="18288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员工管理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5400" y="2209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2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13" name="Rounded Rectangle 12"/>
          <p:cNvSpPr/>
          <p:nvPr/>
        </p:nvSpPr>
        <p:spPr>
          <a:xfrm>
            <a:off x="5791200" y="2133600"/>
            <a:ext cx="2362200" cy="18288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门店信息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http://ts2.mm.bing.net/th?id=H.4695521466779773&amp;pid=15.1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00800" y="2209800"/>
            <a:ext cx="1143000" cy="114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57200" y="1219200"/>
            <a:ext cx="8229600" cy="381000"/>
          </a:xfrm>
          <a:prstGeom prst="roundRect">
            <a:avLst/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餐台管理</a:t>
            </a:r>
            <a:endParaRPr lang="zh-CN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1219200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 望湘园正大广场店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86600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42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319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版本</a:t>
            </a:r>
            <a:r>
              <a:rPr lang="en-US" altLang="zh-CN" sz="2800" dirty="0" smtClean="0"/>
              <a:t>III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 正式版本 </a:t>
            </a:r>
            <a:r>
              <a:rPr lang="en-US" altLang="zh-CN" sz="2800" dirty="0" smtClean="0"/>
              <a:t>(Feb 1, 2014~Mar 21, 2014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5562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 smtClean="0"/>
              <a:t>后台管理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用户管理，权限管理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客户可以创建试用公司（</a:t>
            </a:r>
            <a:r>
              <a:rPr lang="en-US" altLang="zh-CN" sz="1400" dirty="0" smtClean="0"/>
              <a:t>tenant</a:t>
            </a:r>
            <a:r>
              <a:rPr lang="zh-CN" altLang="en-US" sz="1400" dirty="0" smtClean="0"/>
              <a:t>）和门店（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创建菜品（</a:t>
            </a:r>
            <a:r>
              <a:rPr lang="en-US" altLang="zh-CN" sz="1400" dirty="0" smtClean="0"/>
              <a:t>item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菜单设计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餐桌管理，布局管理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折扣管理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配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出菜管理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报表分析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endParaRPr lang="en-US" altLang="zh-CN" sz="1400" dirty="0" smtClean="0"/>
          </a:p>
          <a:p>
            <a:r>
              <a:rPr lang="zh-CN" altLang="en-US" sz="1400" b="1" dirty="0" smtClean="0"/>
              <a:t>电子点餐（</a:t>
            </a:r>
            <a:r>
              <a:rPr lang="en-US" altLang="zh-CN" sz="1400" b="1" dirty="0" smtClean="0"/>
              <a:t>Web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based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mobile</a:t>
            </a:r>
            <a:r>
              <a:rPr lang="zh-CN" altLang="en-US" sz="1400" b="1" dirty="0" smtClean="0"/>
              <a:t>版）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用户登录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显示菜单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显示餐桌布局，餐桌合并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计算折扣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创建订单</a:t>
            </a:r>
            <a:endParaRPr lang="en-US" altLang="zh-CN" sz="1400" dirty="0" smtClean="0"/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/>
              <a:t>收银系统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列出准备结帐的餐桌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显示对应的订单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支付，关闭订单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994259" y="-228601"/>
            <a:ext cx="11029493" cy="8458201"/>
            <a:chOff x="-994259" y="-228601"/>
            <a:chExt cx="11029493" cy="84582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994259" y="-228601"/>
              <a:ext cx="11029493" cy="845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663730" y="609600"/>
              <a:ext cx="1600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全部</a:t>
              </a:r>
              <a:endParaRPr lang="zh-CN" alt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39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凉菜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41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热菜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4330" y="609600"/>
              <a:ext cx="1600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羹汤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2" descr="D:\Users\Zhilong\depot\DelicacyFusion\modules\android\android-client\assets\cache\demo\image\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3730" y="990601"/>
              <a:ext cx="2057400" cy="1524000"/>
            </a:xfrm>
            <a:prstGeom prst="rect">
              <a:avLst/>
            </a:prstGeom>
            <a:noFill/>
          </p:spPr>
        </p:pic>
        <p:pic>
          <p:nvPicPr>
            <p:cNvPr id="10" name="Picture 3" descr="D:\Users\Zhilong\depot\DelicacyFusion\modules\android\android-client\assets\cache\demo\image\2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37005" y="990600"/>
              <a:ext cx="1965325" cy="1524000"/>
            </a:xfrm>
            <a:prstGeom prst="rect">
              <a:avLst/>
            </a:prstGeom>
            <a:noFill/>
          </p:spPr>
        </p:pic>
        <p:pic>
          <p:nvPicPr>
            <p:cNvPr id="11" name="Picture 4" descr="D:\Users\Zhilong\depot\DelicacyFusion\modules\android\android-client\assets\cache\demo\image\3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78530" y="990600"/>
              <a:ext cx="2289270" cy="1524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120930" y="2514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皮蛋豆腐</a:t>
              </a:r>
              <a:endParaRPr lang="zh-CN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0695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90769" y="2895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11455" y="320040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5137134" y="25050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清蒸鲈鱼</a:t>
              </a:r>
              <a:endParaRPr lang="zh-CN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3130" y="27614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78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5048" y="28860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3130" y="31908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7464330" y="251460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双味鱼头</a:t>
              </a:r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0326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68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2244" y="2895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58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810326" y="320040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3120930" y="5324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番茄蛋汤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50695" y="55808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12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1930" y="57054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10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11455" y="60102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5137134" y="531495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五谷丰登</a:t>
              </a:r>
              <a:endParaRPr lang="zh-CN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83130" y="557135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32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45048" y="56959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28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83130" y="6000750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7464330" y="5324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养生鸡汤</a:t>
              </a:r>
              <a:endParaRPr lang="zh-CN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69130" y="558087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trike="sngStrike" dirty="0" smtClean="0">
                  <a:solidFill>
                    <a:schemeClr val="bg1">
                      <a:lumMod val="65000"/>
                    </a:schemeClr>
                  </a:solidFill>
                </a:rPr>
                <a:t>108</a:t>
              </a:r>
              <a:endParaRPr lang="zh-CN" altLang="en-US" sz="1200" strike="sngStrik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72244" y="57054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88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69130" y="6010275"/>
              <a:ext cx="4476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6" descr="D:\Users\Zhilong\depot\DelicacyFusion\modules\android\android-client\assets\cache\demo\image\5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63730" y="3810000"/>
              <a:ext cx="2069223" cy="1371600"/>
            </a:xfrm>
            <a:prstGeom prst="rect">
              <a:avLst/>
            </a:prstGeom>
            <a:noFill/>
          </p:spPr>
        </p:pic>
        <p:pic>
          <p:nvPicPr>
            <p:cNvPr id="37" name="Picture 7" descr="D:\Users\Zhilong\depot\DelicacyFusion\modules\android\android-client\assets\cache\demo\image\6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794387" y="3810000"/>
              <a:ext cx="2060343" cy="1371600"/>
            </a:xfrm>
            <a:prstGeom prst="rect">
              <a:avLst/>
            </a:prstGeom>
            <a:noFill/>
          </p:spPr>
        </p:pic>
        <p:pic>
          <p:nvPicPr>
            <p:cNvPr id="38" name="Picture 8" descr="D:\Users\Zhilong\depot\DelicacyFusion\modules\android\android-client\assets\cache\demo\image\7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888259" y="3810000"/>
              <a:ext cx="1947671" cy="1371599"/>
            </a:xfrm>
            <a:prstGeom prst="rect">
              <a:avLst/>
            </a:prstGeom>
            <a:noFill/>
          </p:spPr>
        </p:pic>
        <p:sp>
          <p:nvSpPr>
            <p:cNvPr id="39" name="Rectangle 38"/>
            <p:cNvSpPr/>
            <p:nvPr/>
          </p:nvSpPr>
          <p:spPr>
            <a:xfrm>
              <a:off x="0" y="609600"/>
              <a:ext cx="2209800" cy="678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06530" y="6096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" y="6096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订单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0" y="9906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台号</a:t>
              </a:r>
              <a:endParaRPr lang="zh-CN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620" y="9906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107</a:t>
              </a:r>
              <a:endParaRPr lang="zh-CN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28962" y="990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</a:t>
              </a:r>
              <a:endParaRPr lang="zh-CN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9398" y="9906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人</a:t>
              </a:r>
              <a:endParaRPr lang="zh-CN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0" y="13716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双味鱼头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0600" y="136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58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136862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0" y="1676400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0" y="1749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养生鸡汤</a:t>
              </a:r>
              <a:endParaRPr lang="zh-CN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90600" y="17466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88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5400" y="174664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0" y="2054423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057400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0" y="2130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番茄蛋汤</a:t>
              </a:r>
              <a:endParaRPr lang="zh-CN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21276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5400" y="2127646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x1</a:t>
              </a:r>
              <a:endParaRPr lang="zh-CN" altLang="en-US" sz="1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0" y="2435423"/>
              <a:ext cx="22098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209800" y="3276600"/>
              <a:ext cx="3238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 descr="D:\Users\Zhilong\depot\dfusion\android-client\res\drawable-mdpi\order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371600" y="6577806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381000" y="6534834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F0000"/>
                  </a:solidFill>
                </a:rPr>
                <a:t>156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 rot="18847916">
            <a:off x="-1223253" y="358130"/>
            <a:ext cx="2446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点餐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810000" y="3200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图标库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1905000" y="2057400"/>
            <a:ext cx="762000" cy="762000"/>
            <a:chOff x="1219200" y="1828800"/>
            <a:chExt cx="762000" cy="762000"/>
          </a:xfrm>
        </p:grpSpPr>
        <p:sp>
          <p:nvSpPr>
            <p:cNvPr id="4" name="Rectangle 3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28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288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19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192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192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429000" y="2057400"/>
            <a:ext cx="762000" cy="762000"/>
            <a:chOff x="1219200" y="1828800"/>
            <a:chExt cx="762000" cy="762000"/>
          </a:xfrm>
        </p:grpSpPr>
        <p:sp>
          <p:nvSpPr>
            <p:cNvPr id="13" name="Rectangle 12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8288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19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192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4648200" y="2057400"/>
            <a:ext cx="762000" cy="762000"/>
            <a:chOff x="1219200" y="1828800"/>
            <a:chExt cx="762000" cy="762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18288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2192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5867400" y="1828800"/>
            <a:ext cx="762000" cy="1219200"/>
            <a:chOff x="5867400" y="1828800"/>
            <a:chExt cx="762000" cy="1219200"/>
          </a:xfrm>
        </p:grpSpPr>
        <p:sp>
          <p:nvSpPr>
            <p:cNvPr id="27" name="Rectangle 26"/>
            <p:cNvSpPr/>
            <p:nvPr/>
          </p:nvSpPr>
          <p:spPr>
            <a:xfrm>
              <a:off x="6096000" y="2057400"/>
              <a:ext cx="304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770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2590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867400" y="2133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7400" y="236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7400" y="2590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1828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72200" y="2895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8" name="Picture 8" descr="D:\Users\Zhilong\depot\DelicacyFusion\modules\android\android-client\res\drawable-mdpi\table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05000" y="4724400"/>
            <a:ext cx="838200" cy="838200"/>
          </a:xfrm>
          <a:prstGeom prst="rect">
            <a:avLst/>
          </a:prstGeom>
          <a:noFill/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48200" y="3352800"/>
            <a:ext cx="963246" cy="8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Users\Zhilong\depot\DelicacyFusion\resources\image\employe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200400"/>
            <a:ext cx="1104900" cy="1104900"/>
          </a:xfrm>
          <a:prstGeom prst="rect">
            <a:avLst/>
          </a:prstGeom>
          <a:noFill/>
        </p:spPr>
      </p:pic>
      <p:pic>
        <p:nvPicPr>
          <p:cNvPr id="1027" name="Picture 3" descr="D:\Users\Zhilong\depot\DelicacyFusion\resources\image\store_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4213" y="3370263"/>
            <a:ext cx="781050" cy="781050"/>
          </a:xfrm>
          <a:prstGeom prst="rect">
            <a:avLst/>
          </a:prstGeom>
          <a:noFill/>
        </p:spPr>
      </p:pic>
      <p:pic>
        <p:nvPicPr>
          <p:cNvPr id="15" name="Picture 2" descr="D:\Users\Zhilong\depot\DelicacyFusion\resources\image\menu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1" y="5105401"/>
            <a:ext cx="304800" cy="304800"/>
          </a:xfrm>
          <a:prstGeom prst="rect">
            <a:avLst/>
          </a:prstGeom>
          <a:noFill/>
        </p:spPr>
      </p:pic>
      <p:pic>
        <p:nvPicPr>
          <p:cNvPr id="18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4419600"/>
            <a:ext cx="1090613" cy="1096962"/>
          </a:xfrm>
          <a:prstGeom prst="rect">
            <a:avLst/>
          </a:prstGeom>
          <a:noFill/>
        </p:spPr>
      </p:pic>
      <p:pic>
        <p:nvPicPr>
          <p:cNvPr id="1028" name="Picture 4" descr="D:\Users\Zhilong\depot\DelicacyFusion\resources\image\menu_m.png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10200" y="4648200"/>
            <a:ext cx="585664" cy="838200"/>
          </a:xfrm>
          <a:prstGeom prst="rect">
            <a:avLst/>
          </a:prstGeom>
          <a:noFill/>
        </p:spPr>
      </p:pic>
      <p:pic>
        <p:nvPicPr>
          <p:cNvPr id="20" name="Picture 2" descr="D:\Users\Zhilong\depot\DelicacyFusion\resources\image\setting_b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48401" y="4419601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733800" y="28194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备份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Process 75"/>
          <p:cNvSpPr/>
          <p:nvPr/>
        </p:nvSpPr>
        <p:spPr>
          <a:xfrm>
            <a:off x="457200" y="1600200"/>
            <a:ext cx="8229600" cy="47244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ounded Rectangle 52"/>
          <p:cNvSpPr/>
          <p:nvPr/>
        </p:nvSpPr>
        <p:spPr>
          <a:xfrm>
            <a:off x="3581400" y="1524000"/>
            <a:ext cx="5105400" cy="4800600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ounded Rectangle 44"/>
          <p:cNvSpPr/>
          <p:nvPr/>
        </p:nvSpPr>
        <p:spPr>
          <a:xfrm>
            <a:off x="1295400" y="2133600"/>
            <a:ext cx="2133600" cy="16764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望湘园正大广场店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95400" y="3962400"/>
            <a:ext cx="2133600" cy="16764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编辑门店</a:t>
            </a:r>
            <a:endParaRPr lang="zh-CN" alt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781800" y="5638800"/>
            <a:ext cx="17526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保存</a:t>
            </a:r>
            <a:endParaRPr lang="zh-CN" alt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66800" y="1219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57981" y="12954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登录用户</a:t>
            </a:r>
          </a:p>
        </p:txBody>
      </p:sp>
      <p:pic>
        <p:nvPicPr>
          <p:cNvPr id="52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04800" cy="306574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3755728" y="182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门店名称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3800" y="28194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门店地址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33800" y="31242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上海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3124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343400" y="3276600"/>
            <a:ext cx="2286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770531" y="2589212"/>
            <a:ext cx="4763869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3800" y="22098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望湘园正大广场店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0" y="3503612"/>
            <a:ext cx="4763869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29200" y="31242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上海</a:t>
            </a:r>
          </a:p>
        </p:txBody>
      </p:sp>
      <p:sp>
        <p:nvSpPr>
          <p:cNvPr id="65" name="Isosceles Triangle 64"/>
          <p:cNvSpPr/>
          <p:nvPr/>
        </p:nvSpPr>
        <p:spPr>
          <a:xfrm rot="10800000">
            <a:off x="5638800" y="3276600"/>
            <a:ext cx="2286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67400" y="3166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00800" y="3124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浦东新区</a:t>
            </a:r>
          </a:p>
        </p:txBody>
      </p:sp>
      <p:sp>
        <p:nvSpPr>
          <p:cNvPr id="68" name="Isosceles Triangle 67"/>
          <p:cNvSpPr/>
          <p:nvPr/>
        </p:nvSpPr>
        <p:spPr>
          <a:xfrm rot="10800000">
            <a:off x="7391400" y="3276600"/>
            <a:ext cx="228600" cy="76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3810000" y="4037012"/>
            <a:ext cx="4763869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886200" y="4953000"/>
            <a:ext cx="4495800" cy="762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1" name="Flowchart: Terminator 70"/>
          <p:cNvSpPr/>
          <p:nvPr/>
        </p:nvSpPr>
        <p:spPr>
          <a:xfrm rot="16200000">
            <a:off x="4075176" y="4916425"/>
            <a:ext cx="382524" cy="150876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lowchart: Terminator 71"/>
          <p:cNvSpPr/>
          <p:nvPr/>
        </p:nvSpPr>
        <p:spPr>
          <a:xfrm rot="16200000">
            <a:off x="7734300" y="4916425"/>
            <a:ext cx="382524" cy="150876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4343400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10:00 – 23:00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33800" y="43434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营业时间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34200" y="182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联系电话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2209800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021-62345678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33800" y="3700046"/>
            <a:ext cx="2646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世纪大道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123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号正大广场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楼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4259" y="-228601"/>
            <a:ext cx="11029493" cy="845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304800" y="838200"/>
            <a:ext cx="380999" cy="50292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92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2004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816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103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152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104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105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004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106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816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107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5200" y="3288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192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004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202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816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203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15200" y="702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204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192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109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766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pic>
        <p:nvPicPr>
          <p:cNvPr id="1027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1066800" cy="1066800"/>
          </a:xfrm>
          <a:prstGeom prst="rect">
            <a:avLst/>
          </a:prstGeom>
          <a:noFill/>
        </p:spPr>
      </p:pic>
      <p:pic>
        <p:nvPicPr>
          <p:cNvPr id="95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981700"/>
            <a:ext cx="1066800" cy="1066800"/>
          </a:xfrm>
          <a:prstGeom prst="rect">
            <a:avLst/>
          </a:prstGeom>
          <a:noFill/>
        </p:spPr>
      </p:pic>
      <p:pic>
        <p:nvPicPr>
          <p:cNvPr id="96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81700"/>
            <a:ext cx="1066800" cy="1066800"/>
          </a:xfrm>
          <a:prstGeom prst="rect">
            <a:avLst/>
          </a:prstGeom>
          <a:noFill/>
        </p:spPr>
      </p:pic>
      <p:pic>
        <p:nvPicPr>
          <p:cNvPr id="97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657600"/>
            <a:ext cx="1066800" cy="1066800"/>
          </a:xfrm>
          <a:prstGeom prst="rect">
            <a:avLst/>
          </a:prstGeom>
          <a:noFill/>
        </p:spPr>
      </p:pic>
      <p:pic>
        <p:nvPicPr>
          <p:cNvPr id="1028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2133600"/>
            <a:ext cx="1066800" cy="1066800"/>
          </a:xfrm>
          <a:prstGeom prst="rect">
            <a:avLst/>
          </a:prstGeom>
          <a:noFill/>
        </p:spPr>
      </p:pic>
      <p:pic>
        <p:nvPicPr>
          <p:cNvPr id="99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657600"/>
            <a:ext cx="1066800" cy="1066800"/>
          </a:xfrm>
          <a:prstGeom prst="rect">
            <a:avLst/>
          </a:prstGeom>
          <a:noFill/>
        </p:spPr>
      </p:pic>
      <p:pic>
        <p:nvPicPr>
          <p:cNvPr id="100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1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2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3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914400"/>
            <a:ext cx="1066800" cy="1066800"/>
          </a:xfrm>
          <a:prstGeom prst="rect">
            <a:avLst/>
          </a:prstGeom>
          <a:noFill/>
        </p:spPr>
      </p:pic>
      <p:pic>
        <p:nvPicPr>
          <p:cNvPr id="104" name="Picture 3" descr="D:\Users\Zhilong\depot\dfusion\android-client\res\drawable-mdpi\occupied_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1066800" cy="1066800"/>
          </a:xfrm>
          <a:prstGeom prst="rect">
            <a:avLst/>
          </a:prstGeom>
          <a:noFill/>
        </p:spPr>
      </p:pic>
      <p:pic>
        <p:nvPicPr>
          <p:cNvPr id="105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133600"/>
            <a:ext cx="1066800" cy="1066800"/>
          </a:xfrm>
          <a:prstGeom prst="rect">
            <a:avLst/>
          </a:prstGeom>
          <a:noFill/>
        </p:spPr>
      </p:pic>
      <p:pic>
        <p:nvPicPr>
          <p:cNvPr id="106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943600"/>
            <a:ext cx="1066800" cy="1066800"/>
          </a:xfrm>
          <a:prstGeom prst="rect">
            <a:avLst/>
          </a:prstGeom>
          <a:noFill/>
        </p:spPr>
      </p:pic>
      <p:pic>
        <p:nvPicPr>
          <p:cNvPr id="107" name="Picture 4" descr="D:\Users\Zhilong\depot\dfusion\android-client\res\drawable-mdpi\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5943600"/>
            <a:ext cx="1066800" cy="1066800"/>
          </a:xfrm>
          <a:prstGeom prst="rect">
            <a:avLst/>
          </a:prstGeom>
          <a:noFill/>
        </p:spPr>
      </p:pic>
      <p:sp>
        <p:nvSpPr>
          <p:cNvPr id="108" name="TextBox 107"/>
          <p:cNvSpPr txBox="1"/>
          <p:nvPr/>
        </p:nvSpPr>
        <p:spPr>
          <a:xfrm>
            <a:off x="381000" y="6248400"/>
            <a:ext cx="380999" cy="16002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18847916">
            <a:off x="-1223253" y="358130"/>
            <a:ext cx="24465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餐桌布局</a:t>
            </a:r>
            <a:endParaRPr lang="zh-CN" altLang="en-US" sz="2800" dirty="0"/>
          </a:p>
        </p:txBody>
      </p:sp>
      <p:pic>
        <p:nvPicPr>
          <p:cNvPr id="1034" name="Picture 10" descr="http://ts3.mm.bing.net/th?id=H.4787850318514114&amp;w=133&amp;h=140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2590800"/>
            <a:ext cx="457200" cy="481264"/>
          </a:xfrm>
          <a:prstGeom prst="rect">
            <a:avLst/>
          </a:prstGeom>
          <a:noFill/>
        </p:spPr>
      </p:pic>
      <p:pic>
        <p:nvPicPr>
          <p:cNvPr id="113" name="Picture 10" descr="http://ts3.mm.bing.net/th?id=H.4787850318514114&amp;w=133&amp;h=140&amp;c=7&amp;rs=1&amp;pid=1.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038600"/>
            <a:ext cx="457200" cy="481264"/>
          </a:xfrm>
          <a:prstGeom prst="rect">
            <a:avLst/>
          </a:prstGeom>
          <a:noFill/>
        </p:spPr>
      </p:pic>
      <p:pic>
        <p:nvPicPr>
          <p:cNvPr id="1035" name="Picture 11" descr="D:\Users\Zhilong\depot\dfusion\android-client\res\drawable-mdpi\cart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657600"/>
            <a:ext cx="609600" cy="609600"/>
          </a:xfrm>
          <a:prstGeom prst="rect">
            <a:avLst/>
          </a:prstGeom>
          <a:noFill/>
        </p:spPr>
      </p:pic>
      <p:pic>
        <p:nvPicPr>
          <p:cNvPr id="1036" name="Picture 12" descr="D:\Users\Zhilong\depot\dfusion\android-client\res\drawable-mdpi\orde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44469" y="2145268"/>
            <a:ext cx="381000" cy="381000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/>
        </p:nvSpPr>
        <p:spPr>
          <a:xfrm>
            <a:off x="2249269" y="2069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572000" y="3821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点菜</a:t>
            </a:r>
            <a:endParaRPr lang="zh-CN" altLang="en-US" dirty="0"/>
          </a:p>
        </p:txBody>
      </p:sp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3069" y="2526268"/>
            <a:ext cx="304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TextBox 120"/>
          <p:cNvSpPr txBox="1"/>
          <p:nvPr/>
        </p:nvSpPr>
        <p:spPr>
          <a:xfrm>
            <a:off x="2401669" y="2526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532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版本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 演示版本 </a:t>
            </a:r>
            <a:r>
              <a:rPr lang="en-US" altLang="zh-CN" sz="2800" dirty="0" smtClean="0"/>
              <a:t>(~Dec 6, 2013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4876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 smtClean="0"/>
              <a:t>后台管理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创建公司（</a:t>
            </a:r>
            <a:r>
              <a:rPr lang="en-US" altLang="zh-CN" sz="1400" dirty="0" smtClean="0"/>
              <a:t>tenant</a:t>
            </a:r>
            <a:r>
              <a:rPr lang="zh-CN" altLang="en-US" sz="1400" dirty="0" smtClean="0"/>
              <a:t>）和门店（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创建菜品（</a:t>
            </a:r>
            <a:r>
              <a:rPr lang="en-US" altLang="zh-CN" sz="1400" dirty="0" smtClean="0"/>
              <a:t>item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endParaRPr lang="en-US" altLang="zh-CN" sz="1400" dirty="0" smtClean="0"/>
          </a:p>
          <a:p>
            <a:r>
              <a:rPr lang="zh-CN" altLang="en-US" sz="1400" b="1" dirty="0" smtClean="0"/>
              <a:t>电子点餐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显示菜单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创建订单</a:t>
            </a:r>
            <a:endParaRPr lang="en-US" altLang="zh-CN" sz="1400" dirty="0" smtClean="0"/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/>
              <a:t>收银系统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列出准备结帐的餐桌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显示对应的订单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支付，关闭订单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不需要</a:t>
            </a:r>
            <a:endParaRPr lang="en-US" altLang="zh-CN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用户管理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菜单设计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餐桌管理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15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版本</a:t>
            </a:r>
            <a:r>
              <a:rPr lang="en-US" altLang="zh-CN" sz="2800" dirty="0" smtClean="0"/>
              <a:t>II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–</a:t>
            </a:r>
            <a:r>
              <a:rPr lang="zh-CN" altLang="en-US" sz="2800" dirty="0" smtClean="0"/>
              <a:t> 试用版本 </a:t>
            </a:r>
            <a:r>
              <a:rPr lang="en-US" altLang="zh-CN" sz="2800" dirty="0" smtClean="0"/>
              <a:t>(Dec 7, 2013~Jan 31, 2014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153400" cy="4876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400" b="1" dirty="0" smtClean="0"/>
              <a:t>后台管理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试用用户管理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客户可以创建试用公司（</a:t>
            </a:r>
            <a:r>
              <a:rPr lang="en-US" altLang="zh-CN" sz="1400" dirty="0" smtClean="0"/>
              <a:t>tenant</a:t>
            </a:r>
            <a:r>
              <a:rPr lang="zh-CN" altLang="en-US" sz="1400" dirty="0" smtClean="0"/>
              <a:t>）和门店（</a:t>
            </a:r>
            <a:r>
              <a:rPr lang="en-US" altLang="zh-CN" sz="1400" dirty="0" smtClean="0"/>
              <a:t> store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创建菜品（</a:t>
            </a:r>
            <a:r>
              <a:rPr lang="en-US" altLang="zh-CN" sz="1400" dirty="0" smtClean="0"/>
              <a:t>item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菜单设计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餐桌管理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折扣管理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endParaRPr lang="en-US" altLang="zh-CN" sz="1400" dirty="0" smtClean="0"/>
          </a:p>
          <a:p>
            <a:r>
              <a:rPr lang="zh-CN" altLang="en-US" sz="1400" b="1" dirty="0" smtClean="0"/>
              <a:t>电子点餐（</a:t>
            </a:r>
            <a:r>
              <a:rPr lang="en-US" altLang="zh-CN" sz="1400" b="1" dirty="0" smtClean="0"/>
              <a:t>Web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based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mobile</a:t>
            </a:r>
            <a:r>
              <a:rPr lang="zh-CN" altLang="en-US" sz="1400" b="1" dirty="0" smtClean="0"/>
              <a:t>版）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用户登录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显示菜单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计算折扣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创建订单</a:t>
            </a:r>
            <a:endParaRPr lang="en-US" altLang="zh-CN" sz="1400" dirty="0" smtClean="0"/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b="1" dirty="0" smtClean="0"/>
              <a:t>收银系统</a:t>
            </a:r>
            <a:endParaRPr lang="en-US" altLang="zh-CN" sz="1400" b="1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列出准备结帐的餐桌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显示对应的订单</a:t>
            </a:r>
            <a:endParaRPr lang="en-US" altLang="zh-CN" sz="14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zh-CN" altLang="en-US" sz="1400" dirty="0" smtClean="0"/>
              <a:t>支付，关闭订单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首页</a:t>
            </a:r>
            <a:endParaRPr lang="zh-CN" alt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7426"/>
            <a:ext cx="304800" cy="30657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939365" y="1219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登录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1219200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DelicacyFusion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636704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版权，备案号等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95597" y="1219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申请试用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10" name="Picture 2" descr="http://ts1.mm.bing.net/th?id=H.5015801411995948&amp;pid=15.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657600"/>
            <a:ext cx="1523999" cy="1219200"/>
          </a:xfrm>
          <a:prstGeom prst="rect">
            <a:avLst/>
          </a:prstGeom>
          <a:noFill/>
        </p:spPr>
      </p:pic>
      <p:pic>
        <p:nvPicPr>
          <p:cNvPr id="17416" name="Picture 8" descr="http://ts1.mm.bing.net/th?id=H.4552868423994792&amp;pid=15.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905000"/>
            <a:ext cx="1447800" cy="1447800"/>
          </a:xfrm>
          <a:prstGeom prst="rect">
            <a:avLst/>
          </a:prstGeom>
          <a:noFill/>
        </p:spPr>
      </p:pic>
      <p:pic>
        <p:nvPicPr>
          <p:cNvPr id="17414" name="Picture 6" descr="http://ts1.mm.bing.net/th?id=H.4755152799008064&amp;pid=15.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2438400"/>
            <a:ext cx="609600" cy="781538"/>
          </a:xfrm>
          <a:prstGeom prst="rect">
            <a:avLst/>
          </a:prstGeom>
          <a:noFill/>
        </p:spPr>
      </p:pic>
      <p:pic>
        <p:nvPicPr>
          <p:cNvPr id="17412" name="Picture 4" descr="http://ts1.mm.bing.net/th?id=H.4879255864214020&amp;pid=15.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2438400"/>
            <a:ext cx="1066800" cy="10668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810000" y="22098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基于云计算的强大后台系统保障公司业务正常运作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0" y="35814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更低的成本，更强的功能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CN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基于云计算的强大后台系统保障公司业务正常运作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试用客户注册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17642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天免费试用申请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50292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必填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3886200"/>
            <a:ext cx="10668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352800"/>
            <a:ext cx="50292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必填，用于登录和接收初始密码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819400"/>
            <a:ext cx="50292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必填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459" y="23284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公司名称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459" y="28194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管理员姓名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9459" y="33528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管理员邮箱或手机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9459" y="3886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公司地址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5638800"/>
            <a:ext cx="14478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提交</a:t>
            </a:r>
            <a:endParaRPr lang="zh-CN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953000"/>
            <a:ext cx="50292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必填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49530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验证码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911538"/>
            <a:ext cx="990600" cy="4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962400" y="3962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3581401" y="4038600"/>
            <a:ext cx="3048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3886200"/>
            <a:ext cx="13716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上海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8550" y="3928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410201" y="4038600"/>
            <a:ext cx="3048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3886200"/>
            <a:ext cx="16764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浦东新区 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7543801" y="4038600"/>
            <a:ext cx="304800" cy="1524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4419600"/>
            <a:ext cx="5029200" cy="381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7426"/>
            <a:ext cx="304800" cy="306574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066800" y="1219200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DelicacyFusion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创建公司</a:t>
            </a:r>
            <a:endParaRPr lang="zh-CN" alt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400800" y="5791200"/>
            <a:ext cx="15240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开始试用</a:t>
            </a:r>
            <a:endParaRPr lang="zh-CN" alt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95400" y="2133600"/>
            <a:ext cx="65532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19200" y="1752600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望湘园上海餐饮有限公司 创建完成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9200" y="36576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管理员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600" y="407235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张三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5400" y="45382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登录信息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5300246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初始密码已发送至上面的邮箱或手机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2600" y="4919246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san.zhang@gmail.com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5867400" y="2743200"/>
            <a:ext cx="1752600" cy="381000"/>
          </a:xfrm>
          <a:prstGeom prst="wedgeRoundRectCallout">
            <a:avLst>
              <a:gd name="adj1" fmla="val -30935"/>
              <a:gd name="adj2" fmla="val -113712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Tenant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创建进度条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00" y="28956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地址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2600" y="327660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上海市浦东新区张杨路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1234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号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7426"/>
            <a:ext cx="304800" cy="30657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1066800" y="1219200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DelicacyFusion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试用客户登录</a:t>
            </a:r>
            <a:endParaRPr lang="zh-CN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048000" y="2819400"/>
            <a:ext cx="4648200" cy="45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4648200" cy="45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8812" y="22098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邮箱或手机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8812" y="29072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密码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4191000"/>
            <a:ext cx="17526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登录</a:t>
            </a:r>
            <a:endParaRPr lang="zh-CN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35052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052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记住我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3124200" y="3581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24200" y="3581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38012" y="347144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忘了密码？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" y="1143000"/>
            <a:ext cx="8229600" cy="45720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3" descr="D:\Users\Zhilong\depot\DelicacyFusion\resources\image\home_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7426"/>
            <a:ext cx="304800" cy="306574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066800" y="1219200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DelicacyFusion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1956</TotalTime>
  <Words>1317</Words>
  <Application>Microsoft Office PowerPoint</Application>
  <PresentationFormat>On-screen Show (4:3)</PresentationFormat>
  <Paragraphs>368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Zhilong</dc:creator>
  <cp:lastModifiedBy>Zhilong</cp:lastModifiedBy>
  <cp:revision>279</cp:revision>
  <dcterms:created xsi:type="dcterms:W3CDTF">2006-08-16T00:00:00Z</dcterms:created>
  <dcterms:modified xsi:type="dcterms:W3CDTF">2013-12-03T13:49:20Z</dcterms:modified>
</cp:coreProperties>
</file>