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85" r:id="rId6"/>
    <p:sldId id="286" r:id="rId7"/>
    <p:sldId id="287" r:id="rId8"/>
    <p:sldId id="288" r:id="rId9"/>
    <p:sldId id="289" r:id="rId10"/>
    <p:sldId id="260" r:id="rId11"/>
    <p:sldId id="261" r:id="rId12"/>
    <p:sldId id="262" r:id="rId13"/>
    <p:sldId id="263" r:id="rId14"/>
    <p:sldId id="264" r:id="rId15"/>
    <p:sldId id="266" r:id="rId16"/>
    <p:sldId id="268" r:id="rId17"/>
    <p:sldId id="269" r:id="rId18"/>
    <p:sldId id="270" r:id="rId19"/>
    <p:sldId id="271" r:id="rId20"/>
    <p:sldId id="272" r:id="rId21"/>
    <p:sldId id="276" r:id="rId22"/>
    <p:sldId id="290" r:id="rId23"/>
    <p:sldId id="278" r:id="rId24"/>
    <p:sldId id="280" r:id="rId25"/>
    <p:sldId id="282" r:id="rId26"/>
    <p:sldId id="283" r:id="rId27"/>
    <p:sldId id="28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yuoss\Downloads\hotel_booking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yuoss\Downloads\hotel_bookings.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yuoss\Downloads\hotel_bookings.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yuoss\Downloads\hotel_bookings.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yuoss\Downloads\hotel_bookings.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yuoss\Downloads\hotel_bookings.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yuoss\Downloads\hotel_bookings.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yuoss\Downloads\hotel_bookings.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yuoss\Downloads\hotel_bookings.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yuoss\Downloads\hotel_bookings.xlsx" TargetMode="External"/><Relationship Id="rId2" Type="http://schemas.microsoft.com/office/2011/relationships/chartColorStyle" Target="colors18.xml"/><Relationship Id="rId1" Type="http://schemas.microsoft.com/office/2011/relationships/chartStyle" Target="style18.xml"/></Relationships>
</file>

<file path=ppt/charts/_rels/chart2.xml.rels><?xml version="1.0" encoding="UTF-8" standalone="yes"?>
<Relationships xmlns="http://schemas.openxmlformats.org/package/2006/relationships"><Relationship Id="rId3" Type="http://schemas.openxmlformats.org/officeDocument/2006/relationships/oleObject" Target="file:///C:\Users\yuoss\Downloads\hotel_booking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yuoss\Downloads\hotel_booking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yuoss\Downloads\hotel_booking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yuoss\Downloads\hotel_booking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yuoss\Downloads\hotel_booking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yuoss\Downloads\hotel_booking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yuoss\Downloads\hotel_booking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yuoss\Downloads\hotel_booking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[hotel_bookings.xlsx]Sheet2!PivotTable1</c:name>
    <c:fmtId val="3"/>
  </c:pivotSource>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is canceled</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5802495472557835E-2"/>
          <c:y val="0.12127961963225438"/>
          <c:w val="0.87191120395330435"/>
          <c:h val="0.81349056164479927"/>
        </c:manualLayout>
      </c:layout>
      <c:barChart>
        <c:barDir val="col"/>
        <c:grouping val="clustered"/>
        <c:varyColors val="0"/>
        <c:ser>
          <c:idx val="0"/>
          <c:order val="0"/>
          <c:tx>
            <c:strRef>
              <c:f>Sheet2!$B$3</c:f>
              <c:strCache>
                <c:ptCount val="1"/>
                <c:pt idx="0">
                  <c:v>Total</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Sheet2!$A$4:$A$6</c:f>
              <c:strCache>
                <c:ptCount val="2"/>
                <c:pt idx="0">
                  <c:v>City Hotel</c:v>
                </c:pt>
                <c:pt idx="1">
                  <c:v>Resort Hotel</c:v>
                </c:pt>
              </c:strCache>
            </c:strRef>
          </c:cat>
          <c:val>
            <c:numRef>
              <c:f>Sheet2!$B$4:$B$6</c:f>
              <c:numCache>
                <c:formatCode>General</c:formatCode>
                <c:ptCount val="2"/>
                <c:pt idx="0">
                  <c:v>33102</c:v>
                </c:pt>
                <c:pt idx="1">
                  <c:v>11122</c:v>
                </c:pt>
              </c:numCache>
            </c:numRef>
          </c:val>
          <c:extLst>
            <c:ext xmlns:c16="http://schemas.microsoft.com/office/drawing/2014/chart" uri="{C3380CC4-5D6E-409C-BE32-E72D297353CC}">
              <c16:uniqueId val="{00000000-C04C-4CA1-9A84-6595A48F744F}"/>
            </c:ext>
          </c:extLst>
        </c:ser>
        <c:dLbls>
          <c:dLblPos val="outEnd"/>
          <c:showLegendKey val="0"/>
          <c:showVal val="1"/>
          <c:showCatName val="0"/>
          <c:showSerName val="0"/>
          <c:showPercent val="0"/>
          <c:showBubbleSize val="0"/>
        </c:dLbls>
        <c:gapWidth val="444"/>
        <c:overlap val="-90"/>
        <c:axId val="667961312"/>
        <c:axId val="667960328"/>
      </c:barChart>
      <c:catAx>
        <c:axId val="6679613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667960328"/>
        <c:crosses val="autoZero"/>
        <c:auto val="1"/>
        <c:lblAlgn val="ctr"/>
        <c:lblOffset val="100"/>
        <c:noMultiLvlLbl val="0"/>
      </c:catAx>
      <c:valAx>
        <c:axId val="667960328"/>
        <c:scaling>
          <c:orientation val="minMax"/>
        </c:scaling>
        <c:delete val="1"/>
        <c:axPos val="l"/>
        <c:numFmt formatCode="General" sourceLinked="1"/>
        <c:majorTickMark val="none"/>
        <c:minorTickMark val="none"/>
        <c:tickLblPos val="nextTo"/>
        <c:crossAx val="6679613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[hotel_bookings.xlsx]Sheet12!PivotTable11</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Sheet12!$B$3</c:f>
              <c:strCache>
                <c:ptCount val="1"/>
                <c:pt idx="0">
                  <c:v>Average of previous_cancellations</c:v>
                </c:pt>
              </c:strCache>
            </c:strRef>
          </c:tx>
          <c:spPr>
            <a:solidFill>
              <a:schemeClr val="accent1"/>
            </a:solidFill>
            <a:ln>
              <a:noFill/>
            </a:ln>
            <a:effectLst/>
          </c:spPr>
          <c:invertIfNegative val="0"/>
          <c:cat>
            <c:strRef>
              <c:f>Sheet12!$A$4:$A$6</c:f>
              <c:strCache>
                <c:ptCount val="2"/>
                <c:pt idx="0">
                  <c:v>City Hotel</c:v>
                </c:pt>
                <c:pt idx="1">
                  <c:v>Resort Hotel</c:v>
                </c:pt>
              </c:strCache>
            </c:strRef>
          </c:cat>
          <c:val>
            <c:numRef>
              <c:f>Sheet12!$B$4:$B$6</c:f>
              <c:numCache>
                <c:formatCode>General</c:formatCode>
                <c:ptCount val="2"/>
                <c:pt idx="0">
                  <c:v>7.974284633808143E-2</c:v>
                </c:pt>
                <c:pt idx="1">
                  <c:v>0.10172241637543684</c:v>
                </c:pt>
              </c:numCache>
            </c:numRef>
          </c:val>
          <c:extLst>
            <c:ext xmlns:c16="http://schemas.microsoft.com/office/drawing/2014/chart" uri="{C3380CC4-5D6E-409C-BE32-E72D297353CC}">
              <c16:uniqueId val="{00000000-B08F-4091-92A9-7891050C7AAB}"/>
            </c:ext>
          </c:extLst>
        </c:ser>
        <c:ser>
          <c:idx val="1"/>
          <c:order val="1"/>
          <c:tx>
            <c:strRef>
              <c:f>Sheet12!$C$3</c:f>
              <c:strCache>
                <c:ptCount val="1"/>
                <c:pt idx="0">
                  <c:v>Average of previous_bookings_not_canceled</c:v>
                </c:pt>
              </c:strCache>
            </c:strRef>
          </c:tx>
          <c:spPr>
            <a:solidFill>
              <a:schemeClr val="accent2"/>
            </a:solidFill>
            <a:ln>
              <a:noFill/>
            </a:ln>
            <a:effectLst/>
          </c:spPr>
          <c:invertIfNegative val="0"/>
          <c:cat>
            <c:strRef>
              <c:f>Sheet12!$A$4:$A$6</c:f>
              <c:strCache>
                <c:ptCount val="2"/>
                <c:pt idx="0">
                  <c:v>City Hotel</c:v>
                </c:pt>
                <c:pt idx="1">
                  <c:v>Resort Hotel</c:v>
                </c:pt>
              </c:strCache>
            </c:strRef>
          </c:cat>
          <c:val>
            <c:numRef>
              <c:f>Sheet12!$C$4:$C$6</c:f>
              <c:numCache>
                <c:formatCode>General</c:formatCode>
                <c:ptCount val="2"/>
                <c:pt idx="0">
                  <c:v>0.13237110802974916</c:v>
                </c:pt>
                <c:pt idx="1">
                  <c:v>0.14645531702446329</c:v>
                </c:pt>
              </c:numCache>
            </c:numRef>
          </c:val>
          <c:extLst>
            <c:ext xmlns:c16="http://schemas.microsoft.com/office/drawing/2014/chart" uri="{C3380CC4-5D6E-409C-BE32-E72D297353CC}">
              <c16:uniqueId val="{00000001-B08F-4091-92A9-7891050C7AAB}"/>
            </c:ext>
          </c:extLst>
        </c:ser>
        <c:dLbls>
          <c:showLegendKey val="0"/>
          <c:showVal val="0"/>
          <c:showCatName val="0"/>
          <c:showSerName val="0"/>
          <c:showPercent val="0"/>
          <c:showBubbleSize val="0"/>
        </c:dLbls>
        <c:gapWidth val="219"/>
        <c:overlap val="-27"/>
        <c:axId val="620455128"/>
        <c:axId val="620455784"/>
      </c:barChart>
      <c:catAx>
        <c:axId val="620455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0455784"/>
        <c:crosses val="autoZero"/>
        <c:auto val="1"/>
        <c:lblAlgn val="ctr"/>
        <c:lblOffset val="100"/>
        <c:noMultiLvlLbl val="0"/>
      </c:catAx>
      <c:valAx>
        <c:axId val="620455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04551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[hotel_bookings.xlsx]Sheet15!PivotTable14</c:name>
    <c:fmtId val="1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1"/>
          </a:solidFill>
          <a:ln w="19050">
            <a:solidFill>
              <a:schemeClr val="lt1"/>
            </a:solidFill>
          </a:ln>
          <a:effectLst/>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s>
    <c:plotArea>
      <c:layout/>
      <c:pieChart>
        <c:varyColors val="1"/>
        <c:ser>
          <c:idx val="0"/>
          <c:order val="0"/>
          <c:tx>
            <c:strRef>
              <c:f>Sheet15!$B$3</c:f>
              <c:strCache>
                <c:ptCount val="1"/>
                <c:pt idx="0">
                  <c:v>Average of booking_changes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527-4D20-9F3D-9020CC9E233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527-4D20-9F3D-9020CC9E233E}"/>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Sheet15!$A$4:$A$6</c:f>
              <c:strCache>
                <c:ptCount val="2"/>
                <c:pt idx="0">
                  <c:v>City Hotel</c:v>
                </c:pt>
                <c:pt idx="1">
                  <c:v>Resort Hotel</c:v>
                </c:pt>
              </c:strCache>
            </c:strRef>
          </c:cat>
          <c:val>
            <c:numRef>
              <c:f>Sheet15!$B$4:$B$6</c:f>
              <c:numCache>
                <c:formatCode>General</c:formatCode>
                <c:ptCount val="2"/>
                <c:pt idx="0">
                  <c:v>0.18736921719399974</c:v>
                </c:pt>
                <c:pt idx="1">
                  <c:v>0.28796804792810782</c:v>
                </c:pt>
              </c:numCache>
            </c:numRef>
          </c:val>
          <c:extLst>
            <c:ext xmlns:c16="http://schemas.microsoft.com/office/drawing/2014/chart" uri="{C3380CC4-5D6E-409C-BE32-E72D297353CC}">
              <c16:uniqueId val="{00000004-A527-4D20-9F3D-9020CC9E233E}"/>
            </c:ext>
          </c:extLst>
        </c:ser>
        <c:ser>
          <c:idx val="1"/>
          <c:order val="1"/>
          <c:tx>
            <c:strRef>
              <c:f>Sheet15!$C$3</c:f>
              <c:strCache>
                <c:ptCount val="1"/>
                <c:pt idx="0">
                  <c:v>Sum of booking_changes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6-A527-4D20-9F3D-9020CC9E233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8-A527-4D20-9F3D-9020CC9E233E}"/>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Sheet15!$A$4:$A$6</c:f>
              <c:strCache>
                <c:ptCount val="2"/>
                <c:pt idx="0">
                  <c:v>City Hotel</c:v>
                </c:pt>
                <c:pt idx="1">
                  <c:v>Resort Hotel</c:v>
                </c:pt>
              </c:strCache>
            </c:strRef>
          </c:cat>
          <c:val>
            <c:numRef>
              <c:f>Sheet15!$C$4:$C$6</c:f>
              <c:numCache>
                <c:formatCode>General</c:formatCode>
                <c:ptCount val="2"/>
                <c:pt idx="0">
                  <c:v>14864</c:v>
                </c:pt>
                <c:pt idx="1">
                  <c:v>11536</c:v>
                </c:pt>
              </c:numCache>
            </c:numRef>
          </c:val>
          <c:extLst>
            <c:ext xmlns:c16="http://schemas.microsoft.com/office/drawing/2014/chart" uri="{C3380CC4-5D6E-409C-BE32-E72D297353CC}">
              <c16:uniqueId val="{00000009-A527-4D20-9F3D-9020CC9E233E}"/>
            </c:ext>
          </c:extLst>
        </c:ser>
        <c:ser>
          <c:idx val="2"/>
          <c:order val="2"/>
          <c:tx>
            <c:strRef>
              <c:f>Sheet15!$D$3</c:f>
              <c:strCache>
                <c:ptCount val="1"/>
                <c:pt idx="0">
                  <c:v>perecentage of booking_changes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B-A527-4D20-9F3D-9020CC9E233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D-A527-4D20-9F3D-9020CC9E233E}"/>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Sheet15!$A$4:$A$6</c:f>
              <c:strCache>
                <c:ptCount val="2"/>
                <c:pt idx="0">
                  <c:v>City Hotel</c:v>
                </c:pt>
                <c:pt idx="1">
                  <c:v>Resort Hotel</c:v>
                </c:pt>
              </c:strCache>
            </c:strRef>
          </c:cat>
          <c:val>
            <c:numRef>
              <c:f>Sheet15!$D$4:$D$6</c:f>
              <c:numCache>
                <c:formatCode>0.00%</c:formatCode>
                <c:ptCount val="2"/>
                <c:pt idx="0">
                  <c:v>0.56303030303030299</c:v>
                </c:pt>
                <c:pt idx="1">
                  <c:v>0.43696969696969695</c:v>
                </c:pt>
              </c:numCache>
            </c:numRef>
          </c:val>
          <c:extLst>
            <c:ext xmlns:c16="http://schemas.microsoft.com/office/drawing/2014/chart" uri="{C3380CC4-5D6E-409C-BE32-E72D297353CC}">
              <c16:uniqueId val="{0000000E-A527-4D20-9F3D-9020CC9E233E}"/>
            </c:ext>
          </c:extLst>
        </c:ser>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[hotel_bookings.xlsx]Sheet16!PivotTable15</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Sheet16!$B$3:$B$4</c:f>
              <c:strCache>
                <c:ptCount val="1"/>
                <c:pt idx="0">
                  <c:v>City Hotel</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Sheet16!$A$5:$A$8</c:f>
              <c:strCache>
                <c:ptCount val="3"/>
                <c:pt idx="0">
                  <c:v>No Deposit</c:v>
                </c:pt>
                <c:pt idx="1">
                  <c:v>Non Refund</c:v>
                </c:pt>
                <c:pt idx="2">
                  <c:v>Refundable</c:v>
                </c:pt>
              </c:strCache>
            </c:strRef>
          </c:cat>
          <c:val>
            <c:numRef>
              <c:f>Sheet16!$B$5:$B$8</c:f>
              <c:numCache>
                <c:formatCode>General</c:formatCode>
                <c:ptCount val="3"/>
                <c:pt idx="0">
                  <c:v>66442</c:v>
                </c:pt>
                <c:pt idx="1">
                  <c:v>12868</c:v>
                </c:pt>
                <c:pt idx="2">
                  <c:v>20</c:v>
                </c:pt>
              </c:numCache>
            </c:numRef>
          </c:val>
          <c:extLst>
            <c:ext xmlns:c16="http://schemas.microsoft.com/office/drawing/2014/chart" uri="{C3380CC4-5D6E-409C-BE32-E72D297353CC}">
              <c16:uniqueId val="{00000000-3F37-45CC-B620-1052886F0C86}"/>
            </c:ext>
          </c:extLst>
        </c:ser>
        <c:ser>
          <c:idx val="1"/>
          <c:order val="1"/>
          <c:tx>
            <c:strRef>
              <c:f>Sheet16!$C$3:$C$4</c:f>
              <c:strCache>
                <c:ptCount val="1"/>
                <c:pt idx="0">
                  <c:v>Resort Hotel</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Sheet16!$A$5:$A$8</c:f>
              <c:strCache>
                <c:ptCount val="3"/>
                <c:pt idx="0">
                  <c:v>No Deposit</c:v>
                </c:pt>
                <c:pt idx="1">
                  <c:v>Non Refund</c:v>
                </c:pt>
                <c:pt idx="2">
                  <c:v>Refundable</c:v>
                </c:pt>
              </c:strCache>
            </c:strRef>
          </c:cat>
          <c:val>
            <c:numRef>
              <c:f>Sheet16!$C$5:$C$8</c:f>
              <c:numCache>
                <c:formatCode>General</c:formatCode>
                <c:ptCount val="3"/>
                <c:pt idx="0">
                  <c:v>38199</c:v>
                </c:pt>
                <c:pt idx="1">
                  <c:v>1719</c:v>
                </c:pt>
                <c:pt idx="2">
                  <c:v>142</c:v>
                </c:pt>
              </c:numCache>
            </c:numRef>
          </c:val>
          <c:extLst>
            <c:ext xmlns:c16="http://schemas.microsoft.com/office/drawing/2014/chart" uri="{C3380CC4-5D6E-409C-BE32-E72D297353CC}">
              <c16:uniqueId val="{00000001-3F37-45CC-B620-1052886F0C86}"/>
            </c:ext>
          </c:extLst>
        </c:ser>
        <c:dLbls>
          <c:dLblPos val="outEnd"/>
          <c:showLegendKey val="0"/>
          <c:showVal val="1"/>
          <c:showCatName val="0"/>
          <c:showSerName val="0"/>
          <c:showPercent val="0"/>
          <c:showBubbleSize val="0"/>
        </c:dLbls>
        <c:gapWidth val="444"/>
        <c:overlap val="-90"/>
        <c:axId val="720434240"/>
        <c:axId val="619722424"/>
      </c:barChart>
      <c:catAx>
        <c:axId val="7204342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619722424"/>
        <c:crosses val="autoZero"/>
        <c:auto val="1"/>
        <c:lblAlgn val="ctr"/>
        <c:lblOffset val="100"/>
        <c:noMultiLvlLbl val="0"/>
      </c:catAx>
      <c:valAx>
        <c:axId val="619722424"/>
        <c:scaling>
          <c:orientation val="minMax"/>
        </c:scaling>
        <c:delete val="1"/>
        <c:axPos val="l"/>
        <c:numFmt formatCode="General" sourceLinked="1"/>
        <c:majorTickMark val="none"/>
        <c:minorTickMark val="none"/>
        <c:tickLblPos val="nextTo"/>
        <c:crossAx val="7204342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[hotel_bookings.xlsx]Sheet17!PivotTable16</c:name>
    <c:fmtId val="5"/>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perecentage of agent</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254000" sx="102000" sy="102000" algn="ctr" rotWithShape="0">
              <a:prstClr val="black">
                <a:alpha val="20000"/>
              </a:prstClr>
            </a:outerShdw>
          </a:effectLst>
        </c:spPr>
      </c:pivotFmt>
      <c:pivotFmt>
        <c:idx val="3"/>
        <c:spPr>
          <a:solidFill>
            <a:schemeClr val="accent1"/>
          </a:solidFill>
          <a:ln>
            <a:noFill/>
          </a:ln>
          <a:effectLst>
            <a:outerShdw blurRad="254000" sx="102000" sy="102000" algn="ctr" rotWithShape="0">
              <a:prstClr val="black">
                <a:alpha val="20000"/>
              </a:prstClr>
            </a:outerShdw>
          </a:effectLst>
        </c:spPr>
      </c:pivotFmt>
      <c:pivotFmt>
        <c:idx val="4"/>
        <c:spPr>
          <a:solidFill>
            <a:schemeClr val="accent1"/>
          </a:solidFill>
          <a:ln>
            <a:noFill/>
          </a:ln>
          <a:effectLst>
            <a:outerShdw blurRad="254000" sx="102000" sy="102000" algn="ctr" rotWithShape="0">
              <a:prstClr val="black">
                <a:alpha val="20000"/>
              </a:prstClr>
            </a:outerShdw>
          </a:effectLst>
        </c:spPr>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a:outerShdw blurRad="254000" sx="102000" sy="102000" algn="ctr" rotWithShape="0">
              <a:prstClr val="black">
                <a:alpha val="20000"/>
              </a:prstClr>
            </a:outerShdw>
          </a:effectLst>
        </c:spPr>
      </c:pivotFmt>
      <c:pivotFmt>
        <c:idx val="8"/>
        <c:spPr>
          <a:solidFill>
            <a:schemeClr val="accent1"/>
          </a:solidFill>
          <a:ln>
            <a:noFill/>
          </a:ln>
          <a:effectLst>
            <a:outerShdw blurRad="254000" sx="102000" sy="102000" algn="ctr" rotWithShape="0">
              <a:prstClr val="black">
                <a:alpha val="20000"/>
              </a:prstClr>
            </a:outerShdw>
          </a:effectLst>
        </c:spPr>
      </c:pivotFmt>
      <c:pivotFmt>
        <c:idx val="9"/>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0"/>
        <c:spPr>
          <a:solidFill>
            <a:schemeClr val="accent1"/>
          </a:solidFill>
          <a:ln>
            <a:noFill/>
          </a:ln>
          <a:effectLst>
            <a:outerShdw blurRad="254000" sx="102000" sy="102000" algn="ctr" rotWithShape="0">
              <a:prstClr val="black">
                <a:alpha val="20000"/>
              </a:prstClr>
            </a:outerShdw>
          </a:effectLst>
        </c:spPr>
      </c:pivotFmt>
      <c:pivotFmt>
        <c:idx val="11"/>
        <c:spPr>
          <a:solidFill>
            <a:schemeClr val="accent1"/>
          </a:solidFill>
          <a:ln>
            <a:noFill/>
          </a:ln>
          <a:effectLst>
            <a:outerShdw blurRad="254000" sx="102000" sy="102000" algn="ctr" rotWithShape="0">
              <a:prstClr val="black">
                <a:alpha val="20000"/>
              </a:prstClr>
            </a:outerShdw>
          </a:effectLst>
        </c:spPr>
      </c:pivotFmt>
      <c:pivotFmt>
        <c:idx val="12"/>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3"/>
        <c:spPr>
          <a:solidFill>
            <a:schemeClr val="accent1"/>
          </a:solidFill>
          <a:ln>
            <a:noFill/>
          </a:ln>
          <a:effectLst>
            <a:outerShdw blurRad="254000" sx="102000" sy="102000" algn="ctr" rotWithShape="0">
              <a:prstClr val="black">
                <a:alpha val="20000"/>
              </a:prstClr>
            </a:outerShdw>
          </a:effectLst>
        </c:spPr>
      </c:pivotFmt>
      <c:pivotFmt>
        <c:idx val="14"/>
        <c:spPr>
          <a:solidFill>
            <a:schemeClr val="accent1"/>
          </a:solidFill>
          <a:ln>
            <a:noFill/>
          </a:ln>
          <a:effectLst>
            <a:outerShdw blurRad="254000" sx="102000" sy="102000" algn="ctr" rotWithShape="0">
              <a:prstClr val="black">
                <a:alpha val="20000"/>
              </a:prstClr>
            </a:outerShdw>
          </a:effectLst>
        </c:spPr>
      </c:pivotFmt>
      <c:pivotFmt>
        <c:idx val="15"/>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6"/>
        <c:spPr>
          <a:solidFill>
            <a:schemeClr val="accent1"/>
          </a:solidFill>
          <a:ln>
            <a:noFill/>
          </a:ln>
          <a:effectLst>
            <a:outerShdw blurRad="254000" sx="102000" sy="102000" algn="ctr" rotWithShape="0">
              <a:prstClr val="black">
                <a:alpha val="20000"/>
              </a:prstClr>
            </a:outerShdw>
          </a:effectLst>
        </c:spPr>
      </c:pivotFmt>
      <c:pivotFmt>
        <c:idx val="17"/>
        <c:spPr>
          <a:solidFill>
            <a:schemeClr val="accent1"/>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Sheet17!$B$3</c:f>
              <c:strCache>
                <c:ptCount val="1"/>
                <c:pt idx="0">
                  <c:v>Sum of agent</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C4C3-4FDD-B2FF-450CC0E1F3CB}"/>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C4C3-4FDD-B2FF-450CC0E1F3C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Sheet17!$A$4:$A$6</c:f>
              <c:strCache>
                <c:ptCount val="2"/>
                <c:pt idx="0">
                  <c:v>City Hotel</c:v>
                </c:pt>
                <c:pt idx="1">
                  <c:v>Resort Hotel</c:v>
                </c:pt>
              </c:strCache>
            </c:strRef>
          </c:cat>
          <c:val>
            <c:numRef>
              <c:f>Sheet17!$B$4:$B$6</c:f>
              <c:numCache>
                <c:formatCode>General</c:formatCode>
                <c:ptCount val="2"/>
                <c:pt idx="0">
                  <c:v>2003876</c:v>
                </c:pt>
                <c:pt idx="1">
                  <c:v>6929877</c:v>
                </c:pt>
              </c:numCache>
            </c:numRef>
          </c:val>
          <c:extLst>
            <c:ext xmlns:c16="http://schemas.microsoft.com/office/drawing/2014/chart" uri="{C3380CC4-5D6E-409C-BE32-E72D297353CC}">
              <c16:uniqueId val="{00000004-C4C3-4FDD-B2FF-450CC0E1F3CB}"/>
            </c:ext>
          </c:extLst>
        </c:ser>
        <c:ser>
          <c:idx val="1"/>
          <c:order val="1"/>
          <c:tx>
            <c:strRef>
              <c:f>Sheet17!$C$3</c:f>
              <c:strCache>
                <c:ptCount val="1"/>
                <c:pt idx="0">
                  <c:v>precentage of agents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6-C4C3-4FDD-B2FF-450CC0E1F3CB}"/>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8-C4C3-4FDD-B2FF-450CC0E1F3C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Sheet17!$A$4:$A$6</c:f>
              <c:strCache>
                <c:ptCount val="2"/>
                <c:pt idx="0">
                  <c:v>City Hotel</c:v>
                </c:pt>
                <c:pt idx="1">
                  <c:v>Resort Hotel</c:v>
                </c:pt>
              </c:strCache>
            </c:strRef>
          </c:cat>
          <c:val>
            <c:numRef>
              <c:f>Sheet17!$C$4:$C$6</c:f>
              <c:numCache>
                <c:formatCode>0.00%</c:formatCode>
                <c:ptCount val="2"/>
                <c:pt idx="0">
                  <c:v>0.22430394034847392</c:v>
                </c:pt>
                <c:pt idx="1">
                  <c:v>0.7756960596515261</c:v>
                </c:pt>
              </c:numCache>
            </c:numRef>
          </c:val>
          <c:extLst>
            <c:ext xmlns:c16="http://schemas.microsoft.com/office/drawing/2014/chart" uri="{C3380CC4-5D6E-409C-BE32-E72D297353CC}">
              <c16:uniqueId val="{00000009-C4C3-4FDD-B2FF-450CC0E1F3CB}"/>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[hotel_bookings.xlsx]Sheet18!PivotTable17</c:name>
    <c:fmtId val="6"/>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perecentage of company</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254000" sx="102000" sy="102000" algn="ctr" rotWithShape="0">
              <a:prstClr val="black">
                <a:alpha val="20000"/>
              </a:prstClr>
            </a:outerShdw>
          </a:effectLst>
        </c:spPr>
      </c:pivotFmt>
      <c:pivotFmt>
        <c:idx val="3"/>
        <c:spPr>
          <a:solidFill>
            <a:schemeClr val="accent1"/>
          </a:solidFill>
          <a:ln>
            <a:noFill/>
          </a:ln>
          <a:effectLst>
            <a:outerShdw blurRad="254000" sx="102000" sy="102000" algn="ctr" rotWithShape="0">
              <a:prstClr val="black">
                <a:alpha val="20000"/>
              </a:prstClr>
            </a:outerShdw>
          </a:effectLst>
        </c:spPr>
      </c:pivotFmt>
      <c:pivotFmt>
        <c:idx val="4"/>
        <c:spPr>
          <a:solidFill>
            <a:schemeClr val="accent1"/>
          </a:solidFill>
          <a:ln>
            <a:noFill/>
          </a:ln>
          <a:effectLst>
            <a:outerShdw blurRad="254000" sx="102000" sy="102000" algn="ctr" rotWithShape="0">
              <a:prstClr val="black">
                <a:alpha val="20000"/>
              </a:prstClr>
            </a:outerShdw>
          </a:effectLst>
        </c:spPr>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a:outerShdw blurRad="254000" sx="102000" sy="102000" algn="ctr" rotWithShape="0">
              <a:prstClr val="black">
                <a:alpha val="20000"/>
              </a:prstClr>
            </a:outerShdw>
          </a:effectLst>
        </c:spPr>
      </c:pivotFmt>
      <c:pivotFmt>
        <c:idx val="8"/>
        <c:spPr>
          <a:solidFill>
            <a:schemeClr val="accent1"/>
          </a:solidFill>
          <a:ln>
            <a:noFill/>
          </a:ln>
          <a:effectLst>
            <a:outerShdw blurRad="254000" sx="102000" sy="102000" algn="ctr" rotWithShape="0">
              <a:prstClr val="black">
                <a:alpha val="20000"/>
              </a:prstClr>
            </a:outerShdw>
          </a:effectLst>
        </c:spPr>
      </c:pivotFmt>
      <c:pivotFmt>
        <c:idx val="9"/>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0"/>
        <c:spPr>
          <a:solidFill>
            <a:schemeClr val="accent1"/>
          </a:solidFill>
          <a:ln>
            <a:noFill/>
          </a:ln>
          <a:effectLst>
            <a:outerShdw blurRad="254000" sx="102000" sy="102000" algn="ctr" rotWithShape="0">
              <a:prstClr val="black">
                <a:alpha val="20000"/>
              </a:prstClr>
            </a:outerShdw>
          </a:effectLst>
        </c:spPr>
      </c:pivotFmt>
      <c:pivotFmt>
        <c:idx val="11"/>
        <c:spPr>
          <a:solidFill>
            <a:schemeClr val="accent1"/>
          </a:solidFill>
          <a:ln>
            <a:noFill/>
          </a:ln>
          <a:effectLst>
            <a:outerShdw blurRad="254000" sx="102000" sy="102000" algn="ctr" rotWithShape="0">
              <a:prstClr val="black">
                <a:alpha val="20000"/>
              </a:prstClr>
            </a:outerShdw>
          </a:effectLst>
        </c:spPr>
      </c:pivotFmt>
      <c:pivotFmt>
        <c:idx val="12"/>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3"/>
        <c:spPr>
          <a:solidFill>
            <a:schemeClr val="accent1"/>
          </a:solidFill>
          <a:ln>
            <a:noFill/>
          </a:ln>
          <a:effectLst>
            <a:outerShdw blurRad="254000" sx="102000" sy="102000" algn="ctr" rotWithShape="0">
              <a:prstClr val="black">
                <a:alpha val="20000"/>
              </a:prstClr>
            </a:outerShdw>
          </a:effectLst>
        </c:spPr>
      </c:pivotFmt>
      <c:pivotFmt>
        <c:idx val="14"/>
        <c:spPr>
          <a:solidFill>
            <a:schemeClr val="accent1"/>
          </a:solidFill>
          <a:ln>
            <a:noFill/>
          </a:ln>
          <a:effectLst>
            <a:outerShdw blurRad="254000" sx="102000" sy="102000" algn="ctr" rotWithShape="0">
              <a:prstClr val="black">
                <a:alpha val="20000"/>
              </a:prstClr>
            </a:outerShdw>
          </a:effectLst>
        </c:spPr>
      </c:pivotFmt>
      <c:pivotFmt>
        <c:idx val="15"/>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6"/>
        <c:spPr>
          <a:solidFill>
            <a:schemeClr val="accent1"/>
          </a:solidFill>
          <a:ln>
            <a:noFill/>
          </a:ln>
          <a:effectLst>
            <a:outerShdw blurRad="254000" sx="102000" sy="102000" algn="ctr" rotWithShape="0">
              <a:prstClr val="black">
                <a:alpha val="20000"/>
              </a:prstClr>
            </a:outerShdw>
          </a:effectLst>
        </c:spPr>
      </c:pivotFmt>
      <c:pivotFmt>
        <c:idx val="17"/>
        <c:spPr>
          <a:solidFill>
            <a:schemeClr val="accent1"/>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Sheet18!$B$3</c:f>
              <c:strCache>
                <c:ptCount val="1"/>
                <c:pt idx="0">
                  <c:v>Sum of company</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1085-45B1-8B8B-C6FC90C5A4B5}"/>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1085-45B1-8B8B-C6FC90C5A4B5}"/>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Sheet18!$A$4:$A$6</c:f>
              <c:strCache>
                <c:ptCount val="2"/>
                <c:pt idx="0">
                  <c:v>City Hotel</c:v>
                </c:pt>
                <c:pt idx="1">
                  <c:v>Resort Hotel</c:v>
                </c:pt>
              </c:strCache>
            </c:strRef>
          </c:cat>
          <c:val>
            <c:numRef>
              <c:f>Sheet18!$B$4:$B$6</c:f>
              <c:numCache>
                <c:formatCode>General</c:formatCode>
                <c:ptCount val="2"/>
                <c:pt idx="0">
                  <c:v>535907</c:v>
                </c:pt>
                <c:pt idx="1">
                  <c:v>750539</c:v>
                </c:pt>
              </c:numCache>
            </c:numRef>
          </c:val>
          <c:extLst>
            <c:ext xmlns:c16="http://schemas.microsoft.com/office/drawing/2014/chart" uri="{C3380CC4-5D6E-409C-BE32-E72D297353CC}">
              <c16:uniqueId val="{00000004-1085-45B1-8B8B-C6FC90C5A4B5}"/>
            </c:ext>
          </c:extLst>
        </c:ser>
        <c:ser>
          <c:idx val="1"/>
          <c:order val="1"/>
          <c:tx>
            <c:strRef>
              <c:f>Sheet18!$C$3</c:f>
              <c:strCache>
                <c:ptCount val="1"/>
                <c:pt idx="0">
                  <c:v>precentage of company</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6-1085-45B1-8B8B-C6FC90C5A4B5}"/>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8-1085-45B1-8B8B-C6FC90C5A4B5}"/>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Sheet18!$A$4:$A$6</c:f>
              <c:strCache>
                <c:ptCount val="2"/>
                <c:pt idx="0">
                  <c:v>City Hotel</c:v>
                </c:pt>
                <c:pt idx="1">
                  <c:v>Resort Hotel</c:v>
                </c:pt>
              </c:strCache>
            </c:strRef>
          </c:cat>
          <c:val>
            <c:numRef>
              <c:f>Sheet18!$C$4:$C$6</c:f>
              <c:numCache>
                <c:formatCode>0.00%</c:formatCode>
                <c:ptCount val="2"/>
                <c:pt idx="0">
                  <c:v>0.41657947554736069</c:v>
                </c:pt>
                <c:pt idx="1">
                  <c:v>0.58342052445263926</c:v>
                </c:pt>
              </c:numCache>
            </c:numRef>
          </c:val>
          <c:extLst>
            <c:ext xmlns:c16="http://schemas.microsoft.com/office/drawing/2014/chart" uri="{C3380CC4-5D6E-409C-BE32-E72D297353CC}">
              <c16:uniqueId val="{00000009-1085-45B1-8B8B-C6FC90C5A4B5}"/>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[hotel_bookings.xlsx]Sheet19!PivotTable18</c:name>
    <c:fmtId val="3"/>
  </c:pivotSource>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sum of days in waiting list</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Sheet19!$B$3</c:f>
              <c:strCache>
                <c:ptCount val="1"/>
                <c:pt idx="0">
                  <c:v>Total</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Sheet19!$A$4:$A$6</c:f>
              <c:strCache>
                <c:ptCount val="2"/>
                <c:pt idx="0">
                  <c:v>City Hotel</c:v>
                </c:pt>
                <c:pt idx="1">
                  <c:v>Resort Hotel</c:v>
                </c:pt>
              </c:strCache>
            </c:strRef>
          </c:cat>
          <c:val>
            <c:numRef>
              <c:f>Sheet19!$B$4:$B$6</c:f>
              <c:numCache>
                <c:formatCode>General</c:formatCode>
                <c:ptCount val="2"/>
                <c:pt idx="0">
                  <c:v>255980</c:v>
                </c:pt>
                <c:pt idx="1">
                  <c:v>21142</c:v>
                </c:pt>
              </c:numCache>
            </c:numRef>
          </c:val>
          <c:extLst>
            <c:ext xmlns:c16="http://schemas.microsoft.com/office/drawing/2014/chart" uri="{C3380CC4-5D6E-409C-BE32-E72D297353CC}">
              <c16:uniqueId val="{00000000-4AE5-4984-A43D-37805DE8C1FD}"/>
            </c:ext>
          </c:extLst>
        </c:ser>
        <c:dLbls>
          <c:dLblPos val="outEnd"/>
          <c:showLegendKey val="0"/>
          <c:showVal val="1"/>
          <c:showCatName val="0"/>
          <c:showSerName val="0"/>
          <c:showPercent val="0"/>
          <c:showBubbleSize val="0"/>
        </c:dLbls>
        <c:gapWidth val="444"/>
        <c:overlap val="-90"/>
        <c:axId val="719282848"/>
        <c:axId val="619357536"/>
      </c:barChart>
      <c:catAx>
        <c:axId val="7192828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619357536"/>
        <c:crosses val="autoZero"/>
        <c:auto val="1"/>
        <c:lblAlgn val="ctr"/>
        <c:lblOffset val="100"/>
        <c:noMultiLvlLbl val="0"/>
      </c:catAx>
      <c:valAx>
        <c:axId val="619357536"/>
        <c:scaling>
          <c:orientation val="minMax"/>
        </c:scaling>
        <c:delete val="1"/>
        <c:axPos val="l"/>
        <c:numFmt formatCode="General" sourceLinked="1"/>
        <c:majorTickMark val="none"/>
        <c:minorTickMark val="none"/>
        <c:tickLblPos val="nextTo"/>
        <c:crossAx val="7192828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[hotel_bookings.xlsx]Sheet21!PivotTable20</c:name>
    <c:fmtId val="4"/>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perecentage of adr</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1"/>
          </a:solidFill>
          <a:ln>
            <a:noFill/>
          </a:ln>
          <a:effectLst>
            <a:outerShdw blurRad="254000" sx="102000" sy="102000" algn="ctr" rotWithShape="0">
              <a:prstClr val="black">
                <a:alpha val="20000"/>
              </a:prstClr>
            </a:outerShdw>
          </a:effectLst>
        </c:spPr>
      </c:pivotFmt>
      <c:pivotFmt>
        <c:idx val="4"/>
        <c:spPr>
          <a:solidFill>
            <a:schemeClr val="accent1"/>
          </a:solidFill>
          <a:ln>
            <a:noFill/>
          </a:ln>
          <a:effectLst>
            <a:outerShdw blurRad="254000" sx="102000" sy="102000" algn="ctr" rotWithShape="0">
              <a:prstClr val="black">
                <a:alpha val="20000"/>
              </a:prstClr>
            </a:outerShdw>
          </a:effectLst>
        </c:spPr>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pivotFmt>
      <c:pivotFmt>
        <c:idx val="7"/>
        <c:spPr>
          <a:solidFill>
            <a:schemeClr val="accent1"/>
          </a:solidFill>
          <a:ln>
            <a:noFill/>
          </a:ln>
          <a:effectLst>
            <a:outerShdw blurRad="254000" sx="102000" sy="102000" algn="ctr" rotWithShape="0">
              <a:prstClr val="black">
                <a:alpha val="20000"/>
              </a:prstClr>
            </a:outerShdw>
          </a:effectLst>
        </c:spPr>
      </c:pivotFmt>
      <c:pivotFmt>
        <c:idx val="8"/>
        <c:spPr>
          <a:solidFill>
            <a:schemeClr val="accent1"/>
          </a:solidFill>
          <a:ln>
            <a:noFill/>
          </a:ln>
          <a:effectLst>
            <a:outerShdw blurRad="254000" sx="102000" sy="102000" algn="ctr" rotWithShape="0">
              <a:prstClr val="black">
                <a:alpha val="20000"/>
              </a:prstClr>
            </a:outerShdw>
          </a:effectLst>
        </c:spPr>
      </c:pivotFmt>
      <c:pivotFmt>
        <c:idx val="9"/>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0"/>
        <c:spPr>
          <a:solidFill>
            <a:schemeClr val="accent1"/>
          </a:solidFill>
          <a:ln>
            <a:noFill/>
          </a:ln>
          <a:effectLst>
            <a:outerShdw blurRad="254000" sx="102000" sy="102000" algn="ctr" rotWithShape="0">
              <a:prstClr val="black">
                <a:alpha val="20000"/>
              </a:prstClr>
            </a:outerShdw>
          </a:effectLst>
        </c:spPr>
      </c:pivotFmt>
      <c:pivotFmt>
        <c:idx val="11"/>
        <c:spPr>
          <a:solidFill>
            <a:schemeClr val="accent1"/>
          </a:solidFill>
          <a:ln>
            <a:noFill/>
          </a:ln>
          <a:effectLst>
            <a:outerShdw blurRad="254000" sx="102000" sy="102000" algn="ctr" rotWithShape="0">
              <a:prstClr val="black">
                <a:alpha val="20000"/>
              </a:prstClr>
            </a:outerShdw>
          </a:effectLst>
        </c:spPr>
      </c:pivotFmt>
      <c:pivotFmt>
        <c:idx val="12"/>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3"/>
        <c:spPr>
          <a:solidFill>
            <a:schemeClr val="accent1"/>
          </a:solidFill>
          <a:ln>
            <a:noFill/>
          </a:ln>
          <a:effectLst>
            <a:outerShdw blurRad="254000" sx="102000" sy="102000" algn="ctr" rotWithShape="0">
              <a:prstClr val="black">
                <a:alpha val="20000"/>
              </a:prstClr>
            </a:outerShdw>
          </a:effectLst>
        </c:spPr>
      </c:pivotFmt>
      <c:pivotFmt>
        <c:idx val="14"/>
        <c:spPr>
          <a:solidFill>
            <a:schemeClr val="accent1"/>
          </a:solidFill>
          <a:ln>
            <a:noFill/>
          </a:ln>
          <a:effectLst>
            <a:outerShdw blurRad="254000" sx="102000" sy="102000" algn="ctr" rotWithShape="0">
              <a:prstClr val="black">
                <a:alpha val="20000"/>
              </a:prstClr>
            </a:outerShdw>
          </a:effectLst>
        </c:spPr>
      </c:pivotFmt>
      <c:pivotFmt>
        <c:idx val="15"/>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6"/>
        <c:spPr>
          <a:solidFill>
            <a:schemeClr val="accent1"/>
          </a:solidFill>
          <a:ln>
            <a:noFill/>
          </a:ln>
          <a:effectLst>
            <a:outerShdw blurRad="254000" sx="102000" sy="102000" algn="ctr" rotWithShape="0">
              <a:prstClr val="black">
                <a:alpha val="20000"/>
              </a:prstClr>
            </a:outerShdw>
          </a:effectLst>
        </c:spPr>
      </c:pivotFmt>
      <c:pivotFmt>
        <c:idx val="17"/>
        <c:spPr>
          <a:solidFill>
            <a:schemeClr val="accent1"/>
          </a:solidFill>
          <a:ln>
            <a:noFill/>
          </a:ln>
          <a:effectLst>
            <a:outerShdw blurRad="254000" sx="102000" sy="102000" algn="ctr" rotWithShape="0">
              <a:prstClr val="black">
                <a:alpha val="20000"/>
              </a:prstClr>
            </a:outerShdw>
          </a:effectLst>
        </c:spPr>
      </c:pivotFmt>
      <c:pivotFmt>
        <c:idx val="18"/>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9"/>
        <c:spPr>
          <a:solidFill>
            <a:schemeClr val="accent1"/>
          </a:solidFill>
          <a:ln>
            <a:noFill/>
          </a:ln>
          <a:effectLst>
            <a:outerShdw blurRad="254000" sx="102000" sy="102000" algn="ctr" rotWithShape="0">
              <a:prstClr val="black">
                <a:alpha val="20000"/>
              </a:prstClr>
            </a:outerShdw>
          </a:effectLst>
        </c:spPr>
      </c:pivotFmt>
      <c:pivotFmt>
        <c:idx val="20"/>
        <c:spPr>
          <a:solidFill>
            <a:schemeClr val="accent1"/>
          </a:solidFill>
          <a:ln>
            <a:noFill/>
          </a:ln>
          <a:effectLst>
            <a:outerShdw blurRad="254000" sx="102000" sy="102000" algn="ctr" rotWithShape="0">
              <a:prstClr val="black">
                <a:alpha val="20000"/>
              </a:prstClr>
            </a:outerShdw>
          </a:effectLst>
        </c:spPr>
      </c:pivotFmt>
      <c:pivotFmt>
        <c:idx val="2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2"/>
        <c:spPr>
          <a:solidFill>
            <a:schemeClr val="accent1"/>
          </a:solidFill>
          <a:ln>
            <a:noFill/>
          </a:ln>
          <a:effectLst>
            <a:outerShdw blurRad="254000" sx="102000" sy="102000" algn="ctr" rotWithShape="0">
              <a:prstClr val="black">
                <a:alpha val="20000"/>
              </a:prstClr>
            </a:outerShdw>
          </a:effectLst>
        </c:spPr>
      </c:pivotFmt>
      <c:pivotFmt>
        <c:idx val="23"/>
        <c:spPr>
          <a:solidFill>
            <a:schemeClr val="accent1"/>
          </a:solidFill>
          <a:ln>
            <a:noFill/>
          </a:ln>
          <a:effectLst>
            <a:outerShdw blurRad="254000" sx="102000" sy="102000" algn="ctr" rotWithShape="0">
              <a:prstClr val="black">
                <a:alpha val="20000"/>
              </a:prstClr>
            </a:outerShdw>
          </a:effectLst>
        </c:spPr>
      </c:pivotFmt>
      <c:pivotFmt>
        <c:idx val="24"/>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5"/>
        <c:spPr>
          <a:solidFill>
            <a:schemeClr val="accent1"/>
          </a:solidFill>
          <a:ln>
            <a:noFill/>
          </a:ln>
          <a:effectLst>
            <a:outerShdw blurRad="254000" sx="102000" sy="102000" algn="ctr" rotWithShape="0">
              <a:prstClr val="black">
                <a:alpha val="20000"/>
              </a:prstClr>
            </a:outerShdw>
          </a:effectLst>
        </c:spPr>
      </c:pivotFmt>
      <c:pivotFmt>
        <c:idx val="26"/>
        <c:spPr>
          <a:solidFill>
            <a:schemeClr val="accent1"/>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Sheet21!$B$3</c:f>
              <c:strCache>
                <c:ptCount val="1"/>
                <c:pt idx="0">
                  <c:v>Sum of adr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4D22-45BE-A857-62A37A25334A}"/>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4D22-45BE-A857-62A37A25334A}"/>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Sheet21!$A$4:$A$6</c:f>
              <c:strCache>
                <c:ptCount val="2"/>
                <c:pt idx="0">
                  <c:v>City Hotel</c:v>
                </c:pt>
                <c:pt idx="1">
                  <c:v>Resort Hotel</c:v>
                </c:pt>
              </c:strCache>
            </c:strRef>
          </c:cat>
          <c:val>
            <c:numRef>
              <c:f>Sheet21!$B$4:$B$6</c:f>
              <c:numCache>
                <c:formatCode>General</c:formatCode>
                <c:ptCount val="2"/>
                <c:pt idx="0">
                  <c:v>8353803.2399997236</c:v>
                </c:pt>
                <c:pt idx="1">
                  <c:v>3803814.3600000255</c:v>
                </c:pt>
              </c:numCache>
            </c:numRef>
          </c:val>
          <c:extLst>
            <c:ext xmlns:c16="http://schemas.microsoft.com/office/drawing/2014/chart" uri="{C3380CC4-5D6E-409C-BE32-E72D297353CC}">
              <c16:uniqueId val="{00000004-4D22-45BE-A857-62A37A25334A}"/>
            </c:ext>
          </c:extLst>
        </c:ser>
        <c:ser>
          <c:idx val="1"/>
          <c:order val="1"/>
          <c:tx>
            <c:strRef>
              <c:f>Sheet21!$C$3</c:f>
              <c:strCache>
                <c:ptCount val="1"/>
                <c:pt idx="0">
                  <c:v>Average of adr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6-4D22-45BE-A857-62A37A25334A}"/>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8-4D22-45BE-A857-62A37A25334A}"/>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Sheet21!$A$4:$A$6</c:f>
              <c:strCache>
                <c:ptCount val="2"/>
                <c:pt idx="0">
                  <c:v>City Hotel</c:v>
                </c:pt>
                <c:pt idx="1">
                  <c:v>Resort Hotel</c:v>
                </c:pt>
              </c:strCache>
            </c:strRef>
          </c:cat>
          <c:val>
            <c:numRef>
              <c:f>Sheet21!$C$4:$C$6</c:f>
              <c:numCache>
                <c:formatCode>General</c:formatCode>
                <c:ptCount val="2"/>
                <c:pt idx="0">
                  <c:v>105.3044653977023</c:v>
                </c:pt>
                <c:pt idx="1">
                  <c:v>94.952929605592246</c:v>
                </c:pt>
              </c:numCache>
            </c:numRef>
          </c:val>
          <c:extLst>
            <c:ext xmlns:c16="http://schemas.microsoft.com/office/drawing/2014/chart" uri="{C3380CC4-5D6E-409C-BE32-E72D297353CC}">
              <c16:uniqueId val="{00000009-4D22-45BE-A857-62A37A25334A}"/>
            </c:ext>
          </c:extLst>
        </c:ser>
        <c:ser>
          <c:idx val="2"/>
          <c:order val="2"/>
          <c:tx>
            <c:strRef>
              <c:f>Sheet21!$D$3</c:f>
              <c:strCache>
                <c:ptCount val="1"/>
                <c:pt idx="0">
                  <c:v>perecentage of adr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4D22-45BE-A857-62A37A25334A}"/>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4D22-45BE-A857-62A37A25334A}"/>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Sheet21!$A$4:$A$6</c:f>
              <c:strCache>
                <c:ptCount val="2"/>
                <c:pt idx="0">
                  <c:v>City Hotel</c:v>
                </c:pt>
                <c:pt idx="1">
                  <c:v>Resort Hotel</c:v>
                </c:pt>
              </c:strCache>
            </c:strRef>
          </c:cat>
          <c:val>
            <c:numRef>
              <c:f>Sheet21!$D$4:$D$6</c:f>
              <c:numCache>
                <c:formatCode>0.00%</c:formatCode>
                <c:ptCount val="2"/>
                <c:pt idx="0">
                  <c:v>0.6871250202835566</c:v>
                </c:pt>
                <c:pt idx="1">
                  <c:v>0.31287497971642292</c:v>
                </c:pt>
              </c:numCache>
            </c:numRef>
          </c:val>
          <c:extLst>
            <c:ext xmlns:c16="http://schemas.microsoft.com/office/drawing/2014/chart" uri="{C3380CC4-5D6E-409C-BE32-E72D297353CC}">
              <c16:uniqueId val="{0000000E-4D22-45BE-A857-62A37A25334A}"/>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[hotel_bookings.xlsx]Sheet22!PivotTable21</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Sheet22!$B$3</c:f>
              <c:strCache>
                <c:ptCount val="1"/>
                <c:pt idx="0">
                  <c:v>Sum of required_car_parking_spaces</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Sheet22!$A$4:$A$6</c:f>
              <c:strCache>
                <c:ptCount val="2"/>
                <c:pt idx="0">
                  <c:v>City Hotel</c:v>
                </c:pt>
                <c:pt idx="1">
                  <c:v>Resort Hotel</c:v>
                </c:pt>
              </c:strCache>
            </c:strRef>
          </c:cat>
          <c:val>
            <c:numRef>
              <c:f>Sheet22!$B$4:$B$6</c:f>
              <c:numCache>
                <c:formatCode>General</c:formatCode>
                <c:ptCount val="2"/>
                <c:pt idx="0">
                  <c:v>1933</c:v>
                </c:pt>
                <c:pt idx="1">
                  <c:v>5531</c:v>
                </c:pt>
              </c:numCache>
            </c:numRef>
          </c:val>
          <c:extLst>
            <c:ext xmlns:c16="http://schemas.microsoft.com/office/drawing/2014/chart" uri="{C3380CC4-5D6E-409C-BE32-E72D297353CC}">
              <c16:uniqueId val="{00000000-269F-48C7-9507-5959C89D9088}"/>
            </c:ext>
          </c:extLst>
        </c:ser>
        <c:ser>
          <c:idx val="1"/>
          <c:order val="1"/>
          <c:tx>
            <c:strRef>
              <c:f>Sheet22!$C$3</c:f>
              <c:strCache>
                <c:ptCount val="1"/>
                <c:pt idx="0">
                  <c:v>Sum of total_of_special_requests</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Sheet22!$A$4:$A$6</c:f>
              <c:strCache>
                <c:ptCount val="2"/>
                <c:pt idx="0">
                  <c:v>City Hotel</c:v>
                </c:pt>
                <c:pt idx="1">
                  <c:v>Resort Hotel</c:v>
                </c:pt>
              </c:strCache>
            </c:strRef>
          </c:cat>
          <c:val>
            <c:numRef>
              <c:f>Sheet22!$C$4:$C$6</c:f>
              <c:numCache>
                <c:formatCode>General</c:formatCode>
                <c:ptCount val="2"/>
                <c:pt idx="0">
                  <c:v>43387</c:v>
                </c:pt>
                <c:pt idx="1">
                  <c:v>24828</c:v>
                </c:pt>
              </c:numCache>
            </c:numRef>
          </c:val>
          <c:extLst>
            <c:ext xmlns:c16="http://schemas.microsoft.com/office/drawing/2014/chart" uri="{C3380CC4-5D6E-409C-BE32-E72D297353CC}">
              <c16:uniqueId val="{00000001-269F-48C7-9507-5959C89D9088}"/>
            </c:ext>
          </c:extLst>
        </c:ser>
        <c:dLbls>
          <c:dLblPos val="outEnd"/>
          <c:showLegendKey val="0"/>
          <c:showVal val="1"/>
          <c:showCatName val="0"/>
          <c:showSerName val="0"/>
          <c:showPercent val="0"/>
          <c:showBubbleSize val="0"/>
        </c:dLbls>
        <c:gapWidth val="444"/>
        <c:overlap val="-90"/>
        <c:axId val="679655576"/>
        <c:axId val="679657544"/>
      </c:barChart>
      <c:catAx>
        <c:axId val="6796555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679657544"/>
        <c:crosses val="autoZero"/>
        <c:auto val="1"/>
        <c:lblAlgn val="ctr"/>
        <c:lblOffset val="100"/>
        <c:noMultiLvlLbl val="0"/>
      </c:catAx>
      <c:valAx>
        <c:axId val="679657544"/>
        <c:scaling>
          <c:orientation val="minMax"/>
        </c:scaling>
        <c:delete val="1"/>
        <c:axPos val="l"/>
        <c:numFmt formatCode="General" sourceLinked="1"/>
        <c:majorTickMark val="none"/>
        <c:minorTickMark val="none"/>
        <c:tickLblPos val="nextTo"/>
        <c:crossAx val="6796555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[hotel_bookings.xlsx]Sheet23!PivotTable22</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Sheet23!$B$3:$B$4</c:f>
              <c:strCache>
                <c:ptCount val="1"/>
                <c:pt idx="0">
                  <c:v>City Hotel</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Sheet23!$A$5:$A$8</c:f>
              <c:strCache>
                <c:ptCount val="3"/>
                <c:pt idx="0">
                  <c:v>Canceled</c:v>
                </c:pt>
                <c:pt idx="1">
                  <c:v>Check-Out</c:v>
                </c:pt>
                <c:pt idx="2">
                  <c:v>No-Show</c:v>
                </c:pt>
              </c:strCache>
            </c:strRef>
          </c:cat>
          <c:val>
            <c:numRef>
              <c:f>Sheet23!$B$5:$B$8</c:f>
              <c:numCache>
                <c:formatCode>General</c:formatCode>
                <c:ptCount val="3"/>
                <c:pt idx="0">
                  <c:v>32186</c:v>
                </c:pt>
                <c:pt idx="1">
                  <c:v>46228</c:v>
                </c:pt>
                <c:pt idx="2">
                  <c:v>916</c:v>
                </c:pt>
              </c:numCache>
            </c:numRef>
          </c:val>
          <c:extLst>
            <c:ext xmlns:c16="http://schemas.microsoft.com/office/drawing/2014/chart" uri="{C3380CC4-5D6E-409C-BE32-E72D297353CC}">
              <c16:uniqueId val="{00000000-CF1D-490F-93FD-8F666A625F0D}"/>
            </c:ext>
          </c:extLst>
        </c:ser>
        <c:ser>
          <c:idx val="1"/>
          <c:order val="1"/>
          <c:tx>
            <c:strRef>
              <c:f>Sheet23!$C$3:$C$4</c:f>
              <c:strCache>
                <c:ptCount val="1"/>
                <c:pt idx="0">
                  <c:v>Resort Hotel</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Sheet23!$A$5:$A$8</c:f>
              <c:strCache>
                <c:ptCount val="3"/>
                <c:pt idx="0">
                  <c:v>Canceled</c:v>
                </c:pt>
                <c:pt idx="1">
                  <c:v>Check-Out</c:v>
                </c:pt>
                <c:pt idx="2">
                  <c:v>No-Show</c:v>
                </c:pt>
              </c:strCache>
            </c:strRef>
          </c:cat>
          <c:val>
            <c:numRef>
              <c:f>Sheet23!$C$5:$C$8</c:f>
              <c:numCache>
                <c:formatCode>General</c:formatCode>
                <c:ptCount val="3"/>
                <c:pt idx="0">
                  <c:v>10831</c:v>
                </c:pt>
                <c:pt idx="1">
                  <c:v>28938</c:v>
                </c:pt>
                <c:pt idx="2">
                  <c:v>291</c:v>
                </c:pt>
              </c:numCache>
            </c:numRef>
          </c:val>
          <c:extLst>
            <c:ext xmlns:c16="http://schemas.microsoft.com/office/drawing/2014/chart" uri="{C3380CC4-5D6E-409C-BE32-E72D297353CC}">
              <c16:uniqueId val="{00000001-CF1D-490F-93FD-8F666A625F0D}"/>
            </c:ext>
          </c:extLst>
        </c:ser>
        <c:dLbls>
          <c:dLblPos val="outEnd"/>
          <c:showLegendKey val="0"/>
          <c:showVal val="1"/>
          <c:showCatName val="0"/>
          <c:showSerName val="0"/>
          <c:showPercent val="0"/>
          <c:showBubbleSize val="0"/>
        </c:dLbls>
        <c:gapWidth val="444"/>
        <c:overlap val="-90"/>
        <c:axId val="622251640"/>
        <c:axId val="622251312"/>
      </c:barChart>
      <c:catAx>
        <c:axId val="6222516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622251312"/>
        <c:crosses val="autoZero"/>
        <c:auto val="1"/>
        <c:lblAlgn val="ctr"/>
        <c:lblOffset val="100"/>
        <c:noMultiLvlLbl val="0"/>
      </c:catAx>
      <c:valAx>
        <c:axId val="622251312"/>
        <c:scaling>
          <c:orientation val="minMax"/>
        </c:scaling>
        <c:delete val="1"/>
        <c:axPos val="l"/>
        <c:numFmt formatCode="General" sourceLinked="1"/>
        <c:majorTickMark val="none"/>
        <c:minorTickMark val="none"/>
        <c:tickLblPos val="nextTo"/>
        <c:crossAx val="6222516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[hotel_bookings.xlsx]Sheet3!PivotTable2</c:name>
    <c:fmtId val="5"/>
  </c:pivotSource>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average of lead time</a:t>
            </a:r>
          </a:p>
        </c:rich>
      </c:tx>
      <c:layout>
        <c:manualLayout>
          <c:xMode val="edge"/>
          <c:yMode val="edge"/>
          <c:x val="0.36194444444444451"/>
          <c:y val="7.3053368328958895E-2"/>
        </c:manualLayout>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c:f>
              <c:strCache>
                <c:ptCount val="1"/>
                <c:pt idx="0">
                  <c:v>Total</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Sheet3!$A$4:$A$6</c:f>
              <c:strCache>
                <c:ptCount val="2"/>
                <c:pt idx="0">
                  <c:v>City Hotel</c:v>
                </c:pt>
                <c:pt idx="1">
                  <c:v>Resort Hotel</c:v>
                </c:pt>
              </c:strCache>
            </c:strRef>
          </c:cat>
          <c:val>
            <c:numRef>
              <c:f>Sheet3!$B$4:$B$6</c:f>
              <c:numCache>
                <c:formatCode>General</c:formatCode>
                <c:ptCount val="2"/>
                <c:pt idx="0">
                  <c:v>109.73572419009201</c:v>
                </c:pt>
                <c:pt idx="1">
                  <c:v>92.675686470294565</c:v>
                </c:pt>
              </c:numCache>
            </c:numRef>
          </c:val>
          <c:extLst>
            <c:ext xmlns:c16="http://schemas.microsoft.com/office/drawing/2014/chart" uri="{C3380CC4-5D6E-409C-BE32-E72D297353CC}">
              <c16:uniqueId val="{00000000-32FE-4090-83B8-8626F2678CDF}"/>
            </c:ext>
          </c:extLst>
        </c:ser>
        <c:dLbls>
          <c:dLblPos val="outEnd"/>
          <c:showLegendKey val="0"/>
          <c:showVal val="1"/>
          <c:showCatName val="0"/>
          <c:showSerName val="0"/>
          <c:showPercent val="0"/>
          <c:showBubbleSize val="0"/>
        </c:dLbls>
        <c:gapWidth val="444"/>
        <c:overlap val="-90"/>
        <c:axId val="679592368"/>
        <c:axId val="679592696"/>
      </c:barChart>
      <c:catAx>
        <c:axId val="6795923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679592696"/>
        <c:crosses val="autoZero"/>
        <c:auto val="1"/>
        <c:lblAlgn val="ctr"/>
        <c:lblOffset val="100"/>
        <c:noMultiLvlLbl val="0"/>
      </c:catAx>
      <c:valAx>
        <c:axId val="679592696"/>
        <c:scaling>
          <c:orientation val="minMax"/>
        </c:scaling>
        <c:delete val="1"/>
        <c:axPos val="l"/>
        <c:numFmt formatCode="General" sourceLinked="1"/>
        <c:majorTickMark val="none"/>
        <c:minorTickMark val="none"/>
        <c:tickLblPos val="nextTo"/>
        <c:crossAx val="6795923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[hotel_bookings.xlsx]Sheet4!PivotTable3</c:name>
    <c:fmtId val="3"/>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perecentage of stays in weekend nights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c:spPr>
      </c:pivotFmt>
      <c:pivotFmt>
        <c:idx val="2"/>
        <c:spPr>
          <a:solidFill>
            <a:schemeClr val="accent1"/>
          </a:solidFill>
          <a:ln>
            <a:noFill/>
          </a:ln>
          <a:effectLst>
            <a:outerShdw blurRad="254000" sx="102000" sy="102000" algn="ctr" rotWithShape="0">
              <a:prstClr val="black">
                <a:alpha val="20000"/>
              </a:prstClr>
            </a:outerShdw>
          </a:effectLst>
        </c:spPr>
      </c:pivotFmt>
      <c:pivotFmt>
        <c:idx val="3"/>
        <c:spPr>
          <a:solidFill>
            <a:schemeClr val="accent1"/>
          </a:solidFill>
          <a:ln>
            <a:noFill/>
          </a:ln>
          <a:effectLst>
            <a:outerShdw blurRad="254000" sx="102000" sy="102000" algn="ctr" rotWithShape="0">
              <a:prstClr val="black">
                <a:alpha val="20000"/>
              </a:prstClr>
            </a:outerShdw>
          </a:effectLst>
        </c:spPr>
      </c:pivotFmt>
      <c:pivotFmt>
        <c:idx val="4"/>
        <c:spPr>
          <a:solidFill>
            <a:schemeClr val="accent1"/>
          </a:solidFill>
          <a:ln>
            <a:noFill/>
          </a:ln>
          <a:effectLst>
            <a:outerShdw blurRad="254000" sx="102000" sy="102000" algn="ctr" rotWithShape="0">
              <a:prstClr val="black">
                <a:alpha val="20000"/>
              </a:prstClr>
            </a:outerShdw>
          </a:effectLst>
        </c:spPr>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pivotFmt>
      <c:pivotFmt>
        <c:idx val="7"/>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1"/>
          </a:solidFill>
          <a:ln>
            <a:noFill/>
          </a:ln>
          <a:effectLst>
            <a:outerShdw blurRad="254000" sx="102000" sy="102000" algn="ctr" rotWithShape="0">
              <a:prstClr val="black">
                <a:alpha val="20000"/>
              </a:prstClr>
            </a:outerShdw>
          </a:effectLst>
        </c:spPr>
      </c:pivotFmt>
      <c:pivotFmt>
        <c:idx val="9"/>
        <c:spPr>
          <a:solidFill>
            <a:schemeClr val="accent1"/>
          </a:solidFill>
          <a:ln>
            <a:noFill/>
          </a:ln>
          <a:effectLst>
            <a:outerShdw blurRad="254000" sx="102000" sy="102000" algn="ctr" rotWithShape="0">
              <a:prstClr val="black">
                <a:alpha val="20000"/>
              </a:prstClr>
            </a:outerShdw>
          </a:effectLst>
        </c:spPr>
      </c:pivotFmt>
      <c:pivotFmt>
        <c:idx val="10"/>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1"/>
        <c:spPr>
          <a:solidFill>
            <a:schemeClr val="accent1"/>
          </a:solidFill>
          <a:ln>
            <a:noFill/>
          </a:ln>
          <a:effectLst>
            <a:outerShdw blurRad="254000" sx="102000" sy="102000" algn="ctr" rotWithShape="0">
              <a:prstClr val="black">
                <a:alpha val="20000"/>
              </a:prstClr>
            </a:outerShdw>
          </a:effectLst>
        </c:spPr>
      </c:pivotFmt>
      <c:pivotFmt>
        <c:idx val="12"/>
        <c:spPr>
          <a:solidFill>
            <a:schemeClr val="accent1"/>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Sheet4!$B$3</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B45B-46C2-AFAF-379E0168A7D2}"/>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B45B-46C2-AFAF-379E0168A7D2}"/>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Sheet4!$A$4:$A$6</c:f>
              <c:strCache>
                <c:ptCount val="2"/>
                <c:pt idx="0">
                  <c:v>City Hotel</c:v>
                </c:pt>
                <c:pt idx="1">
                  <c:v>Resort Hotel</c:v>
                </c:pt>
              </c:strCache>
            </c:strRef>
          </c:cat>
          <c:val>
            <c:numRef>
              <c:f>Sheet4!$B$4:$B$6</c:f>
              <c:numCache>
                <c:formatCode>0.00%</c:formatCode>
                <c:ptCount val="2"/>
                <c:pt idx="0">
                  <c:v>0.56960973759774625</c:v>
                </c:pt>
                <c:pt idx="1">
                  <c:v>0.43039026240225381</c:v>
                </c:pt>
              </c:numCache>
            </c:numRef>
          </c:val>
          <c:extLst>
            <c:ext xmlns:c16="http://schemas.microsoft.com/office/drawing/2014/chart" uri="{C3380CC4-5D6E-409C-BE32-E72D297353CC}">
              <c16:uniqueId val="{00000004-B45B-46C2-AFAF-379E0168A7D2}"/>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[hotel_bookings.xlsx]Sheet5!PivotTable4</c:name>
    <c:fmtId val="3"/>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perecentage of stays in week nights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c:spPr>
      </c:pivotFmt>
      <c:pivotFmt>
        <c:idx val="2"/>
        <c:spPr>
          <a:solidFill>
            <a:schemeClr val="accent1"/>
          </a:solidFill>
          <a:ln>
            <a:noFill/>
          </a:ln>
          <a:effectLst>
            <a:outerShdw blurRad="254000" sx="102000" sy="102000" algn="ctr" rotWithShape="0">
              <a:prstClr val="black">
                <a:alpha val="20000"/>
              </a:prstClr>
            </a:outerShdw>
          </a:effectLst>
        </c:spPr>
      </c:pivotFmt>
      <c:pivotFmt>
        <c:idx val="3"/>
        <c:spPr>
          <a:solidFill>
            <a:schemeClr val="accent1"/>
          </a:solidFill>
          <a:ln>
            <a:noFill/>
          </a:ln>
          <a:effectLst>
            <a:outerShdw blurRad="254000" sx="102000" sy="102000" algn="ctr" rotWithShape="0">
              <a:prstClr val="black">
                <a:alpha val="20000"/>
              </a:prstClr>
            </a:outerShdw>
          </a:effectLst>
        </c:spPr>
      </c:pivotFmt>
      <c:pivotFmt>
        <c:idx val="4"/>
        <c:spPr>
          <a:solidFill>
            <a:schemeClr val="accent1"/>
          </a:solidFill>
          <a:ln>
            <a:noFill/>
          </a:ln>
          <a:effectLst>
            <a:outerShdw blurRad="254000" sx="102000" sy="102000" algn="ctr" rotWithShape="0">
              <a:prstClr val="black">
                <a:alpha val="20000"/>
              </a:prstClr>
            </a:outerShdw>
          </a:effectLst>
        </c:spPr>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pivotFmt>
      <c:pivotFmt>
        <c:idx val="7"/>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1"/>
          </a:solidFill>
          <a:ln>
            <a:noFill/>
          </a:ln>
          <a:effectLst>
            <a:outerShdw blurRad="254000" sx="102000" sy="102000" algn="ctr" rotWithShape="0">
              <a:prstClr val="black">
                <a:alpha val="20000"/>
              </a:prstClr>
            </a:outerShdw>
          </a:effectLst>
        </c:spPr>
      </c:pivotFmt>
      <c:pivotFmt>
        <c:idx val="9"/>
        <c:spPr>
          <a:solidFill>
            <a:schemeClr val="accent1"/>
          </a:solidFill>
          <a:ln>
            <a:noFill/>
          </a:ln>
          <a:effectLst>
            <a:outerShdw blurRad="254000" sx="102000" sy="102000" algn="ctr" rotWithShape="0">
              <a:prstClr val="black">
                <a:alpha val="20000"/>
              </a:prstClr>
            </a:outerShdw>
          </a:effectLst>
        </c:spPr>
      </c:pivotFmt>
      <c:pivotFmt>
        <c:idx val="10"/>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1"/>
        <c:spPr>
          <a:solidFill>
            <a:schemeClr val="accent1"/>
          </a:solidFill>
          <a:ln>
            <a:noFill/>
          </a:ln>
          <a:effectLst>
            <a:outerShdw blurRad="254000" sx="102000" sy="102000" algn="ctr" rotWithShape="0">
              <a:prstClr val="black">
                <a:alpha val="20000"/>
              </a:prstClr>
            </a:outerShdw>
          </a:effectLst>
        </c:spPr>
      </c:pivotFmt>
      <c:pivotFmt>
        <c:idx val="12"/>
        <c:spPr>
          <a:solidFill>
            <a:schemeClr val="accent1"/>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Sheet5!$B$3</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D5BD-4940-966D-54E20736D7C7}"/>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D5BD-4940-966D-54E20736D7C7}"/>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Sheet5!$A$4:$A$6</c:f>
              <c:strCache>
                <c:ptCount val="2"/>
                <c:pt idx="0">
                  <c:v>City Hotel</c:v>
                </c:pt>
                <c:pt idx="1">
                  <c:v>Resort Hotel</c:v>
                </c:pt>
              </c:strCache>
            </c:strRef>
          </c:cat>
          <c:val>
            <c:numRef>
              <c:f>Sheet5!$B$4:$B$6</c:f>
              <c:numCache>
                <c:formatCode>0.00%</c:formatCode>
                <c:ptCount val="2"/>
                <c:pt idx="0">
                  <c:v>0.58012602550659775</c:v>
                </c:pt>
                <c:pt idx="1">
                  <c:v>0.41987397449340225</c:v>
                </c:pt>
              </c:numCache>
            </c:numRef>
          </c:val>
          <c:extLst>
            <c:ext xmlns:c16="http://schemas.microsoft.com/office/drawing/2014/chart" uri="{C3380CC4-5D6E-409C-BE32-E72D297353CC}">
              <c16:uniqueId val="{00000004-D5BD-4940-966D-54E20736D7C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[hotel_bookings.xlsx]Sheet6!PivotTable5</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Sheet6!$B$3</c:f>
              <c:strCache>
                <c:ptCount val="1"/>
                <c:pt idx="0">
                  <c:v>Sum of adults</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Sheet6!$A$4:$A$6</c:f>
              <c:strCache>
                <c:ptCount val="2"/>
                <c:pt idx="0">
                  <c:v>City Hotel</c:v>
                </c:pt>
                <c:pt idx="1">
                  <c:v>Resort Hotel</c:v>
                </c:pt>
              </c:strCache>
            </c:strRef>
          </c:cat>
          <c:val>
            <c:numRef>
              <c:f>Sheet6!$B$4:$B$6</c:f>
              <c:numCache>
                <c:formatCode>General</c:formatCode>
                <c:ptCount val="2"/>
                <c:pt idx="0">
                  <c:v>146838</c:v>
                </c:pt>
                <c:pt idx="1">
                  <c:v>74798</c:v>
                </c:pt>
              </c:numCache>
            </c:numRef>
          </c:val>
          <c:extLst>
            <c:ext xmlns:c16="http://schemas.microsoft.com/office/drawing/2014/chart" uri="{C3380CC4-5D6E-409C-BE32-E72D297353CC}">
              <c16:uniqueId val="{00000000-4E22-47E2-9B3E-DBF3A25FB63F}"/>
            </c:ext>
          </c:extLst>
        </c:ser>
        <c:ser>
          <c:idx val="1"/>
          <c:order val="1"/>
          <c:tx>
            <c:strRef>
              <c:f>Sheet6!$C$3</c:f>
              <c:strCache>
                <c:ptCount val="1"/>
                <c:pt idx="0">
                  <c:v>Sum of children</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Sheet6!$A$4:$A$6</c:f>
              <c:strCache>
                <c:ptCount val="2"/>
                <c:pt idx="0">
                  <c:v>City Hotel</c:v>
                </c:pt>
                <c:pt idx="1">
                  <c:v>Resort Hotel</c:v>
                </c:pt>
              </c:strCache>
            </c:strRef>
          </c:cat>
          <c:val>
            <c:numRef>
              <c:f>Sheet6!$C$4:$C$6</c:f>
              <c:numCache>
                <c:formatCode>General</c:formatCode>
                <c:ptCount val="2"/>
                <c:pt idx="0">
                  <c:v>7248</c:v>
                </c:pt>
                <c:pt idx="1">
                  <c:v>5155</c:v>
                </c:pt>
              </c:numCache>
            </c:numRef>
          </c:val>
          <c:extLst>
            <c:ext xmlns:c16="http://schemas.microsoft.com/office/drawing/2014/chart" uri="{C3380CC4-5D6E-409C-BE32-E72D297353CC}">
              <c16:uniqueId val="{00000001-4E22-47E2-9B3E-DBF3A25FB63F}"/>
            </c:ext>
          </c:extLst>
        </c:ser>
        <c:ser>
          <c:idx val="2"/>
          <c:order val="2"/>
          <c:tx>
            <c:strRef>
              <c:f>Sheet6!$D$3</c:f>
              <c:strCache>
                <c:ptCount val="1"/>
                <c:pt idx="0">
                  <c:v>Sum of babies</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Sheet6!$A$4:$A$6</c:f>
              <c:strCache>
                <c:ptCount val="2"/>
                <c:pt idx="0">
                  <c:v>City Hotel</c:v>
                </c:pt>
                <c:pt idx="1">
                  <c:v>Resort Hotel</c:v>
                </c:pt>
              </c:strCache>
            </c:strRef>
          </c:cat>
          <c:val>
            <c:numRef>
              <c:f>Sheet6!$D$4:$D$6</c:f>
              <c:numCache>
                <c:formatCode>General</c:formatCode>
                <c:ptCount val="2"/>
                <c:pt idx="0">
                  <c:v>392</c:v>
                </c:pt>
                <c:pt idx="1">
                  <c:v>557</c:v>
                </c:pt>
              </c:numCache>
            </c:numRef>
          </c:val>
          <c:extLst>
            <c:ext xmlns:c16="http://schemas.microsoft.com/office/drawing/2014/chart" uri="{C3380CC4-5D6E-409C-BE32-E72D297353CC}">
              <c16:uniqueId val="{00000002-4E22-47E2-9B3E-DBF3A25FB63F}"/>
            </c:ext>
          </c:extLst>
        </c:ser>
        <c:dLbls>
          <c:dLblPos val="outEnd"/>
          <c:showLegendKey val="0"/>
          <c:showVal val="1"/>
          <c:showCatName val="0"/>
          <c:showSerName val="0"/>
          <c:showPercent val="0"/>
          <c:showBubbleSize val="0"/>
        </c:dLbls>
        <c:gapWidth val="444"/>
        <c:overlap val="-90"/>
        <c:axId val="707414152"/>
        <c:axId val="707414480"/>
      </c:barChart>
      <c:catAx>
        <c:axId val="7074141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707414480"/>
        <c:crosses val="autoZero"/>
        <c:auto val="1"/>
        <c:lblAlgn val="ctr"/>
        <c:lblOffset val="100"/>
        <c:noMultiLvlLbl val="0"/>
      </c:catAx>
      <c:valAx>
        <c:axId val="707414480"/>
        <c:scaling>
          <c:orientation val="minMax"/>
        </c:scaling>
        <c:delete val="1"/>
        <c:axPos val="l"/>
        <c:numFmt formatCode="General" sourceLinked="1"/>
        <c:majorTickMark val="none"/>
        <c:minorTickMark val="none"/>
        <c:tickLblPos val="nextTo"/>
        <c:crossAx val="7074141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[hotel_bookings.xlsx]Sheet7!PivotTable6</c:name>
    <c:fmtId val="4"/>
  </c:pivotSource>
  <c:chart>
    <c:autoTitleDeleted val="0"/>
    <c:pivotFmts>
      <c:pivotFmt>
        <c:idx val="0"/>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6227944682880304E-2"/>
          <c:y val="6.8423738699329245E-2"/>
          <c:w val="0.78274475347233952"/>
          <c:h val="0.74120005832604263"/>
        </c:manualLayout>
      </c:layout>
      <c:barChart>
        <c:barDir val="col"/>
        <c:grouping val="clustered"/>
        <c:varyColors val="0"/>
        <c:ser>
          <c:idx val="0"/>
          <c:order val="0"/>
          <c:tx>
            <c:strRef>
              <c:f>Sheet7!$B$3:$B$4</c:f>
              <c:strCache>
                <c:ptCount val="1"/>
                <c:pt idx="0">
                  <c:v>City Hotel</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Sheet7!$A$5:$A$10</c:f>
              <c:strCache>
                <c:ptCount val="5"/>
                <c:pt idx="0">
                  <c:v>BB</c:v>
                </c:pt>
                <c:pt idx="1">
                  <c:v>FB</c:v>
                </c:pt>
                <c:pt idx="2">
                  <c:v>HB</c:v>
                </c:pt>
                <c:pt idx="3">
                  <c:v>SC</c:v>
                </c:pt>
                <c:pt idx="4">
                  <c:v>Undefined</c:v>
                </c:pt>
              </c:strCache>
            </c:strRef>
          </c:cat>
          <c:val>
            <c:numRef>
              <c:f>Sheet7!$B$5:$B$10</c:f>
              <c:numCache>
                <c:formatCode>General</c:formatCode>
                <c:ptCount val="5"/>
                <c:pt idx="0">
                  <c:v>62305</c:v>
                </c:pt>
                <c:pt idx="1">
                  <c:v>44</c:v>
                </c:pt>
                <c:pt idx="2">
                  <c:v>6417</c:v>
                </c:pt>
                <c:pt idx="3">
                  <c:v>10564</c:v>
                </c:pt>
              </c:numCache>
            </c:numRef>
          </c:val>
          <c:extLst>
            <c:ext xmlns:c16="http://schemas.microsoft.com/office/drawing/2014/chart" uri="{C3380CC4-5D6E-409C-BE32-E72D297353CC}">
              <c16:uniqueId val="{00000000-5F5B-4D11-AD9A-D24C41B69449}"/>
            </c:ext>
          </c:extLst>
        </c:ser>
        <c:ser>
          <c:idx val="1"/>
          <c:order val="1"/>
          <c:tx>
            <c:strRef>
              <c:f>Sheet7!$C$3:$C$4</c:f>
              <c:strCache>
                <c:ptCount val="1"/>
                <c:pt idx="0">
                  <c:v>Resort Hotel</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Sheet7!$A$5:$A$10</c:f>
              <c:strCache>
                <c:ptCount val="5"/>
                <c:pt idx="0">
                  <c:v>BB</c:v>
                </c:pt>
                <c:pt idx="1">
                  <c:v>FB</c:v>
                </c:pt>
                <c:pt idx="2">
                  <c:v>HB</c:v>
                </c:pt>
                <c:pt idx="3">
                  <c:v>SC</c:v>
                </c:pt>
                <c:pt idx="4">
                  <c:v>Undefined</c:v>
                </c:pt>
              </c:strCache>
            </c:strRef>
          </c:cat>
          <c:val>
            <c:numRef>
              <c:f>Sheet7!$C$5:$C$10</c:f>
              <c:numCache>
                <c:formatCode>General</c:formatCode>
                <c:ptCount val="5"/>
                <c:pt idx="0">
                  <c:v>30005</c:v>
                </c:pt>
                <c:pt idx="1">
                  <c:v>754</c:v>
                </c:pt>
                <c:pt idx="2">
                  <c:v>8046</c:v>
                </c:pt>
                <c:pt idx="3">
                  <c:v>86</c:v>
                </c:pt>
                <c:pt idx="4">
                  <c:v>1169</c:v>
                </c:pt>
              </c:numCache>
            </c:numRef>
          </c:val>
          <c:extLst>
            <c:ext xmlns:c16="http://schemas.microsoft.com/office/drawing/2014/chart" uri="{C3380CC4-5D6E-409C-BE32-E72D297353CC}">
              <c16:uniqueId val="{00000001-5F5B-4D11-AD9A-D24C41B69449}"/>
            </c:ext>
          </c:extLst>
        </c:ser>
        <c:dLbls>
          <c:dLblPos val="outEnd"/>
          <c:showLegendKey val="0"/>
          <c:showVal val="1"/>
          <c:showCatName val="0"/>
          <c:showSerName val="0"/>
          <c:showPercent val="0"/>
          <c:showBubbleSize val="0"/>
        </c:dLbls>
        <c:gapWidth val="444"/>
        <c:overlap val="-90"/>
        <c:axId val="625468256"/>
        <c:axId val="625466944"/>
      </c:barChart>
      <c:catAx>
        <c:axId val="62546825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625466944"/>
        <c:crosses val="autoZero"/>
        <c:auto val="1"/>
        <c:lblAlgn val="ctr"/>
        <c:lblOffset val="100"/>
        <c:noMultiLvlLbl val="0"/>
      </c:catAx>
      <c:valAx>
        <c:axId val="625466944"/>
        <c:scaling>
          <c:orientation val="minMax"/>
        </c:scaling>
        <c:delete val="1"/>
        <c:axPos val="l"/>
        <c:numFmt formatCode="General" sourceLinked="1"/>
        <c:majorTickMark val="none"/>
        <c:minorTickMark val="none"/>
        <c:tickLblPos val="nextTo"/>
        <c:crossAx val="6254682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[hotel_bookings.xlsx]Sheet9!PivotTable8</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Sheet9!$B$3:$B$4</c:f>
              <c:strCache>
                <c:ptCount val="1"/>
                <c:pt idx="0">
                  <c:v>City Hotel</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Sheet9!$A$5:$A$13</c:f>
              <c:strCache>
                <c:ptCount val="8"/>
                <c:pt idx="0">
                  <c:v>Aviation</c:v>
                </c:pt>
                <c:pt idx="1">
                  <c:v>Complementary</c:v>
                </c:pt>
                <c:pt idx="2">
                  <c:v>Corporate</c:v>
                </c:pt>
                <c:pt idx="3">
                  <c:v>Direct</c:v>
                </c:pt>
                <c:pt idx="4">
                  <c:v>Groups</c:v>
                </c:pt>
                <c:pt idx="5">
                  <c:v>Offline TA/TO</c:v>
                </c:pt>
                <c:pt idx="6">
                  <c:v>Online TA</c:v>
                </c:pt>
                <c:pt idx="7">
                  <c:v>Undefined</c:v>
                </c:pt>
              </c:strCache>
            </c:strRef>
          </c:cat>
          <c:val>
            <c:numRef>
              <c:f>Sheet9!$B$5:$B$13</c:f>
              <c:numCache>
                <c:formatCode>General</c:formatCode>
                <c:ptCount val="8"/>
                <c:pt idx="0">
                  <c:v>237</c:v>
                </c:pt>
                <c:pt idx="1">
                  <c:v>542</c:v>
                </c:pt>
                <c:pt idx="2">
                  <c:v>2986</c:v>
                </c:pt>
                <c:pt idx="3">
                  <c:v>6093</c:v>
                </c:pt>
                <c:pt idx="4">
                  <c:v>13975</c:v>
                </c:pt>
                <c:pt idx="5">
                  <c:v>16747</c:v>
                </c:pt>
                <c:pt idx="6">
                  <c:v>38748</c:v>
                </c:pt>
                <c:pt idx="7">
                  <c:v>2</c:v>
                </c:pt>
              </c:numCache>
            </c:numRef>
          </c:val>
          <c:extLst>
            <c:ext xmlns:c16="http://schemas.microsoft.com/office/drawing/2014/chart" uri="{C3380CC4-5D6E-409C-BE32-E72D297353CC}">
              <c16:uniqueId val="{00000000-5D1B-40E8-BF5B-5E665DC0D12D}"/>
            </c:ext>
          </c:extLst>
        </c:ser>
        <c:ser>
          <c:idx val="1"/>
          <c:order val="1"/>
          <c:tx>
            <c:strRef>
              <c:f>Sheet9!$C$3:$C$4</c:f>
              <c:strCache>
                <c:ptCount val="1"/>
                <c:pt idx="0">
                  <c:v>Resort Hotel</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Sheet9!$A$5:$A$13</c:f>
              <c:strCache>
                <c:ptCount val="8"/>
                <c:pt idx="0">
                  <c:v>Aviation</c:v>
                </c:pt>
                <c:pt idx="1">
                  <c:v>Complementary</c:v>
                </c:pt>
                <c:pt idx="2">
                  <c:v>Corporate</c:v>
                </c:pt>
                <c:pt idx="3">
                  <c:v>Direct</c:v>
                </c:pt>
                <c:pt idx="4">
                  <c:v>Groups</c:v>
                </c:pt>
                <c:pt idx="5">
                  <c:v>Offline TA/TO</c:v>
                </c:pt>
                <c:pt idx="6">
                  <c:v>Online TA</c:v>
                </c:pt>
                <c:pt idx="7">
                  <c:v>Undefined</c:v>
                </c:pt>
              </c:strCache>
            </c:strRef>
          </c:cat>
          <c:val>
            <c:numRef>
              <c:f>Sheet9!$C$5:$C$13</c:f>
              <c:numCache>
                <c:formatCode>General</c:formatCode>
                <c:ptCount val="8"/>
                <c:pt idx="1">
                  <c:v>201</c:v>
                </c:pt>
                <c:pt idx="2">
                  <c:v>2309</c:v>
                </c:pt>
                <c:pt idx="3">
                  <c:v>6513</c:v>
                </c:pt>
                <c:pt idx="4">
                  <c:v>5836</c:v>
                </c:pt>
                <c:pt idx="5">
                  <c:v>7472</c:v>
                </c:pt>
                <c:pt idx="6">
                  <c:v>17729</c:v>
                </c:pt>
              </c:numCache>
            </c:numRef>
          </c:val>
          <c:extLst>
            <c:ext xmlns:c16="http://schemas.microsoft.com/office/drawing/2014/chart" uri="{C3380CC4-5D6E-409C-BE32-E72D297353CC}">
              <c16:uniqueId val="{00000001-5D1B-40E8-BF5B-5E665DC0D12D}"/>
            </c:ext>
          </c:extLst>
        </c:ser>
        <c:dLbls>
          <c:dLblPos val="outEnd"/>
          <c:showLegendKey val="0"/>
          <c:showVal val="1"/>
          <c:showCatName val="0"/>
          <c:showSerName val="0"/>
          <c:showPercent val="0"/>
          <c:showBubbleSize val="0"/>
        </c:dLbls>
        <c:gapWidth val="444"/>
        <c:overlap val="-90"/>
        <c:axId val="570999776"/>
        <c:axId val="619724064"/>
      </c:barChart>
      <c:catAx>
        <c:axId val="5709997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619724064"/>
        <c:crosses val="autoZero"/>
        <c:auto val="1"/>
        <c:lblAlgn val="ctr"/>
        <c:lblOffset val="100"/>
        <c:noMultiLvlLbl val="0"/>
      </c:catAx>
      <c:valAx>
        <c:axId val="619724064"/>
        <c:scaling>
          <c:orientation val="minMax"/>
        </c:scaling>
        <c:delete val="1"/>
        <c:axPos val="l"/>
        <c:numFmt formatCode="General" sourceLinked="1"/>
        <c:majorTickMark val="none"/>
        <c:minorTickMark val="none"/>
        <c:tickLblPos val="nextTo"/>
        <c:crossAx val="5709997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[hotel_bookings.xlsx]Sheet10!PivotTable9</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Sheet10!$B$3:$B$4</c:f>
              <c:strCache>
                <c:ptCount val="1"/>
                <c:pt idx="0">
                  <c:v>City Hotel</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Sheet10!$A$5:$A$10</c:f>
              <c:strCache>
                <c:ptCount val="5"/>
                <c:pt idx="0">
                  <c:v>Corporate</c:v>
                </c:pt>
                <c:pt idx="1">
                  <c:v>Direct</c:v>
                </c:pt>
                <c:pt idx="2">
                  <c:v>GDS</c:v>
                </c:pt>
                <c:pt idx="3">
                  <c:v>TA/TO</c:v>
                </c:pt>
                <c:pt idx="4">
                  <c:v>Undefined</c:v>
                </c:pt>
              </c:strCache>
            </c:strRef>
          </c:cat>
          <c:val>
            <c:numRef>
              <c:f>Sheet10!$B$5:$B$10</c:f>
              <c:numCache>
                <c:formatCode>General</c:formatCode>
                <c:ptCount val="5"/>
                <c:pt idx="0">
                  <c:v>3408</c:v>
                </c:pt>
                <c:pt idx="1">
                  <c:v>6780</c:v>
                </c:pt>
                <c:pt idx="2">
                  <c:v>193</c:v>
                </c:pt>
                <c:pt idx="3">
                  <c:v>68945</c:v>
                </c:pt>
                <c:pt idx="4">
                  <c:v>4</c:v>
                </c:pt>
              </c:numCache>
            </c:numRef>
          </c:val>
          <c:extLst>
            <c:ext xmlns:c16="http://schemas.microsoft.com/office/drawing/2014/chart" uri="{C3380CC4-5D6E-409C-BE32-E72D297353CC}">
              <c16:uniqueId val="{00000000-0BEE-4B47-921C-F22E070854E7}"/>
            </c:ext>
          </c:extLst>
        </c:ser>
        <c:ser>
          <c:idx val="1"/>
          <c:order val="1"/>
          <c:tx>
            <c:strRef>
              <c:f>Sheet10!$C$3:$C$4</c:f>
              <c:strCache>
                <c:ptCount val="1"/>
                <c:pt idx="0">
                  <c:v>Resort Hotel</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Sheet10!$A$5:$A$10</c:f>
              <c:strCache>
                <c:ptCount val="5"/>
                <c:pt idx="0">
                  <c:v>Corporate</c:v>
                </c:pt>
                <c:pt idx="1">
                  <c:v>Direct</c:v>
                </c:pt>
                <c:pt idx="2">
                  <c:v>GDS</c:v>
                </c:pt>
                <c:pt idx="3">
                  <c:v>TA/TO</c:v>
                </c:pt>
                <c:pt idx="4">
                  <c:v>Undefined</c:v>
                </c:pt>
              </c:strCache>
            </c:strRef>
          </c:cat>
          <c:val>
            <c:numRef>
              <c:f>Sheet10!$C$5:$C$10</c:f>
              <c:numCache>
                <c:formatCode>General</c:formatCode>
                <c:ptCount val="5"/>
                <c:pt idx="0">
                  <c:v>3269</c:v>
                </c:pt>
                <c:pt idx="1">
                  <c:v>7865</c:v>
                </c:pt>
                <c:pt idx="3">
                  <c:v>28925</c:v>
                </c:pt>
                <c:pt idx="4">
                  <c:v>1</c:v>
                </c:pt>
              </c:numCache>
            </c:numRef>
          </c:val>
          <c:extLst>
            <c:ext xmlns:c16="http://schemas.microsoft.com/office/drawing/2014/chart" uri="{C3380CC4-5D6E-409C-BE32-E72D297353CC}">
              <c16:uniqueId val="{00000001-0BEE-4B47-921C-F22E070854E7}"/>
            </c:ext>
          </c:extLst>
        </c:ser>
        <c:dLbls>
          <c:dLblPos val="outEnd"/>
          <c:showLegendKey val="0"/>
          <c:showVal val="1"/>
          <c:showCatName val="0"/>
          <c:showSerName val="0"/>
          <c:showPercent val="0"/>
          <c:showBubbleSize val="0"/>
        </c:dLbls>
        <c:gapWidth val="444"/>
        <c:overlap val="-90"/>
        <c:axId val="717483376"/>
        <c:axId val="717483704"/>
      </c:barChart>
      <c:catAx>
        <c:axId val="7174833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717483704"/>
        <c:crosses val="autoZero"/>
        <c:auto val="1"/>
        <c:lblAlgn val="ctr"/>
        <c:lblOffset val="100"/>
        <c:noMultiLvlLbl val="0"/>
      </c:catAx>
      <c:valAx>
        <c:axId val="717483704"/>
        <c:scaling>
          <c:orientation val="minMax"/>
        </c:scaling>
        <c:delete val="1"/>
        <c:axPos val="l"/>
        <c:numFmt formatCode="General" sourceLinked="1"/>
        <c:majorTickMark val="none"/>
        <c:minorTickMark val="none"/>
        <c:tickLblPos val="nextTo"/>
        <c:crossAx val="7174833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[hotel_bookings.xlsx]Sheet11!PivotTable10</c:name>
    <c:fmtId val="3"/>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perecentage of repeated guest</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c:spPr>
      </c:pivotFmt>
      <c:pivotFmt>
        <c:idx val="2"/>
        <c:spPr>
          <a:solidFill>
            <a:schemeClr val="accent1"/>
          </a:solidFill>
          <a:ln>
            <a:noFill/>
          </a:ln>
          <a:effectLst>
            <a:outerShdw blurRad="254000" sx="102000" sy="102000" algn="ctr" rotWithShape="0">
              <a:prstClr val="black">
                <a:alpha val="20000"/>
              </a:prstClr>
            </a:outerShdw>
          </a:effectLst>
        </c:spPr>
      </c:pivotFmt>
      <c:pivotFmt>
        <c:idx val="3"/>
        <c:spPr>
          <a:solidFill>
            <a:schemeClr val="accent1"/>
          </a:solidFill>
          <a:ln>
            <a:noFill/>
          </a:ln>
          <a:effectLst>
            <a:outerShdw blurRad="254000" sx="102000" sy="102000" algn="ctr" rotWithShape="0">
              <a:prstClr val="black">
                <a:alpha val="20000"/>
              </a:prstClr>
            </a:outerShdw>
          </a:effectLst>
        </c:spPr>
      </c:pivotFmt>
      <c:pivotFmt>
        <c:idx val="4"/>
        <c:spPr>
          <a:solidFill>
            <a:schemeClr val="accent1"/>
          </a:solidFill>
          <a:ln>
            <a:noFill/>
          </a:ln>
          <a:effectLst>
            <a:outerShdw blurRad="254000" sx="102000" sy="102000" algn="ctr" rotWithShape="0">
              <a:prstClr val="black">
                <a:alpha val="20000"/>
              </a:prstClr>
            </a:outerShdw>
          </a:effectLst>
        </c:spPr>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pivotFmt>
      <c:pivotFmt>
        <c:idx val="7"/>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1"/>
          </a:solidFill>
          <a:ln>
            <a:noFill/>
          </a:ln>
          <a:effectLst>
            <a:outerShdw blurRad="254000" sx="102000" sy="102000" algn="ctr" rotWithShape="0">
              <a:prstClr val="black">
                <a:alpha val="20000"/>
              </a:prstClr>
            </a:outerShdw>
          </a:effectLst>
        </c:spPr>
      </c:pivotFmt>
      <c:pivotFmt>
        <c:idx val="9"/>
        <c:spPr>
          <a:solidFill>
            <a:schemeClr val="accent1"/>
          </a:solidFill>
          <a:ln>
            <a:noFill/>
          </a:ln>
          <a:effectLst>
            <a:outerShdw blurRad="254000" sx="102000" sy="102000" algn="ctr" rotWithShape="0">
              <a:prstClr val="black">
                <a:alpha val="20000"/>
              </a:prstClr>
            </a:outerShdw>
          </a:effectLst>
        </c:spPr>
      </c:pivotFmt>
      <c:pivotFmt>
        <c:idx val="10"/>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1"/>
        <c:spPr>
          <a:solidFill>
            <a:schemeClr val="accent1"/>
          </a:solidFill>
          <a:ln>
            <a:noFill/>
          </a:ln>
          <a:effectLst>
            <a:outerShdw blurRad="254000" sx="102000" sy="102000" algn="ctr" rotWithShape="0">
              <a:prstClr val="black">
                <a:alpha val="20000"/>
              </a:prstClr>
            </a:outerShdw>
          </a:effectLst>
        </c:spPr>
      </c:pivotFmt>
      <c:pivotFmt>
        <c:idx val="12"/>
        <c:spPr>
          <a:solidFill>
            <a:schemeClr val="accent1"/>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Sheet11!$B$3</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1326-4037-964C-0859E7FCB23D}"/>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1326-4037-964C-0859E7FCB23D}"/>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Sheet11!$A$4:$A$6</c:f>
              <c:strCache>
                <c:ptCount val="2"/>
                <c:pt idx="0">
                  <c:v>City Hotel</c:v>
                </c:pt>
                <c:pt idx="1">
                  <c:v>Resort Hotel</c:v>
                </c:pt>
              </c:strCache>
            </c:strRef>
          </c:cat>
          <c:val>
            <c:numRef>
              <c:f>Sheet11!$B$4:$B$6</c:f>
              <c:numCache>
                <c:formatCode>0.00%</c:formatCode>
                <c:ptCount val="2"/>
                <c:pt idx="0">
                  <c:v>0.53333333333333333</c:v>
                </c:pt>
                <c:pt idx="1">
                  <c:v>0.46666666666666667</c:v>
                </c:pt>
              </c:numCache>
            </c:numRef>
          </c:val>
          <c:extLst>
            <c:ext xmlns:c16="http://schemas.microsoft.com/office/drawing/2014/chart" uri="{C3380CC4-5D6E-409C-BE32-E72D297353CC}">
              <c16:uniqueId val="{00000004-1326-4037-964C-0859E7FCB23D}"/>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5.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16.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7.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18.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1/13/2022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1/13/2022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12C17-367C-4B04-9531-01AE9DA29598}"/>
              </a:ext>
            </a:extLst>
          </p:cNvPr>
          <p:cNvSpPr>
            <a:spLocks noGrp="1"/>
          </p:cNvSpPr>
          <p:nvPr>
            <p:ph type="ctrTitle"/>
          </p:nvPr>
        </p:nvSpPr>
        <p:spPr>
          <a:xfrm>
            <a:off x="2347547" y="823825"/>
            <a:ext cx="9111752" cy="2605175"/>
          </a:xfrm>
        </p:spPr>
        <p:txBody>
          <a:bodyPr>
            <a:normAutofit/>
          </a:bodyPr>
          <a:lstStyle/>
          <a:p>
            <a:r>
              <a:rPr lang="en-US" sz="4800" b="1" dirty="0">
                <a:effectLst>
                  <a:outerShdw blurRad="38100" dist="38100" dir="2700000" algn="tl">
                    <a:srgbClr val="000000">
                      <a:alpha val="43137"/>
                    </a:srgbClr>
                  </a:outerShdw>
                </a:effectLst>
              </a:rPr>
              <a:t>Hotel booking project</a:t>
            </a:r>
          </a:p>
        </p:txBody>
      </p:sp>
      <p:sp>
        <p:nvSpPr>
          <p:cNvPr id="3" name="Subtitle 2">
            <a:extLst>
              <a:ext uri="{FF2B5EF4-FFF2-40B4-BE49-F238E27FC236}">
                <a16:creationId xmlns:a16="http://schemas.microsoft.com/office/drawing/2014/main" id="{C58189ED-FEE1-403D-9C43-F1E75BD32C94}"/>
              </a:ext>
            </a:extLst>
          </p:cNvPr>
          <p:cNvSpPr>
            <a:spLocks noGrp="1"/>
          </p:cNvSpPr>
          <p:nvPr>
            <p:ph type="subTitle" idx="1"/>
          </p:nvPr>
        </p:nvSpPr>
        <p:spPr>
          <a:xfrm>
            <a:off x="2417780" y="3531204"/>
            <a:ext cx="8637072" cy="2289304"/>
          </a:xfrm>
        </p:spPr>
        <p:txBody>
          <a:bodyPr>
            <a:noAutofit/>
          </a:bodyPr>
          <a:lstStyle/>
          <a:p>
            <a:r>
              <a:rPr lang="en-US" b="1" dirty="0"/>
              <a:t>Content</a:t>
            </a:r>
          </a:p>
          <a:p>
            <a:pPr marL="285750" indent="-285750">
              <a:buFont typeface="Arial" panose="020B0604020202020204" pitchFamily="34" charset="0"/>
              <a:buChar char="•"/>
            </a:pPr>
            <a:r>
              <a:rPr lang="en-US" cap="none" dirty="0"/>
              <a:t>Problem Definition.</a:t>
            </a:r>
          </a:p>
          <a:p>
            <a:pPr marL="285750" indent="-285750">
              <a:buFont typeface="Arial" panose="020B0604020202020204" pitchFamily="34" charset="0"/>
              <a:buChar char="•"/>
            </a:pPr>
            <a:r>
              <a:rPr lang="en-US" cap="none" dirty="0"/>
              <a:t>Hotel Booking Dataset.</a:t>
            </a:r>
          </a:p>
          <a:p>
            <a:pPr marL="285750" indent="-285750">
              <a:buFont typeface="Arial" panose="020B0604020202020204" pitchFamily="34" charset="0"/>
              <a:buChar char="•"/>
            </a:pPr>
            <a:r>
              <a:rPr lang="en-US" cap="none" dirty="0"/>
              <a:t>Descriptive Statistics.</a:t>
            </a:r>
          </a:p>
          <a:p>
            <a:pPr marL="285750" indent="-285750">
              <a:buFont typeface="Arial" panose="020B0604020202020204" pitchFamily="34" charset="0"/>
              <a:buChar char="•"/>
            </a:pPr>
            <a:r>
              <a:rPr lang="en-US" cap="none" dirty="0"/>
              <a:t>Visualization  Techniques.</a:t>
            </a:r>
          </a:p>
        </p:txBody>
      </p:sp>
    </p:spTree>
    <p:extLst>
      <p:ext uri="{BB962C8B-B14F-4D97-AF65-F5344CB8AC3E}">
        <p14:creationId xmlns:p14="http://schemas.microsoft.com/office/powerpoint/2010/main" val="823947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6860B-7773-4232-8CE1-F1FD5C1086D5}"/>
              </a:ext>
            </a:extLst>
          </p:cNvPr>
          <p:cNvSpPr>
            <a:spLocks noGrp="1"/>
          </p:cNvSpPr>
          <p:nvPr>
            <p:ph type="title"/>
          </p:nvPr>
        </p:nvSpPr>
        <p:spPr/>
        <p:txBody>
          <a:bodyPr/>
          <a:lstStyle/>
          <a:p>
            <a:r>
              <a:rPr lang="en-US" dirty="0"/>
              <a:t>Descriptive statistics</a:t>
            </a:r>
          </a:p>
        </p:txBody>
      </p:sp>
      <p:pic>
        <p:nvPicPr>
          <p:cNvPr id="9" name="Content Placeholder 8" descr="Graphical user interface, application, table, Excel&#10;&#10;Description automatically generated">
            <a:extLst>
              <a:ext uri="{FF2B5EF4-FFF2-40B4-BE49-F238E27FC236}">
                <a16:creationId xmlns:a16="http://schemas.microsoft.com/office/drawing/2014/main" id="{E769598D-09EE-4AA0-996F-4AD2DA2EAE0E}"/>
              </a:ext>
            </a:extLst>
          </p:cNvPr>
          <p:cNvPicPr>
            <a:picLocks noGrp="1" noChangeAspect="1"/>
          </p:cNvPicPr>
          <p:nvPr>
            <p:ph idx="1"/>
          </p:nvPr>
        </p:nvPicPr>
        <p:blipFill rotWithShape="1">
          <a:blip r:embed="rId2"/>
          <a:srcRect l="1742" t="29593"/>
          <a:stretch/>
        </p:blipFill>
        <p:spPr>
          <a:xfrm>
            <a:off x="1091094" y="1997277"/>
            <a:ext cx="10328018" cy="3006970"/>
          </a:xfrm>
        </p:spPr>
      </p:pic>
    </p:spTree>
    <p:extLst>
      <p:ext uri="{BB962C8B-B14F-4D97-AF65-F5344CB8AC3E}">
        <p14:creationId xmlns:p14="http://schemas.microsoft.com/office/powerpoint/2010/main" val="1595699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9B8C-036D-4DF9-AC3C-23420193201F}"/>
              </a:ext>
            </a:extLst>
          </p:cNvPr>
          <p:cNvSpPr>
            <a:spLocks noGrp="1"/>
          </p:cNvSpPr>
          <p:nvPr>
            <p:ph type="title"/>
          </p:nvPr>
        </p:nvSpPr>
        <p:spPr/>
        <p:txBody>
          <a:bodyPr/>
          <a:lstStyle/>
          <a:p>
            <a:r>
              <a:rPr lang="en-US" dirty="0"/>
              <a:t>Descriptive statistics</a:t>
            </a:r>
          </a:p>
        </p:txBody>
      </p:sp>
      <p:pic>
        <p:nvPicPr>
          <p:cNvPr id="5" name="Content Placeholder 4" descr="Graphical user interface, application, table, Excel&#10;&#10;Description automatically generated">
            <a:extLst>
              <a:ext uri="{FF2B5EF4-FFF2-40B4-BE49-F238E27FC236}">
                <a16:creationId xmlns:a16="http://schemas.microsoft.com/office/drawing/2014/main" id="{7A9C99B9-9689-4AF6-8B6E-0AA2E9F5BD7B}"/>
              </a:ext>
            </a:extLst>
          </p:cNvPr>
          <p:cNvPicPr>
            <a:picLocks noGrp="1" noChangeAspect="1"/>
          </p:cNvPicPr>
          <p:nvPr>
            <p:ph idx="1"/>
          </p:nvPr>
        </p:nvPicPr>
        <p:blipFill rotWithShape="1">
          <a:blip r:embed="rId2"/>
          <a:srcRect l="1978" t="30742"/>
          <a:stretch/>
        </p:blipFill>
        <p:spPr>
          <a:xfrm>
            <a:off x="969322" y="1959261"/>
            <a:ext cx="10567787" cy="3471508"/>
          </a:xfrm>
        </p:spPr>
      </p:pic>
    </p:spTree>
    <p:extLst>
      <p:ext uri="{BB962C8B-B14F-4D97-AF65-F5344CB8AC3E}">
        <p14:creationId xmlns:p14="http://schemas.microsoft.com/office/powerpoint/2010/main" val="955810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E3CC1-F328-42C1-BB9F-4D790AEF68D4}"/>
              </a:ext>
            </a:extLst>
          </p:cNvPr>
          <p:cNvSpPr>
            <a:spLocks noGrp="1"/>
          </p:cNvSpPr>
          <p:nvPr>
            <p:ph type="title"/>
          </p:nvPr>
        </p:nvSpPr>
        <p:spPr/>
        <p:txBody>
          <a:bodyPr/>
          <a:lstStyle/>
          <a:p>
            <a:r>
              <a:rPr lang="en-US" dirty="0"/>
              <a:t>Descriptive statistics</a:t>
            </a:r>
          </a:p>
        </p:txBody>
      </p:sp>
      <p:pic>
        <p:nvPicPr>
          <p:cNvPr id="5" name="Content Placeholder 4" descr="Graphical user interface, application, table, Excel&#10;&#10;Description automatically generated">
            <a:extLst>
              <a:ext uri="{FF2B5EF4-FFF2-40B4-BE49-F238E27FC236}">
                <a16:creationId xmlns:a16="http://schemas.microsoft.com/office/drawing/2014/main" id="{1F785AA3-0A83-4B89-B06E-F5B04931846F}"/>
              </a:ext>
            </a:extLst>
          </p:cNvPr>
          <p:cNvPicPr>
            <a:picLocks noGrp="1" noChangeAspect="1"/>
          </p:cNvPicPr>
          <p:nvPr>
            <p:ph idx="1"/>
          </p:nvPr>
        </p:nvPicPr>
        <p:blipFill rotWithShape="1">
          <a:blip r:embed="rId2"/>
          <a:srcRect l="1988" t="30130"/>
          <a:stretch/>
        </p:blipFill>
        <p:spPr>
          <a:xfrm>
            <a:off x="940777" y="1915300"/>
            <a:ext cx="10754694" cy="3812746"/>
          </a:xfrm>
        </p:spPr>
      </p:pic>
    </p:spTree>
    <p:extLst>
      <p:ext uri="{BB962C8B-B14F-4D97-AF65-F5344CB8AC3E}">
        <p14:creationId xmlns:p14="http://schemas.microsoft.com/office/powerpoint/2010/main" val="3331522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F8058-7D3B-4A2F-9DE7-025E48A69838}"/>
              </a:ext>
            </a:extLst>
          </p:cNvPr>
          <p:cNvSpPr>
            <a:spLocks noGrp="1"/>
          </p:cNvSpPr>
          <p:nvPr>
            <p:ph type="title"/>
          </p:nvPr>
        </p:nvSpPr>
        <p:spPr/>
        <p:txBody>
          <a:bodyPr/>
          <a:lstStyle/>
          <a:p>
            <a:r>
              <a:rPr lang="en-US" dirty="0"/>
              <a:t>Descriptive statistics</a:t>
            </a:r>
          </a:p>
        </p:txBody>
      </p:sp>
      <p:pic>
        <p:nvPicPr>
          <p:cNvPr id="5" name="Content Placeholder 4" descr="Table&#10;&#10;Description automatically generated">
            <a:extLst>
              <a:ext uri="{FF2B5EF4-FFF2-40B4-BE49-F238E27FC236}">
                <a16:creationId xmlns:a16="http://schemas.microsoft.com/office/drawing/2014/main" id="{06C3A43D-B7BB-471E-A28B-9C492BE0E8EB}"/>
              </a:ext>
            </a:extLst>
          </p:cNvPr>
          <p:cNvPicPr>
            <a:picLocks noGrp="1" noChangeAspect="1"/>
          </p:cNvPicPr>
          <p:nvPr>
            <p:ph idx="1"/>
          </p:nvPr>
        </p:nvPicPr>
        <p:blipFill rotWithShape="1">
          <a:blip r:embed="rId2"/>
          <a:srcRect l="3562" t="29653"/>
          <a:stretch/>
        </p:blipFill>
        <p:spPr>
          <a:xfrm>
            <a:off x="1569850" y="1968054"/>
            <a:ext cx="9366731" cy="3585632"/>
          </a:xfrm>
        </p:spPr>
      </p:pic>
    </p:spTree>
    <p:extLst>
      <p:ext uri="{BB962C8B-B14F-4D97-AF65-F5344CB8AC3E}">
        <p14:creationId xmlns:p14="http://schemas.microsoft.com/office/powerpoint/2010/main" val="1102187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636BD-B507-4405-98DB-857982886669}"/>
              </a:ext>
            </a:extLst>
          </p:cNvPr>
          <p:cNvSpPr>
            <a:spLocks noGrp="1"/>
          </p:cNvSpPr>
          <p:nvPr>
            <p:ph type="title"/>
          </p:nvPr>
        </p:nvSpPr>
        <p:spPr/>
        <p:txBody>
          <a:bodyPr/>
          <a:lstStyle/>
          <a:p>
            <a:r>
              <a:rPr lang="en-US" dirty="0"/>
              <a:t>Visualization  techniques</a:t>
            </a:r>
          </a:p>
        </p:txBody>
      </p:sp>
      <p:graphicFrame>
        <p:nvGraphicFramePr>
          <p:cNvPr id="6" name="Content Placeholder 5">
            <a:extLst>
              <a:ext uri="{FF2B5EF4-FFF2-40B4-BE49-F238E27FC236}">
                <a16:creationId xmlns:a16="http://schemas.microsoft.com/office/drawing/2014/main" id="{7C2A2FDF-AC50-4B1D-A6C5-A9091590888B}"/>
              </a:ext>
            </a:extLst>
          </p:cNvPr>
          <p:cNvGraphicFramePr>
            <a:graphicFrameLocks noGrp="1"/>
          </p:cNvGraphicFramePr>
          <p:nvPr>
            <p:ph idx="1"/>
            <p:extLst>
              <p:ext uri="{D42A27DB-BD31-4B8C-83A1-F6EECF244321}">
                <p14:modId xmlns:p14="http://schemas.microsoft.com/office/powerpoint/2010/main" val="361086189"/>
              </p:ext>
            </p:extLst>
          </p:nvPr>
        </p:nvGraphicFramePr>
        <p:xfrm>
          <a:off x="6824870" y="2016125"/>
          <a:ext cx="5367130" cy="403735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9AAE3EBE-CD6B-49E3-B302-13955522B8D7}"/>
              </a:ext>
            </a:extLst>
          </p:cNvPr>
          <p:cNvGraphicFramePr>
            <a:graphicFrameLocks/>
          </p:cNvGraphicFramePr>
          <p:nvPr>
            <p:extLst>
              <p:ext uri="{D42A27DB-BD31-4B8C-83A1-F6EECF244321}">
                <p14:modId xmlns:p14="http://schemas.microsoft.com/office/powerpoint/2010/main" val="1725741469"/>
              </p:ext>
            </p:extLst>
          </p:nvPr>
        </p:nvGraphicFramePr>
        <p:xfrm>
          <a:off x="198783" y="2016125"/>
          <a:ext cx="6334539" cy="38678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46196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8C615-E4D9-4875-A925-63124A17239D}"/>
              </a:ext>
            </a:extLst>
          </p:cNvPr>
          <p:cNvSpPr>
            <a:spLocks noGrp="1"/>
          </p:cNvSpPr>
          <p:nvPr>
            <p:ph type="title"/>
          </p:nvPr>
        </p:nvSpPr>
        <p:spPr>
          <a:xfrm>
            <a:off x="1451579" y="804519"/>
            <a:ext cx="9603275" cy="1066484"/>
          </a:xfrm>
        </p:spPr>
        <p:txBody>
          <a:bodyPr/>
          <a:lstStyle/>
          <a:p>
            <a:r>
              <a:rPr lang="en-US" dirty="0"/>
              <a:t>Visualization  techniques</a:t>
            </a:r>
          </a:p>
        </p:txBody>
      </p:sp>
      <p:graphicFrame>
        <p:nvGraphicFramePr>
          <p:cNvPr id="6" name="Content Placeholder 5">
            <a:extLst>
              <a:ext uri="{FF2B5EF4-FFF2-40B4-BE49-F238E27FC236}">
                <a16:creationId xmlns:a16="http://schemas.microsoft.com/office/drawing/2014/main" id="{0A911482-D5C3-42C0-A1A4-991B5162B245}"/>
              </a:ext>
            </a:extLst>
          </p:cNvPr>
          <p:cNvGraphicFramePr>
            <a:graphicFrameLocks noGrp="1"/>
          </p:cNvGraphicFramePr>
          <p:nvPr>
            <p:ph idx="1"/>
            <p:extLst>
              <p:ext uri="{D42A27DB-BD31-4B8C-83A1-F6EECF244321}">
                <p14:modId xmlns:p14="http://schemas.microsoft.com/office/powerpoint/2010/main" val="3479418683"/>
              </p:ext>
            </p:extLst>
          </p:nvPr>
        </p:nvGraphicFramePr>
        <p:xfrm>
          <a:off x="6764725" y="2016125"/>
          <a:ext cx="5228492" cy="403735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09B84A45-83C5-41FE-99DA-67A24A229482}"/>
              </a:ext>
            </a:extLst>
          </p:cNvPr>
          <p:cNvGraphicFramePr>
            <a:graphicFrameLocks/>
          </p:cNvGraphicFramePr>
          <p:nvPr>
            <p:extLst>
              <p:ext uri="{D42A27DB-BD31-4B8C-83A1-F6EECF244321}">
                <p14:modId xmlns:p14="http://schemas.microsoft.com/office/powerpoint/2010/main" val="3787689899"/>
              </p:ext>
            </p:extLst>
          </p:nvPr>
        </p:nvGraphicFramePr>
        <p:xfrm>
          <a:off x="198783" y="2016125"/>
          <a:ext cx="5585791" cy="403735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03292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8CA3-C5A4-4266-B1A8-2E8735A63A67}"/>
              </a:ext>
            </a:extLst>
          </p:cNvPr>
          <p:cNvSpPr>
            <a:spLocks noGrp="1"/>
          </p:cNvSpPr>
          <p:nvPr>
            <p:ph type="title"/>
          </p:nvPr>
        </p:nvSpPr>
        <p:spPr/>
        <p:txBody>
          <a:bodyPr/>
          <a:lstStyle/>
          <a:p>
            <a:r>
              <a:rPr lang="en-US" dirty="0"/>
              <a:t>Visualization  techniques</a:t>
            </a:r>
          </a:p>
        </p:txBody>
      </p:sp>
      <p:graphicFrame>
        <p:nvGraphicFramePr>
          <p:cNvPr id="6" name="Content Placeholder 5">
            <a:extLst>
              <a:ext uri="{FF2B5EF4-FFF2-40B4-BE49-F238E27FC236}">
                <a16:creationId xmlns:a16="http://schemas.microsoft.com/office/drawing/2014/main" id="{76979F1B-9A66-4945-B8E1-AB946CF9EFFE}"/>
              </a:ext>
            </a:extLst>
          </p:cNvPr>
          <p:cNvGraphicFramePr>
            <a:graphicFrameLocks noGrp="1"/>
          </p:cNvGraphicFramePr>
          <p:nvPr>
            <p:ph idx="1"/>
            <p:extLst>
              <p:ext uri="{D42A27DB-BD31-4B8C-83A1-F6EECF244321}">
                <p14:modId xmlns:p14="http://schemas.microsoft.com/office/powerpoint/2010/main" val="1315169281"/>
              </p:ext>
            </p:extLst>
          </p:nvPr>
        </p:nvGraphicFramePr>
        <p:xfrm>
          <a:off x="1451579" y="2016125"/>
          <a:ext cx="9603275" cy="40373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3713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5D816-700A-4055-B810-2BD7FBC18766}"/>
              </a:ext>
            </a:extLst>
          </p:cNvPr>
          <p:cNvSpPr>
            <a:spLocks noGrp="1"/>
          </p:cNvSpPr>
          <p:nvPr>
            <p:ph type="title"/>
          </p:nvPr>
        </p:nvSpPr>
        <p:spPr/>
        <p:txBody>
          <a:bodyPr/>
          <a:lstStyle/>
          <a:p>
            <a:r>
              <a:rPr lang="en-US" dirty="0"/>
              <a:t>Visualization  techniques</a:t>
            </a:r>
          </a:p>
        </p:txBody>
      </p:sp>
      <p:graphicFrame>
        <p:nvGraphicFramePr>
          <p:cNvPr id="6" name="Content Placeholder 5">
            <a:extLst>
              <a:ext uri="{FF2B5EF4-FFF2-40B4-BE49-F238E27FC236}">
                <a16:creationId xmlns:a16="http://schemas.microsoft.com/office/drawing/2014/main" id="{E24892B2-A685-41A7-AC40-CA16FDA6E68D}"/>
              </a:ext>
            </a:extLst>
          </p:cNvPr>
          <p:cNvGraphicFramePr>
            <a:graphicFrameLocks noGrp="1"/>
          </p:cNvGraphicFramePr>
          <p:nvPr>
            <p:ph idx="1"/>
            <p:extLst>
              <p:ext uri="{D42A27DB-BD31-4B8C-83A1-F6EECF244321}">
                <p14:modId xmlns:p14="http://schemas.microsoft.com/office/powerpoint/2010/main" val="756783145"/>
              </p:ext>
            </p:extLst>
          </p:nvPr>
        </p:nvGraphicFramePr>
        <p:xfrm>
          <a:off x="506437" y="2016125"/>
          <a:ext cx="11324492" cy="40373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23289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46933-B02F-4167-80CA-05CDEEA92708}"/>
              </a:ext>
            </a:extLst>
          </p:cNvPr>
          <p:cNvSpPr>
            <a:spLocks noGrp="1"/>
          </p:cNvSpPr>
          <p:nvPr>
            <p:ph type="title"/>
          </p:nvPr>
        </p:nvSpPr>
        <p:spPr/>
        <p:txBody>
          <a:bodyPr/>
          <a:lstStyle/>
          <a:p>
            <a:r>
              <a:rPr lang="en-US" dirty="0"/>
              <a:t>Visualization  techniques</a:t>
            </a:r>
          </a:p>
        </p:txBody>
      </p:sp>
      <p:graphicFrame>
        <p:nvGraphicFramePr>
          <p:cNvPr id="6" name="Content Placeholder 5">
            <a:extLst>
              <a:ext uri="{FF2B5EF4-FFF2-40B4-BE49-F238E27FC236}">
                <a16:creationId xmlns:a16="http://schemas.microsoft.com/office/drawing/2014/main" id="{F5E3E7B9-A2B2-4E8F-A688-220C180AC65B}"/>
              </a:ext>
            </a:extLst>
          </p:cNvPr>
          <p:cNvGraphicFramePr>
            <a:graphicFrameLocks noGrp="1"/>
          </p:cNvGraphicFramePr>
          <p:nvPr>
            <p:ph idx="1"/>
            <p:extLst>
              <p:ext uri="{D42A27DB-BD31-4B8C-83A1-F6EECF244321}">
                <p14:modId xmlns:p14="http://schemas.microsoft.com/office/powerpoint/2010/main" val="1170888296"/>
              </p:ext>
            </p:extLst>
          </p:nvPr>
        </p:nvGraphicFramePr>
        <p:xfrm>
          <a:off x="323557" y="1853753"/>
          <a:ext cx="11563643" cy="41997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30120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0C4F3-39FB-4977-AE1C-9D48DE0EBF04}"/>
              </a:ext>
            </a:extLst>
          </p:cNvPr>
          <p:cNvSpPr>
            <a:spLocks noGrp="1"/>
          </p:cNvSpPr>
          <p:nvPr>
            <p:ph type="title"/>
          </p:nvPr>
        </p:nvSpPr>
        <p:spPr/>
        <p:txBody>
          <a:bodyPr/>
          <a:lstStyle/>
          <a:p>
            <a:r>
              <a:rPr lang="en-US" dirty="0"/>
              <a:t>Visualization  techniques</a:t>
            </a:r>
          </a:p>
        </p:txBody>
      </p:sp>
      <p:graphicFrame>
        <p:nvGraphicFramePr>
          <p:cNvPr id="6" name="Content Placeholder 5">
            <a:extLst>
              <a:ext uri="{FF2B5EF4-FFF2-40B4-BE49-F238E27FC236}">
                <a16:creationId xmlns:a16="http://schemas.microsoft.com/office/drawing/2014/main" id="{4B04988F-3F6F-4A3C-AFA8-0CF9E41F404C}"/>
              </a:ext>
            </a:extLst>
          </p:cNvPr>
          <p:cNvGraphicFramePr>
            <a:graphicFrameLocks noGrp="1"/>
          </p:cNvGraphicFramePr>
          <p:nvPr>
            <p:ph idx="1"/>
          </p:nvPr>
        </p:nvGraphicFramePr>
        <p:xfrm>
          <a:off x="1450975" y="2016125"/>
          <a:ext cx="9604375" cy="34496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89429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3458D-4051-4552-85D6-E51FABCE063E}"/>
              </a:ext>
            </a:extLst>
          </p:cNvPr>
          <p:cNvSpPr>
            <a:spLocks noGrp="1"/>
          </p:cNvSpPr>
          <p:nvPr>
            <p:ph type="title"/>
          </p:nvPr>
        </p:nvSpPr>
        <p:spPr/>
        <p:txBody>
          <a:bodyPr/>
          <a:lstStyle/>
          <a:p>
            <a:r>
              <a:rPr lang="en-US" dirty="0"/>
              <a:t>Team members</a:t>
            </a:r>
          </a:p>
        </p:txBody>
      </p:sp>
      <p:graphicFrame>
        <p:nvGraphicFramePr>
          <p:cNvPr id="4" name="Table 4">
            <a:extLst>
              <a:ext uri="{FF2B5EF4-FFF2-40B4-BE49-F238E27FC236}">
                <a16:creationId xmlns:a16="http://schemas.microsoft.com/office/drawing/2014/main" id="{F9265E9E-2083-4101-874A-89C5E4300662}"/>
              </a:ext>
            </a:extLst>
          </p:cNvPr>
          <p:cNvGraphicFramePr>
            <a:graphicFrameLocks noGrp="1"/>
          </p:cNvGraphicFramePr>
          <p:nvPr>
            <p:ph idx="1"/>
            <p:extLst>
              <p:ext uri="{D42A27DB-BD31-4B8C-83A1-F6EECF244321}">
                <p14:modId xmlns:p14="http://schemas.microsoft.com/office/powerpoint/2010/main" val="4274703534"/>
              </p:ext>
            </p:extLst>
          </p:nvPr>
        </p:nvGraphicFramePr>
        <p:xfrm>
          <a:off x="1450975" y="2016125"/>
          <a:ext cx="9604374" cy="2830410"/>
        </p:xfrm>
        <a:graphic>
          <a:graphicData uri="http://schemas.openxmlformats.org/drawingml/2006/table">
            <a:tbl>
              <a:tblPr firstRow="1" bandRow="1">
                <a:tableStyleId>{5C22544A-7EE6-4342-B048-85BDC9FD1C3A}</a:tableStyleId>
              </a:tblPr>
              <a:tblGrid>
                <a:gridCol w="4802187">
                  <a:extLst>
                    <a:ext uri="{9D8B030D-6E8A-4147-A177-3AD203B41FA5}">
                      <a16:colId xmlns:a16="http://schemas.microsoft.com/office/drawing/2014/main" val="3376859164"/>
                    </a:ext>
                  </a:extLst>
                </a:gridCol>
                <a:gridCol w="4802187">
                  <a:extLst>
                    <a:ext uri="{9D8B030D-6E8A-4147-A177-3AD203B41FA5}">
                      <a16:colId xmlns:a16="http://schemas.microsoft.com/office/drawing/2014/main" val="3742728566"/>
                    </a:ext>
                  </a:extLst>
                </a:gridCol>
              </a:tblGrid>
              <a:tr h="566082">
                <a:tc>
                  <a:txBody>
                    <a:bodyPr/>
                    <a:lstStyle/>
                    <a:p>
                      <a:r>
                        <a:rPr lang="en-US" dirty="0"/>
                        <a:t>Name </a:t>
                      </a:r>
                    </a:p>
                  </a:txBody>
                  <a:tcPr/>
                </a:tc>
                <a:tc>
                  <a:txBody>
                    <a:bodyPr/>
                    <a:lstStyle/>
                    <a:p>
                      <a:r>
                        <a:rPr lang="en-US" dirty="0"/>
                        <a:t>ID</a:t>
                      </a:r>
                    </a:p>
                  </a:txBody>
                  <a:tcPr/>
                </a:tc>
                <a:extLst>
                  <a:ext uri="{0D108BD9-81ED-4DB2-BD59-A6C34878D82A}">
                    <a16:rowId xmlns:a16="http://schemas.microsoft.com/office/drawing/2014/main" val="534193347"/>
                  </a:ext>
                </a:extLst>
              </a:tr>
              <a:tr h="566082">
                <a:tc>
                  <a:txBody>
                    <a:bodyPr/>
                    <a:lstStyle/>
                    <a:p>
                      <a:r>
                        <a:rPr lang="en-US" dirty="0"/>
                        <a:t>Youssef Ahmed </a:t>
                      </a:r>
                    </a:p>
                  </a:txBody>
                  <a:tcPr/>
                </a:tc>
                <a:tc>
                  <a:txBody>
                    <a:bodyPr/>
                    <a:lstStyle/>
                    <a:p>
                      <a:r>
                        <a:rPr lang="en-US" dirty="0"/>
                        <a:t>20180336</a:t>
                      </a:r>
                    </a:p>
                  </a:txBody>
                  <a:tcPr/>
                </a:tc>
                <a:extLst>
                  <a:ext uri="{0D108BD9-81ED-4DB2-BD59-A6C34878D82A}">
                    <a16:rowId xmlns:a16="http://schemas.microsoft.com/office/drawing/2014/main" val="3724567947"/>
                  </a:ext>
                </a:extLst>
              </a:tr>
              <a:tr h="566082">
                <a:tc>
                  <a:txBody>
                    <a:bodyPr/>
                    <a:lstStyle/>
                    <a:p>
                      <a:r>
                        <a:rPr lang="en-US" dirty="0"/>
                        <a:t>Salah Mohamed </a:t>
                      </a:r>
                    </a:p>
                  </a:txBody>
                  <a:tcPr/>
                </a:tc>
                <a:tc>
                  <a:txBody>
                    <a:bodyPr/>
                    <a:lstStyle/>
                    <a:p>
                      <a:r>
                        <a:rPr lang="en-US" dirty="0"/>
                        <a:t>20180138</a:t>
                      </a:r>
                    </a:p>
                  </a:txBody>
                  <a:tcPr/>
                </a:tc>
                <a:extLst>
                  <a:ext uri="{0D108BD9-81ED-4DB2-BD59-A6C34878D82A}">
                    <a16:rowId xmlns:a16="http://schemas.microsoft.com/office/drawing/2014/main" val="2573508872"/>
                  </a:ext>
                </a:extLst>
              </a:tr>
              <a:tr h="566082">
                <a:tc>
                  <a:txBody>
                    <a:bodyPr/>
                    <a:lstStyle/>
                    <a:p>
                      <a:r>
                        <a:rPr lang="en-US" dirty="0"/>
                        <a:t>Mustafa Sayed </a:t>
                      </a:r>
                    </a:p>
                  </a:txBody>
                  <a:tcPr/>
                </a:tc>
                <a:tc>
                  <a:txBody>
                    <a:bodyPr/>
                    <a:lstStyle/>
                    <a:p>
                      <a:r>
                        <a:rPr lang="en-US" dirty="0"/>
                        <a:t>20180277</a:t>
                      </a:r>
                    </a:p>
                  </a:txBody>
                  <a:tcPr/>
                </a:tc>
                <a:extLst>
                  <a:ext uri="{0D108BD9-81ED-4DB2-BD59-A6C34878D82A}">
                    <a16:rowId xmlns:a16="http://schemas.microsoft.com/office/drawing/2014/main" val="945164552"/>
                  </a:ext>
                </a:extLst>
              </a:tr>
              <a:tr h="566082">
                <a:tc>
                  <a:txBody>
                    <a:bodyPr/>
                    <a:lstStyle/>
                    <a:p>
                      <a:r>
                        <a:rPr lang="en-US" dirty="0"/>
                        <a:t>Mohamed Hany</a:t>
                      </a:r>
                    </a:p>
                  </a:txBody>
                  <a:tcPr/>
                </a:tc>
                <a:tc>
                  <a:txBody>
                    <a:bodyPr/>
                    <a:lstStyle/>
                    <a:p>
                      <a:r>
                        <a:rPr lang="en-US" dirty="0"/>
                        <a:t>20180242</a:t>
                      </a:r>
                    </a:p>
                  </a:txBody>
                  <a:tcPr/>
                </a:tc>
                <a:extLst>
                  <a:ext uri="{0D108BD9-81ED-4DB2-BD59-A6C34878D82A}">
                    <a16:rowId xmlns:a16="http://schemas.microsoft.com/office/drawing/2014/main" val="3719057905"/>
                  </a:ext>
                </a:extLst>
              </a:tr>
            </a:tbl>
          </a:graphicData>
        </a:graphic>
      </p:graphicFrame>
    </p:spTree>
    <p:extLst>
      <p:ext uri="{BB962C8B-B14F-4D97-AF65-F5344CB8AC3E}">
        <p14:creationId xmlns:p14="http://schemas.microsoft.com/office/powerpoint/2010/main" val="4154213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707D2-77F9-4F26-8A64-816C87771C6E}"/>
              </a:ext>
            </a:extLst>
          </p:cNvPr>
          <p:cNvSpPr>
            <a:spLocks noGrp="1"/>
          </p:cNvSpPr>
          <p:nvPr>
            <p:ph type="title"/>
          </p:nvPr>
        </p:nvSpPr>
        <p:spPr/>
        <p:txBody>
          <a:bodyPr/>
          <a:lstStyle/>
          <a:p>
            <a:r>
              <a:rPr lang="en-US" dirty="0"/>
              <a:t>Visualization  techniques</a:t>
            </a:r>
          </a:p>
        </p:txBody>
      </p:sp>
      <p:graphicFrame>
        <p:nvGraphicFramePr>
          <p:cNvPr id="6" name="Content Placeholder 5">
            <a:extLst>
              <a:ext uri="{FF2B5EF4-FFF2-40B4-BE49-F238E27FC236}">
                <a16:creationId xmlns:a16="http://schemas.microsoft.com/office/drawing/2014/main" id="{1B7F4239-974F-418B-B489-CD0EE6D4CB47}"/>
              </a:ext>
            </a:extLst>
          </p:cNvPr>
          <p:cNvGraphicFramePr>
            <a:graphicFrameLocks noGrp="1"/>
          </p:cNvGraphicFramePr>
          <p:nvPr>
            <p:ph idx="1"/>
            <p:extLst>
              <p:ext uri="{D42A27DB-BD31-4B8C-83A1-F6EECF244321}">
                <p14:modId xmlns:p14="http://schemas.microsoft.com/office/powerpoint/2010/main" val="3315561387"/>
              </p:ext>
            </p:extLst>
          </p:nvPr>
        </p:nvGraphicFramePr>
        <p:xfrm>
          <a:off x="6513341" y="2016125"/>
          <a:ext cx="5317587" cy="403735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7802C7A8-3680-4B22-9401-04CBE24EF617}"/>
              </a:ext>
            </a:extLst>
          </p:cNvPr>
          <p:cNvGraphicFramePr>
            <a:graphicFrameLocks/>
          </p:cNvGraphicFramePr>
          <p:nvPr>
            <p:extLst>
              <p:ext uri="{D42A27DB-BD31-4B8C-83A1-F6EECF244321}">
                <p14:modId xmlns:p14="http://schemas.microsoft.com/office/powerpoint/2010/main" val="4064158851"/>
              </p:ext>
            </p:extLst>
          </p:nvPr>
        </p:nvGraphicFramePr>
        <p:xfrm>
          <a:off x="361072" y="2016125"/>
          <a:ext cx="6096000" cy="403735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22961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B0D9-CBB8-433E-83E1-B5EB6432FDB9}"/>
              </a:ext>
            </a:extLst>
          </p:cNvPr>
          <p:cNvSpPr>
            <a:spLocks noGrp="1"/>
          </p:cNvSpPr>
          <p:nvPr>
            <p:ph type="title"/>
          </p:nvPr>
        </p:nvSpPr>
        <p:spPr/>
        <p:txBody>
          <a:bodyPr/>
          <a:lstStyle/>
          <a:p>
            <a:r>
              <a:rPr lang="en-US" dirty="0"/>
              <a:t>Visualization  techniques</a:t>
            </a:r>
          </a:p>
        </p:txBody>
      </p:sp>
      <p:graphicFrame>
        <p:nvGraphicFramePr>
          <p:cNvPr id="9" name="Content Placeholder 8">
            <a:extLst>
              <a:ext uri="{FF2B5EF4-FFF2-40B4-BE49-F238E27FC236}">
                <a16:creationId xmlns:a16="http://schemas.microsoft.com/office/drawing/2014/main" id="{75407308-9BD4-437E-8E39-903C0B6FCFC1}"/>
              </a:ext>
            </a:extLst>
          </p:cNvPr>
          <p:cNvGraphicFramePr>
            <a:graphicFrameLocks noGrp="1"/>
          </p:cNvGraphicFramePr>
          <p:nvPr>
            <p:ph idx="1"/>
            <p:extLst>
              <p:ext uri="{D42A27DB-BD31-4B8C-83A1-F6EECF244321}">
                <p14:modId xmlns:p14="http://schemas.microsoft.com/office/powerpoint/2010/main" val="2784657549"/>
              </p:ext>
            </p:extLst>
          </p:nvPr>
        </p:nvGraphicFramePr>
        <p:xfrm>
          <a:off x="1293812" y="2114599"/>
          <a:ext cx="9761042" cy="393888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13081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60B2E-E39F-4EF4-A86A-25030418A23E}"/>
              </a:ext>
            </a:extLst>
          </p:cNvPr>
          <p:cNvSpPr>
            <a:spLocks noGrp="1"/>
          </p:cNvSpPr>
          <p:nvPr>
            <p:ph type="title"/>
          </p:nvPr>
        </p:nvSpPr>
        <p:spPr/>
        <p:txBody>
          <a:bodyPr/>
          <a:lstStyle/>
          <a:p>
            <a:r>
              <a:rPr lang="en-US" dirty="0"/>
              <a:t>Visualization  techniques</a:t>
            </a:r>
          </a:p>
        </p:txBody>
      </p:sp>
      <p:graphicFrame>
        <p:nvGraphicFramePr>
          <p:cNvPr id="4" name="Content Placeholder 3">
            <a:extLst>
              <a:ext uri="{FF2B5EF4-FFF2-40B4-BE49-F238E27FC236}">
                <a16:creationId xmlns:a16="http://schemas.microsoft.com/office/drawing/2014/main" id="{042C5731-0DBA-43FB-B11A-DE5E5B4B90DF}"/>
              </a:ext>
            </a:extLst>
          </p:cNvPr>
          <p:cNvGraphicFramePr>
            <a:graphicFrameLocks noGrp="1"/>
          </p:cNvGraphicFramePr>
          <p:nvPr>
            <p:ph idx="1"/>
            <p:extLst>
              <p:ext uri="{D42A27DB-BD31-4B8C-83A1-F6EECF244321}">
                <p14:modId xmlns:p14="http://schemas.microsoft.com/office/powerpoint/2010/main" val="2178791933"/>
              </p:ext>
            </p:extLst>
          </p:nvPr>
        </p:nvGraphicFramePr>
        <p:xfrm>
          <a:off x="464234" y="2016125"/>
          <a:ext cx="11338559" cy="40373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53501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2A7E2-7606-4D12-AB70-B08AB82C6DF9}"/>
              </a:ext>
            </a:extLst>
          </p:cNvPr>
          <p:cNvSpPr>
            <a:spLocks noGrp="1"/>
          </p:cNvSpPr>
          <p:nvPr>
            <p:ph type="title"/>
          </p:nvPr>
        </p:nvSpPr>
        <p:spPr/>
        <p:txBody>
          <a:bodyPr/>
          <a:lstStyle/>
          <a:p>
            <a:r>
              <a:rPr lang="en-US" dirty="0"/>
              <a:t>Visualization  techniques</a:t>
            </a:r>
          </a:p>
        </p:txBody>
      </p:sp>
      <p:graphicFrame>
        <p:nvGraphicFramePr>
          <p:cNvPr id="6" name="Content Placeholder 5">
            <a:extLst>
              <a:ext uri="{FF2B5EF4-FFF2-40B4-BE49-F238E27FC236}">
                <a16:creationId xmlns:a16="http://schemas.microsoft.com/office/drawing/2014/main" id="{78DEC952-890D-43A2-B159-BF26EBA10458}"/>
              </a:ext>
            </a:extLst>
          </p:cNvPr>
          <p:cNvGraphicFramePr>
            <a:graphicFrameLocks noGrp="1"/>
          </p:cNvGraphicFramePr>
          <p:nvPr>
            <p:ph idx="1"/>
            <p:extLst>
              <p:ext uri="{D42A27DB-BD31-4B8C-83A1-F6EECF244321}">
                <p14:modId xmlns:p14="http://schemas.microsoft.com/office/powerpoint/2010/main" val="1501150270"/>
              </p:ext>
            </p:extLst>
          </p:nvPr>
        </p:nvGraphicFramePr>
        <p:xfrm>
          <a:off x="6269501" y="2016125"/>
          <a:ext cx="5673969" cy="403735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2F2E8607-BA68-4D96-BE41-47F450A641BD}"/>
              </a:ext>
            </a:extLst>
          </p:cNvPr>
          <p:cNvGraphicFramePr>
            <a:graphicFrameLocks/>
          </p:cNvGraphicFramePr>
          <p:nvPr>
            <p:extLst>
              <p:ext uri="{D42A27DB-BD31-4B8C-83A1-F6EECF244321}">
                <p14:modId xmlns:p14="http://schemas.microsoft.com/office/powerpoint/2010/main" val="1337297228"/>
              </p:ext>
            </p:extLst>
          </p:nvPr>
        </p:nvGraphicFramePr>
        <p:xfrm>
          <a:off x="248529" y="2000250"/>
          <a:ext cx="5673969" cy="403735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49647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EB342-89D3-4D56-A5F8-C3DF4B6C6F14}"/>
              </a:ext>
            </a:extLst>
          </p:cNvPr>
          <p:cNvSpPr>
            <a:spLocks noGrp="1"/>
          </p:cNvSpPr>
          <p:nvPr>
            <p:ph type="title"/>
          </p:nvPr>
        </p:nvSpPr>
        <p:spPr/>
        <p:txBody>
          <a:bodyPr/>
          <a:lstStyle/>
          <a:p>
            <a:r>
              <a:rPr lang="en-US" dirty="0"/>
              <a:t>Visualization  techniques</a:t>
            </a:r>
          </a:p>
        </p:txBody>
      </p:sp>
      <p:graphicFrame>
        <p:nvGraphicFramePr>
          <p:cNvPr id="6" name="Content Placeholder 5">
            <a:extLst>
              <a:ext uri="{FF2B5EF4-FFF2-40B4-BE49-F238E27FC236}">
                <a16:creationId xmlns:a16="http://schemas.microsoft.com/office/drawing/2014/main" id="{76D8EBBE-F5A9-48F7-B72B-B2CFF581ECA3}"/>
              </a:ext>
            </a:extLst>
          </p:cNvPr>
          <p:cNvGraphicFramePr>
            <a:graphicFrameLocks noGrp="1"/>
          </p:cNvGraphicFramePr>
          <p:nvPr>
            <p:ph idx="1"/>
          </p:nvPr>
        </p:nvGraphicFramePr>
        <p:xfrm>
          <a:off x="1450975" y="2016125"/>
          <a:ext cx="9604375" cy="34496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1775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F2D68-F9AC-41C1-B19B-0F7A7DD84A7E}"/>
              </a:ext>
            </a:extLst>
          </p:cNvPr>
          <p:cNvSpPr>
            <a:spLocks noGrp="1"/>
          </p:cNvSpPr>
          <p:nvPr>
            <p:ph type="title"/>
          </p:nvPr>
        </p:nvSpPr>
        <p:spPr/>
        <p:txBody>
          <a:bodyPr/>
          <a:lstStyle/>
          <a:p>
            <a:r>
              <a:rPr lang="en-US" dirty="0"/>
              <a:t>Visualization  techniques</a:t>
            </a:r>
          </a:p>
        </p:txBody>
      </p:sp>
      <p:graphicFrame>
        <p:nvGraphicFramePr>
          <p:cNvPr id="6" name="Content Placeholder 5">
            <a:extLst>
              <a:ext uri="{FF2B5EF4-FFF2-40B4-BE49-F238E27FC236}">
                <a16:creationId xmlns:a16="http://schemas.microsoft.com/office/drawing/2014/main" id="{104EF30B-397E-4F61-9651-D6F91850570C}"/>
              </a:ext>
            </a:extLst>
          </p:cNvPr>
          <p:cNvGraphicFramePr>
            <a:graphicFrameLocks noGrp="1"/>
          </p:cNvGraphicFramePr>
          <p:nvPr>
            <p:ph idx="1"/>
          </p:nvPr>
        </p:nvGraphicFramePr>
        <p:xfrm>
          <a:off x="1450975" y="2016125"/>
          <a:ext cx="9604375" cy="34496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57066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BC964-2CE5-45DA-9009-313936A99349}"/>
              </a:ext>
            </a:extLst>
          </p:cNvPr>
          <p:cNvSpPr>
            <a:spLocks noGrp="1"/>
          </p:cNvSpPr>
          <p:nvPr>
            <p:ph type="title"/>
          </p:nvPr>
        </p:nvSpPr>
        <p:spPr/>
        <p:txBody>
          <a:bodyPr/>
          <a:lstStyle/>
          <a:p>
            <a:r>
              <a:rPr lang="en-US" dirty="0"/>
              <a:t>Visualization  techniques</a:t>
            </a:r>
          </a:p>
        </p:txBody>
      </p:sp>
      <p:graphicFrame>
        <p:nvGraphicFramePr>
          <p:cNvPr id="6" name="Content Placeholder 5">
            <a:extLst>
              <a:ext uri="{FF2B5EF4-FFF2-40B4-BE49-F238E27FC236}">
                <a16:creationId xmlns:a16="http://schemas.microsoft.com/office/drawing/2014/main" id="{85AE5C02-85D6-4AA1-AEBB-903BEF54B994}"/>
              </a:ext>
            </a:extLst>
          </p:cNvPr>
          <p:cNvGraphicFramePr>
            <a:graphicFrameLocks noGrp="1"/>
          </p:cNvGraphicFramePr>
          <p:nvPr>
            <p:ph idx="1"/>
            <p:extLst>
              <p:ext uri="{D42A27DB-BD31-4B8C-83A1-F6EECF244321}">
                <p14:modId xmlns:p14="http://schemas.microsoft.com/office/powerpoint/2010/main" val="2685826522"/>
              </p:ext>
            </p:extLst>
          </p:nvPr>
        </p:nvGraphicFramePr>
        <p:xfrm>
          <a:off x="365761" y="2016125"/>
          <a:ext cx="11507372" cy="38923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48730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0B76E-0931-4133-AAEE-F19003F28E4A}"/>
              </a:ext>
            </a:extLst>
          </p:cNvPr>
          <p:cNvSpPr>
            <a:spLocks noGrp="1"/>
          </p:cNvSpPr>
          <p:nvPr>
            <p:ph type="title"/>
          </p:nvPr>
        </p:nvSpPr>
        <p:spPr/>
        <p:txBody>
          <a:bodyPr/>
          <a:lstStyle/>
          <a:p>
            <a:r>
              <a:rPr lang="en-US" dirty="0"/>
              <a:t>Visualization  techniques</a:t>
            </a:r>
          </a:p>
        </p:txBody>
      </p:sp>
      <p:graphicFrame>
        <p:nvGraphicFramePr>
          <p:cNvPr id="9" name="Content Placeholder 8">
            <a:extLst>
              <a:ext uri="{FF2B5EF4-FFF2-40B4-BE49-F238E27FC236}">
                <a16:creationId xmlns:a16="http://schemas.microsoft.com/office/drawing/2014/main" id="{97790499-19CF-48FA-9FA0-8C6FA1C4AB95}"/>
              </a:ext>
            </a:extLst>
          </p:cNvPr>
          <p:cNvGraphicFramePr>
            <a:graphicFrameLocks noGrp="1"/>
          </p:cNvGraphicFramePr>
          <p:nvPr>
            <p:ph idx="1"/>
          </p:nvPr>
        </p:nvGraphicFramePr>
        <p:xfrm>
          <a:off x="1450975" y="2016125"/>
          <a:ext cx="9604375" cy="34496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0480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672E6-D95B-4AFC-ACD7-41C96147D295}"/>
              </a:ext>
            </a:extLst>
          </p:cNvPr>
          <p:cNvSpPr>
            <a:spLocks noGrp="1"/>
          </p:cNvSpPr>
          <p:nvPr>
            <p:ph type="title"/>
          </p:nvPr>
        </p:nvSpPr>
        <p:spPr>
          <a:xfrm>
            <a:off x="1452622" y="791353"/>
            <a:ext cx="9603275" cy="1049235"/>
          </a:xfrm>
        </p:spPr>
        <p:txBody>
          <a:bodyPr/>
          <a:lstStyle/>
          <a:p>
            <a:r>
              <a:rPr lang="en-US" dirty="0"/>
              <a:t>Problem definition</a:t>
            </a:r>
          </a:p>
        </p:txBody>
      </p:sp>
      <p:pic>
        <p:nvPicPr>
          <p:cNvPr id="7" name="Picture 6">
            <a:extLst>
              <a:ext uri="{FF2B5EF4-FFF2-40B4-BE49-F238E27FC236}">
                <a16:creationId xmlns:a16="http://schemas.microsoft.com/office/drawing/2014/main" id="{7DFA771B-C151-43C8-8FD8-BCCB6669725A}"/>
              </a:ext>
            </a:extLst>
          </p:cNvPr>
          <p:cNvPicPr>
            <a:picLocks noChangeAspect="1"/>
          </p:cNvPicPr>
          <p:nvPr/>
        </p:nvPicPr>
        <p:blipFill>
          <a:blip r:embed="rId2"/>
          <a:stretch>
            <a:fillRect/>
          </a:stretch>
        </p:blipFill>
        <p:spPr>
          <a:xfrm>
            <a:off x="2296919" y="1962933"/>
            <a:ext cx="7914679" cy="4103714"/>
          </a:xfrm>
          <a:prstGeom prst="rect">
            <a:avLst/>
          </a:prstGeom>
        </p:spPr>
      </p:pic>
    </p:spTree>
    <p:extLst>
      <p:ext uri="{BB962C8B-B14F-4D97-AF65-F5344CB8AC3E}">
        <p14:creationId xmlns:p14="http://schemas.microsoft.com/office/powerpoint/2010/main" val="1667734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94801-BF34-44B1-82C6-6F519B04AF61}"/>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54BFFE8D-EFA9-4876-AAC2-1E5326C79AF5}"/>
              </a:ext>
            </a:extLst>
          </p:cNvPr>
          <p:cNvSpPr>
            <a:spLocks noGrp="1"/>
          </p:cNvSpPr>
          <p:nvPr>
            <p:ph idx="1"/>
          </p:nvPr>
        </p:nvSpPr>
        <p:spPr>
          <a:xfrm>
            <a:off x="1451579" y="1945393"/>
            <a:ext cx="9603275" cy="4108088"/>
          </a:xfrm>
        </p:spPr>
        <p:txBody>
          <a:bodyPr>
            <a:noAutofit/>
          </a:bodyPr>
          <a:lstStyle/>
          <a:p>
            <a:pPr algn="l" fontAlgn="base"/>
            <a:r>
              <a:rPr lang="en-US" b="0" i="0" dirty="0">
                <a:effectLst/>
                <a:latin typeface="Inter"/>
              </a:rPr>
              <a:t>In this project our main purpose is to determine which type of hotels need more attention either from the government or investors, based on the total number of reservations all over the year in different seasons.</a:t>
            </a:r>
          </a:p>
          <a:p>
            <a:pPr algn="l" fontAlgn="base"/>
            <a:r>
              <a:rPr lang="en-US" b="0" i="0" dirty="0">
                <a:effectLst/>
                <a:latin typeface="Inter"/>
              </a:rPr>
              <a:t>Here we mean by needing more attention that we want to determine which hotels in which season we need to invest in to make sure that they’re more comfort to make tourists feel the convenience and reliable to represent our country to foreigners. </a:t>
            </a:r>
          </a:p>
          <a:p>
            <a:pPr algn="l" fontAlgn="base"/>
            <a:r>
              <a:rPr lang="en-US" b="0" i="0" dirty="0">
                <a:effectLst/>
                <a:latin typeface="Inter"/>
              </a:rPr>
              <a:t>This data set contains booking information for city &amp; resort hotels, and includes information such as when the booking was made, length of </a:t>
            </a:r>
            <a:r>
              <a:rPr lang="en-US" dirty="0">
                <a:latin typeface="Inter"/>
              </a:rPr>
              <a:t>residence</a:t>
            </a:r>
            <a:r>
              <a:rPr lang="en-US" b="0" i="0" dirty="0">
                <a:effectLst/>
                <a:latin typeface="Inter"/>
              </a:rPr>
              <a:t>, the number of adults, children, and/or babies, and the number of available parking spaces, etc.</a:t>
            </a:r>
          </a:p>
          <a:p>
            <a:pPr algn="l" fontAlgn="base"/>
            <a:r>
              <a:rPr lang="en-US" b="0" i="0" dirty="0">
                <a:effectLst/>
                <a:latin typeface="Inter"/>
              </a:rPr>
              <a:t>All personally identifying information has been removed from the data.</a:t>
            </a:r>
          </a:p>
          <a:p>
            <a:pPr algn="l" fontAlgn="base"/>
            <a:endParaRPr lang="en-US" b="0" i="0" dirty="0">
              <a:effectLst/>
              <a:latin typeface="Inter"/>
            </a:endParaRPr>
          </a:p>
          <a:p>
            <a:endParaRPr lang="en-US" dirty="0"/>
          </a:p>
        </p:txBody>
      </p:sp>
    </p:spTree>
    <p:extLst>
      <p:ext uri="{BB962C8B-B14F-4D97-AF65-F5344CB8AC3E}">
        <p14:creationId xmlns:p14="http://schemas.microsoft.com/office/powerpoint/2010/main" val="4212778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08FDB-6766-4B6A-ABB8-EAA70859EC9C}"/>
              </a:ext>
            </a:extLst>
          </p:cNvPr>
          <p:cNvSpPr>
            <a:spLocks noGrp="1"/>
          </p:cNvSpPr>
          <p:nvPr>
            <p:ph type="title"/>
          </p:nvPr>
        </p:nvSpPr>
        <p:spPr>
          <a:xfrm>
            <a:off x="1451579" y="817771"/>
            <a:ext cx="9603275" cy="1049235"/>
          </a:xfrm>
        </p:spPr>
        <p:txBody>
          <a:bodyPr/>
          <a:lstStyle/>
          <a:p>
            <a:r>
              <a:rPr lang="en-GB" dirty="0"/>
              <a:t>Attribute</a:t>
            </a:r>
            <a:br>
              <a:rPr lang="en-GB" dirty="0"/>
            </a:br>
            <a:endParaRPr lang="en-GB" dirty="0"/>
          </a:p>
        </p:txBody>
      </p:sp>
      <p:sp>
        <p:nvSpPr>
          <p:cNvPr id="3" name="Content Placeholder 2">
            <a:extLst>
              <a:ext uri="{FF2B5EF4-FFF2-40B4-BE49-F238E27FC236}">
                <a16:creationId xmlns:a16="http://schemas.microsoft.com/office/drawing/2014/main" id="{9E4F4865-447C-47FC-9352-6B1391E559ED}"/>
              </a:ext>
            </a:extLst>
          </p:cNvPr>
          <p:cNvSpPr>
            <a:spLocks noGrp="1"/>
          </p:cNvSpPr>
          <p:nvPr>
            <p:ph idx="1"/>
          </p:nvPr>
        </p:nvSpPr>
        <p:spPr>
          <a:xfrm>
            <a:off x="1451579" y="2015732"/>
            <a:ext cx="9872203" cy="4264995"/>
          </a:xfrm>
        </p:spPr>
        <p:txBody>
          <a:bodyPr>
            <a:normAutofit/>
          </a:bodyPr>
          <a:lstStyle/>
          <a:p>
            <a:r>
              <a:rPr lang="en-GB" dirty="0" err="1">
                <a:solidFill>
                  <a:srgbClr val="202124"/>
                </a:solidFill>
                <a:latin typeface="Inter"/>
              </a:rPr>
              <a:t>I</a:t>
            </a:r>
            <a:r>
              <a:rPr lang="en-GB" b="0" i="0" dirty="0" err="1">
                <a:solidFill>
                  <a:srgbClr val="202124"/>
                </a:solidFill>
                <a:effectLst/>
                <a:latin typeface="Inter"/>
              </a:rPr>
              <a:t>s_canceled</a:t>
            </a:r>
            <a:r>
              <a:rPr lang="en-GB" dirty="0">
                <a:solidFill>
                  <a:srgbClr val="5F6368"/>
                </a:solidFill>
                <a:latin typeface="Inter"/>
              </a:rPr>
              <a:t>: </a:t>
            </a:r>
            <a:r>
              <a:rPr lang="en-GB" b="0" i="0" dirty="0">
                <a:solidFill>
                  <a:srgbClr val="5F6368"/>
                </a:solidFill>
                <a:effectLst/>
                <a:latin typeface="Inter"/>
              </a:rPr>
              <a:t>Value indicating if the booking was cancelled (Yes) or not (No)</a:t>
            </a:r>
          </a:p>
          <a:p>
            <a:r>
              <a:rPr lang="en-GB" b="0" i="0" dirty="0" err="1">
                <a:solidFill>
                  <a:srgbClr val="202124"/>
                </a:solidFill>
                <a:effectLst/>
                <a:latin typeface="Inter"/>
              </a:rPr>
              <a:t>Lead_time</a:t>
            </a:r>
            <a:r>
              <a:rPr lang="en-GB" dirty="0">
                <a:solidFill>
                  <a:srgbClr val="5F6368"/>
                </a:solidFill>
                <a:latin typeface="Inter"/>
              </a:rPr>
              <a:t>: </a:t>
            </a:r>
            <a:r>
              <a:rPr lang="en-GB" b="0" i="0" dirty="0">
                <a:solidFill>
                  <a:srgbClr val="5F6368"/>
                </a:solidFill>
                <a:effectLst/>
                <a:latin typeface="Inter"/>
              </a:rPr>
              <a:t>Number of days that elapsed between the entering date of the booking into the PMS and the arrival date</a:t>
            </a:r>
          </a:p>
          <a:p>
            <a:r>
              <a:rPr lang="en-GB" b="0" i="0" dirty="0" err="1">
                <a:solidFill>
                  <a:srgbClr val="202124"/>
                </a:solidFill>
                <a:effectLst/>
                <a:latin typeface="Inter"/>
              </a:rPr>
              <a:t>Arrival_date_year</a:t>
            </a:r>
            <a:r>
              <a:rPr lang="en-GB" dirty="0">
                <a:solidFill>
                  <a:srgbClr val="5F6368"/>
                </a:solidFill>
                <a:latin typeface="Inter"/>
              </a:rPr>
              <a:t>: </a:t>
            </a:r>
            <a:r>
              <a:rPr lang="en-GB" b="0" i="0" dirty="0">
                <a:solidFill>
                  <a:srgbClr val="5F6368"/>
                </a:solidFill>
                <a:effectLst/>
                <a:latin typeface="Inter"/>
              </a:rPr>
              <a:t>Year of arrival date</a:t>
            </a:r>
            <a:endParaRPr lang="en-GB" dirty="0">
              <a:solidFill>
                <a:srgbClr val="5F6368"/>
              </a:solidFill>
              <a:latin typeface="Inter"/>
            </a:endParaRPr>
          </a:p>
          <a:p>
            <a:pPr algn="l" fontAlgn="base"/>
            <a:r>
              <a:rPr lang="en-GB" b="0" i="0" dirty="0" err="1">
                <a:solidFill>
                  <a:srgbClr val="202124"/>
                </a:solidFill>
                <a:effectLst/>
                <a:latin typeface="inherit"/>
              </a:rPr>
              <a:t>Arrival_date_month</a:t>
            </a:r>
            <a:r>
              <a:rPr lang="en-GB" dirty="0">
                <a:solidFill>
                  <a:srgbClr val="5F6368"/>
                </a:solidFill>
                <a:latin typeface="Google Material Icons"/>
              </a:rPr>
              <a:t>: </a:t>
            </a:r>
            <a:r>
              <a:rPr lang="en-GB" b="0" i="0" dirty="0">
                <a:solidFill>
                  <a:srgbClr val="5F6368"/>
                </a:solidFill>
                <a:effectLst/>
                <a:latin typeface="Inter"/>
              </a:rPr>
              <a:t>Month of arrival date</a:t>
            </a:r>
            <a:endParaRPr lang="en-GB" dirty="0">
              <a:solidFill>
                <a:srgbClr val="5F6368"/>
              </a:solidFill>
              <a:latin typeface="Google Material Icons"/>
            </a:endParaRPr>
          </a:p>
          <a:p>
            <a:pPr algn="l" fontAlgn="base"/>
            <a:r>
              <a:rPr lang="en-GB" b="0" i="0" dirty="0" err="1">
                <a:solidFill>
                  <a:srgbClr val="202124"/>
                </a:solidFill>
                <a:effectLst/>
                <a:latin typeface="Inter"/>
              </a:rPr>
              <a:t>Arrival_date_week_number</a:t>
            </a:r>
            <a:r>
              <a:rPr lang="en-GB" b="0" i="0" dirty="0">
                <a:solidFill>
                  <a:srgbClr val="202124"/>
                </a:solidFill>
                <a:effectLst/>
                <a:latin typeface="Inter"/>
              </a:rPr>
              <a:t>: </a:t>
            </a:r>
            <a:r>
              <a:rPr lang="en-GB" b="0" i="0" dirty="0">
                <a:solidFill>
                  <a:srgbClr val="5F6368"/>
                </a:solidFill>
                <a:effectLst/>
                <a:latin typeface="Inter"/>
              </a:rPr>
              <a:t>Week number of year for arrival date</a:t>
            </a:r>
          </a:p>
          <a:p>
            <a:pPr algn="l" fontAlgn="base"/>
            <a:r>
              <a:rPr lang="en-GB" b="0" i="0" dirty="0" err="1">
                <a:solidFill>
                  <a:srgbClr val="202124"/>
                </a:solidFill>
                <a:effectLst/>
                <a:latin typeface="Inter"/>
              </a:rPr>
              <a:t>Arrival_date_day_of_month</a:t>
            </a:r>
            <a:r>
              <a:rPr lang="en-GB" b="0" i="0" dirty="0">
                <a:solidFill>
                  <a:srgbClr val="202124"/>
                </a:solidFill>
                <a:effectLst/>
                <a:latin typeface="Inter"/>
              </a:rPr>
              <a:t>: </a:t>
            </a:r>
            <a:r>
              <a:rPr lang="en-GB" b="0" i="0" dirty="0">
                <a:solidFill>
                  <a:srgbClr val="5F6368"/>
                </a:solidFill>
                <a:effectLst/>
                <a:latin typeface="Inter"/>
              </a:rPr>
              <a:t>Day of arrival date</a:t>
            </a:r>
          </a:p>
          <a:p>
            <a:pPr marL="0" indent="0">
              <a:buNone/>
            </a:pPr>
            <a:br>
              <a:rPr lang="en-GB" dirty="0"/>
            </a:br>
            <a:endParaRPr lang="en-GB" dirty="0">
              <a:solidFill>
                <a:srgbClr val="5F6368"/>
              </a:solidFill>
              <a:latin typeface="Inter"/>
            </a:endParaRPr>
          </a:p>
          <a:p>
            <a:endParaRPr lang="en-GB" dirty="0"/>
          </a:p>
        </p:txBody>
      </p:sp>
    </p:spTree>
    <p:extLst>
      <p:ext uri="{BB962C8B-B14F-4D97-AF65-F5344CB8AC3E}">
        <p14:creationId xmlns:p14="http://schemas.microsoft.com/office/powerpoint/2010/main" val="2624833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02E3C-BF6E-48BD-87D9-F36A2B58C460}"/>
              </a:ext>
            </a:extLst>
          </p:cNvPr>
          <p:cNvSpPr>
            <a:spLocks noGrp="1"/>
          </p:cNvSpPr>
          <p:nvPr>
            <p:ph type="title"/>
          </p:nvPr>
        </p:nvSpPr>
        <p:spPr/>
        <p:txBody>
          <a:bodyPr/>
          <a:lstStyle/>
          <a:p>
            <a:r>
              <a:rPr lang="en-GB" dirty="0"/>
              <a:t>Attribute</a:t>
            </a:r>
            <a:br>
              <a:rPr lang="en-GB" dirty="0"/>
            </a:br>
            <a:endParaRPr lang="en-GB" dirty="0"/>
          </a:p>
        </p:txBody>
      </p:sp>
      <p:sp>
        <p:nvSpPr>
          <p:cNvPr id="3" name="Content Placeholder 2">
            <a:extLst>
              <a:ext uri="{FF2B5EF4-FFF2-40B4-BE49-F238E27FC236}">
                <a16:creationId xmlns:a16="http://schemas.microsoft.com/office/drawing/2014/main" id="{D786F38C-AB97-4290-B139-BA4116DB1C02}"/>
              </a:ext>
            </a:extLst>
          </p:cNvPr>
          <p:cNvSpPr>
            <a:spLocks noGrp="1"/>
          </p:cNvSpPr>
          <p:nvPr>
            <p:ph idx="1"/>
          </p:nvPr>
        </p:nvSpPr>
        <p:spPr>
          <a:xfrm>
            <a:off x="1451579" y="2015732"/>
            <a:ext cx="9826021" cy="4037749"/>
          </a:xfrm>
        </p:spPr>
        <p:txBody>
          <a:bodyPr>
            <a:normAutofit/>
          </a:bodyPr>
          <a:lstStyle/>
          <a:p>
            <a:r>
              <a:rPr lang="en-GB" b="0" i="0" dirty="0" err="1">
                <a:solidFill>
                  <a:srgbClr val="202124"/>
                </a:solidFill>
                <a:effectLst/>
                <a:latin typeface="Inter"/>
              </a:rPr>
              <a:t>stays_in_weekend_nights</a:t>
            </a:r>
            <a:r>
              <a:rPr lang="en-GB" b="0" i="0" dirty="0">
                <a:solidFill>
                  <a:srgbClr val="202124"/>
                </a:solidFill>
                <a:effectLst/>
                <a:latin typeface="Inter"/>
              </a:rPr>
              <a:t>_: </a:t>
            </a:r>
            <a:r>
              <a:rPr lang="en-GB" b="0" i="0" dirty="0">
                <a:solidFill>
                  <a:srgbClr val="5F6368"/>
                </a:solidFill>
                <a:effectLst/>
                <a:latin typeface="Inter"/>
              </a:rPr>
              <a:t>Number of weekend nights (Saturday or Sunday) the guest stayed or booked to stay at the hotel</a:t>
            </a:r>
          </a:p>
          <a:p>
            <a:pPr algn="l" fontAlgn="base"/>
            <a:r>
              <a:rPr lang="en-GB" b="0" i="0" dirty="0" err="1">
                <a:solidFill>
                  <a:srgbClr val="202124"/>
                </a:solidFill>
                <a:effectLst/>
                <a:latin typeface="inherit"/>
              </a:rPr>
              <a:t>stays_in_week_nights</a:t>
            </a:r>
            <a:r>
              <a:rPr lang="en-GB" dirty="0">
                <a:solidFill>
                  <a:srgbClr val="5F6368"/>
                </a:solidFill>
                <a:latin typeface="Google Material Icons"/>
              </a:rPr>
              <a:t>: </a:t>
            </a:r>
            <a:r>
              <a:rPr lang="en-GB" b="0" i="0" dirty="0">
                <a:solidFill>
                  <a:srgbClr val="5F6368"/>
                </a:solidFill>
                <a:effectLst/>
                <a:latin typeface="Inter"/>
              </a:rPr>
              <a:t>Number of week nights (Monday to Friday) the guest stayed or booked to stay at the hotel</a:t>
            </a:r>
          </a:p>
          <a:p>
            <a:pPr algn="l" fontAlgn="base"/>
            <a:r>
              <a:rPr lang="en-GB" b="0" i="0" dirty="0">
                <a:effectLst/>
                <a:latin typeface="Inter"/>
              </a:rPr>
              <a:t>Adults</a:t>
            </a:r>
            <a:r>
              <a:rPr lang="en-GB" dirty="0">
                <a:latin typeface="Inter"/>
              </a:rPr>
              <a:t>: </a:t>
            </a:r>
            <a:r>
              <a:rPr lang="en-GB" b="0" i="0" dirty="0">
                <a:solidFill>
                  <a:srgbClr val="5F6368"/>
                </a:solidFill>
                <a:effectLst/>
                <a:latin typeface="Inter"/>
              </a:rPr>
              <a:t>Number of adults</a:t>
            </a:r>
          </a:p>
          <a:p>
            <a:pPr algn="l" fontAlgn="base"/>
            <a:r>
              <a:rPr lang="en-GB" b="0" i="0" dirty="0">
                <a:solidFill>
                  <a:srgbClr val="202124"/>
                </a:solidFill>
                <a:effectLst/>
                <a:latin typeface="Inter"/>
              </a:rPr>
              <a:t>Children: </a:t>
            </a:r>
            <a:r>
              <a:rPr lang="en-GB" b="0" i="0" dirty="0">
                <a:solidFill>
                  <a:srgbClr val="5F6368"/>
                </a:solidFill>
                <a:effectLst/>
                <a:latin typeface="Inter"/>
              </a:rPr>
              <a:t>Number of children</a:t>
            </a:r>
          </a:p>
          <a:p>
            <a:pPr algn="l" fontAlgn="base"/>
            <a:r>
              <a:rPr lang="en-GB" b="0" i="0" dirty="0">
                <a:solidFill>
                  <a:srgbClr val="202124"/>
                </a:solidFill>
                <a:effectLst/>
                <a:latin typeface="Inter"/>
              </a:rPr>
              <a:t>Babies: </a:t>
            </a:r>
            <a:r>
              <a:rPr lang="en-GB" b="0" i="0" dirty="0">
                <a:solidFill>
                  <a:srgbClr val="5F6368"/>
                </a:solidFill>
                <a:effectLst/>
                <a:latin typeface="Inter"/>
              </a:rPr>
              <a:t>Number of babies</a:t>
            </a:r>
          </a:p>
          <a:p>
            <a:pPr algn="l" fontAlgn="base"/>
            <a:r>
              <a:rPr lang="en-GB" b="0" i="0" dirty="0">
                <a:solidFill>
                  <a:srgbClr val="202124"/>
                </a:solidFill>
                <a:effectLst/>
                <a:latin typeface="Inter"/>
              </a:rPr>
              <a:t>Meal: </a:t>
            </a:r>
            <a:r>
              <a:rPr lang="en-GB" b="0" i="0" dirty="0">
                <a:solidFill>
                  <a:srgbClr val="5F6368"/>
                </a:solidFill>
                <a:effectLst/>
                <a:latin typeface="Inter"/>
              </a:rPr>
              <a:t>Type of meal booked. Categories are presented in standard hospitality meal packages: Undefined/SC – no meal</a:t>
            </a:r>
            <a:endParaRPr lang="en-GB" b="0" i="0" dirty="0">
              <a:effectLst/>
              <a:latin typeface="Inter"/>
            </a:endParaRPr>
          </a:p>
          <a:p>
            <a:endParaRPr lang="en-GB" dirty="0"/>
          </a:p>
        </p:txBody>
      </p:sp>
    </p:spTree>
    <p:extLst>
      <p:ext uri="{BB962C8B-B14F-4D97-AF65-F5344CB8AC3E}">
        <p14:creationId xmlns:p14="http://schemas.microsoft.com/office/powerpoint/2010/main" val="2622201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7E5C-AB3A-4798-9408-8BFC3963DB6A}"/>
              </a:ext>
            </a:extLst>
          </p:cNvPr>
          <p:cNvSpPr>
            <a:spLocks noGrp="1"/>
          </p:cNvSpPr>
          <p:nvPr>
            <p:ph type="title"/>
          </p:nvPr>
        </p:nvSpPr>
        <p:spPr/>
        <p:txBody>
          <a:bodyPr/>
          <a:lstStyle/>
          <a:p>
            <a:r>
              <a:rPr lang="en-GB" dirty="0"/>
              <a:t>Attribute</a:t>
            </a:r>
            <a:br>
              <a:rPr lang="en-GB" dirty="0"/>
            </a:br>
            <a:endParaRPr lang="en-GB" dirty="0"/>
          </a:p>
        </p:txBody>
      </p:sp>
      <p:sp>
        <p:nvSpPr>
          <p:cNvPr id="3" name="Content Placeholder 2">
            <a:extLst>
              <a:ext uri="{FF2B5EF4-FFF2-40B4-BE49-F238E27FC236}">
                <a16:creationId xmlns:a16="http://schemas.microsoft.com/office/drawing/2014/main" id="{82E63C33-3030-4FD0-B218-D268E360B3FC}"/>
              </a:ext>
            </a:extLst>
          </p:cNvPr>
          <p:cNvSpPr>
            <a:spLocks noGrp="1"/>
          </p:cNvSpPr>
          <p:nvPr>
            <p:ph idx="1"/>
          </p:nvPr>
        </p:nvSpPr>
        <p:spPr>
          <a:xfrm>
            <a:off x="1451579" y="2015732"/>
            <a:ext cx="9881439" cy="3784704"/>
          </a:xfrm>
        </p:spPr>
        <p:txBody>
          <a:bodyPr>
            <a:normAutofit lnSpcReduction="10000"/>
          </a:bodyPr>
          <a:lstStyle/>
          <a:p>
            <a:pPr algn="l" fontAlgn="base"/>
            <a:r>
              <a:rPr lang="en-GB" b="1" i="0" dirty="0">
                <a:solidFill>
                  <a:srgbClr val="202124"/>
                </a:solidFill>
                <a:effectLst/>
                <a:latin typeface="inherit"/>
              </a:rPr>
              <a:t>Country</a:t>
            </a:r>
            <a:r>
              <a:rPr lang="en-GB" dirty="0">
                <a:solidFill>
                  <a:srgbClr val="5F6368"/>
                </a:solidFill>
                <a:latin typeface="Google Material Icons"/>
              </a:rPr>
              <a:t>:</a:t>
            </a:r>
            <a:r>
              <a:rPr lang="en-GB" dirty="0">
                <a:solidFill>
                  <a:srgbClr val="5F6368"/>
                </a:solidFill>
                <a:latin typeface="Inter"/>
              </a:rPr>
              <a:t> </a:t>
            </a:r>
            <a:r>
              <a:rPr lang="en-GB" b="0" i="0" dirty="0">
                <a:solidFill>
                  <a:srgbClr val="5F6368"/>
                </a:solidFill>
                <a:effectLst/>
                <a:latin typeface="Inter"/>
              </a:rPr>
              <a:t>Country of origin. Categories are represented in the ISO 3155–3:2013 format</a:t>
            </a:r>
          </a:p>
          <a:p>
            <a:pPr algn="l" fontAlgn="base"/>
            <a:r>
              <a:rPr lang="en-GB" b="1" i="0" dirty="0" err="1">
                <a:solidFill>
                  <a:srgbClr val="202124"/>
                </a:solidFill>
                <a:effectLst/>
                <a:latin typeface="inherit"/>
              </a:rPr>
              <a:t>market_segment</a:t>
            </a:r>
            <a:r>
              <a:rPr lang="en-GB" dirty="0">
                <a:solidFill>
                  <a:srgbClr val="5F6368"/>
                </a:solidFill>
                <a:latin typeface="Google Material Icons"/>
              </a:rPr>
              <a:t>:</a:t>
            </a:r>
            <a:r>
              <a:rPr lang="en-GB" dirty="0">
                <a:solidFill>
                  <a:srgbClr val="5F6368"/>
                </a:solidFill>
                <a:latin typeface="Inter"/>
              </a:rPr>
              <a:t> </a:t>
            </a:r>
            <a:r>
              <a:rPr lang="en-GB" b="0" i="0" dirty="0">
                <a:solidFill>
                  <a:srgbClr val="5F6368"/>
                </a:solidFill>
                <a:effectLst/>
                <a:latin typeface="Inter"/>
              </a:rPr>
              <a:t>Market segment designation. In categories, the term “TA” means “Travel Agents” and “TO” means “Tour Operators”</a:t>
            </a:r>
          </a:p>
          <a:p>
            <a:pPr algn="l" fontAlgn="base"/>
            <a:r>
              <a:rPr lang="en-GB" b="1" i="0" dirty="0" err="1">
                <a:effectLst/>
                <a:latin typeface="Inter"/>
              </a:rPr>
              <a:t>distribution_channel</a:t>
            </a:r>
            <a:r>
              <a:rPr lang="en-GB" b="0" i="0" dirty="0">
                <a:effectLst/>
                <a:latin typeface="Inter"/>
              </a:rPr>
              <a:t>: </a:t>
            </a:r>
            <a:r>
              <a:rPr lang="en-GB" b="0" i="0" dirty="0">
                <a:solidFill>
                  <a:srgbClr val="5F6368"/>
                </a:solidFill>
                <a:effectLst/>
                <a:latin typeface="Inter"/>
              </a:rPr>
              <a:t>Booking distribution channel. The term “TA” means “Travel Agents” and “TO” means “Tour Operators”</a:t>
            </a:r>
          </a:p>
          <a:p>
            <a:pPr algn="l" fontAlgn="base"/>
            <a:r>
              <a:rPr lang="en-GB" b="1" i="0" dirty="0" err="1">
                <a:solidFill>
                  <a:srgbClr val="202124"/>
                </a:solidFill>
                <a:effectLst/>
                <a:latin typeface="inherit"/>
              </a:rPr>
              <a:t>is_repeated_guest</a:t>
            </a:r>
            <a:r>
              <a:rPr lang="en-GB" dirty="0">
                <a:solidFill>
                  <a:srgbClr val="5F6368"/>
                </a:solidFill>
                <a:latin typeface="Google Material Icons"/>
              </a:rPr>
              <a:t>:</a:t>
            </a:r>
            <a:r>
              <a:rPr lang="en-GB" dirty="0">
                <a:solidFill>
                  <a:srgbClr val="5F6368"/>
                </a:solidFill>
                <a:latin typeface="Inter"/>
              </a:rPr>
              <a:t> </a:t>
            </a:r>
            <a:r>
              <a:rPr lang="en-GB" b="0" i="0" dirty="0">
                <a:solidFill>
                  <a:srgbClr val="5F6368"/>
                </a:solidFill>
                <a:effectLst/>
                <a:latin typeface="Inter"/>
              </a:rPr>
              <a:t>Value indicating if the booking name was from a repeated guest (Yes) or not (No)</a:t>
            </a:r>
          </a:p>
          <a:p>
            <a:pPr algn="l" fontAlgn="base"/>
            <a:r>
              <a:rPr lang="en-GB" b="1" i="0" dirty="0" err="1">
                <a:effectLst/>
                <a:latin typeface="Inter"/>
              </a:rPr>
              <a:t>previous_bookings_canceled</a:t>
            </a:r>
            <a:r>
              <a:rPr lang="en-GB" b="0" i="0" dirty="0">
                <a:effectLst/>
                <a:latin typeface="Inter"/>
              </a:rPr>
              <a:t>: </a:t>
            </a:r>
            <a:r>
              <a:rPr lang="en-GB" b="0" i="0" dirty="0">
                <a:solidFill>
                  <a:srgbClr val="5F6368"/>
                </a:solidFill>
                <a:effectLst/>
                <a:latin typeface="Inter"/>
              </a:rPr>
              <a:t>Number of previous bookings that were cancelled by the customer prior to the current booking</a:t>
            </a:r>
          </a:p>
          <a:p>
            <a:pPr algn="l" fontAlgn="base"/>
            <a:endParaRPr lang="en-GB" b="0" i="0" dirty="0">
              <a:effectLst/>
              <a:latin typeface="Inter"/>
            </a:endParaRPr>
          </a:p>
          <a:p>
            <a:pPr algn="l" fontAlgn="base"/>
            <a:endParaRPr lang="en-GB" b="0" i="0" dirty="0">
              <a:solidFill>
                <a:srgbClr val="5F6368"/>
              </a:solidFill>
              <a:effectLst/>
              <a:latin typeface="Inter"/>
            </a:endParaRPr>
          </a:p>
          <a:p>
            <a:endParaRPr lang="en-GB" dirty="0"/>
          </a:p>
        </p:txBody>
      </p:sp>
    </p:spTree>
    <p:extLst>
      <p:ext uri="{BB962C8B-B14F-4D97-AF65-F5344CB8AC3E}">
        <p14:creationId xmlns:p14="http://schemas.microsoft.com/office/powerpoint/2010/main" val="2328698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46913-D36B-43BA-A0F0-A272821DB1AA}"/>
              </a:ext>
            </a:extLst>
          </p:cNvPr>
          <p:cNvSpPr>
            <a:spLocks noGrp="1"/>
          </p:cNvSpPr>
          <p:nvPr>
            <p:ph type="title"/>
          </p:nvPr>
        </p:nvSpPr>
        <p:spPr/>
        <p:txBody>
          <a:bodyPr/>
          <a:lstStyle/>
          <a:p>
            <a:r>
              <a:rPr lang="en-GB" dirty="0"/>
              <a:t>Attribute</a:t>
            </a:r>
          </a:p>
        </p:txBody>
      </p:sp>
      <p:sp>
        <p:nvSpPr>
          <p:cNvPr id="3" name="Content Placeholder 2">
            <a:extLst>
              <a:ext uri="{FF2B5EF4-FFF2-40B4-BE49-F238E27FC236}">
                <a16:creationId xmlns:a16="http://schemas.microsoft.com/office/drawing/2014/main" id="{215995FA-4AEE-4F91-98C0-70536141604E}"/>
              </a:ext>
            </a:extLst>
          </p:cNvPr>
          <p:cNvSpPr>
            <a:spLocks noGrp="1"/>
          </p:cNvSpPr>
          <p:nvPr>
            <p:ph idx="1"/>
          </p:nvPr>
        </p:nvSpPr>
        <p:spPr>
          <a:xfrm>
            <a:off x="1451579" y="2015732"/>
            <a:ext cx="10149294" cy="3960195"/>
          </a:xfrm>
        </p:spPr>
        <p:txBody>
          <a:bodyPr>
            <a:normAutofit fontScale="92500" lnSpcReduction="20000"/>
          </a:bodyPr>
          <a:lstStyle/>
          <a:p>
            <a:r>
              <a:rPr lang="en-GB" dirty="0" err="1"/>
              <a:t>reserved_room_type</a:t>
            </a:r>
            <a:r>
              <a:rPr lang="en-GB" dirty="0"/>
              <a:t>:</a:t>
            </a:r>
            <a:r>
              <a:rPr lang="en-GB" b="0" i="0" dirty="0">
                <a:solidFill>
                  <a:srgbClr val="5F6368"/>
                </a:solidFill>
                <a:effectLst/>
                <a:latin typeface="Inter"/>
              </a:rPr>
              <a:t> Code of room type reserved. Code is presented instead of designation for anonymity reasons.</a:t>
            </a:r>
          </a:p>
          <a:p>
            <a:r>
              <a:rPr lang="en-GB" dirty="0" err="1"/>
              <a:t>assigned_room_type</a:t>
            </a:r>
            <a:r>
              <a:rPr lang="en-GB" dirty="0">
                <a:solidFill>
                  <a:srgbClr val="5F6368"/>
                </a:solidFill>
                <a:latin typeface="Inter"/>
              </a:rPr>
              <a:t>:</a:t>
            </a:r>
            <a:r>
              <a:rPr lang="en-GB" b="0" i="0" dirty="0">
                <a:solidFill>
                  <a:srgbClr val="5F6368"/>
                </a:solidFill>
                <a:effectLst/>
                <a:latin typeface="Inter"/>
              </a:rPr>
              <a:t> Code for the type of room assigned to the booking. Sometimes the assigned room type differs from the reserved room type due</a:t>
            </a:r>
            <a:endParaRPr lang="en-GB" dirty="0">
              <a:solidFill>
                <a:srgbClr val="5F6368"/>
              </a:solidFill>
              <a:latin typeface="Inter"/>
            </a:endParaRPr>
          </a:p>
          <a:p>
            <a:pPr algn="l" fontAlgn="base"/>
            <a:r>
              <a:rPr lang="en-GB" b="1" i="0" dirty="0" err="1">
                <a:solidFill>
                  <a:srgbClr val="202124"/>
                </a:solidFill>
                <a:effectLst/>
                <a:latin typeface="inherit"/>
              </a:rPr>
              <a:t>booking_changes</a:t>
            </a:r>
            <a:r>
              <a:rPr lang="en-GB" dirty="0">
                <a:solidFill>
                  <a:srgbClr val="5F6368"/>
                </a:solidFill>
                <a:latin typeface="Google Material Icons"/>
              </a:rPr>
              <a:t>:</a:t>
            </a:r>
            <a:r>
              <a:rPr lang="en-GB" dirty="0">
                <a:solidFill>
                  <a:srgbClr val="5F6368"/>
                </a:solidFill>
                <a:latin typeface="Inter"/>
              </a:rPr>
              <a:t> </a:t>
            </a:r>
            <a:r>
              <a:rPr lang="en-GB" b="0" i="0" dirty="0">
                <a:solidFill>
                  <a:srgbClr val="5F6368"/>
                </a:solidFill>
                <a:effectLst/>
                <a:latin typeface="Inter"/>
              </a:rPr>
              <a:t>Number of changes/amendments made to the booking from the moment the booking was entered on the PMS</a:t>
            </a:r>
          </a:p>
          <a:p>
            <a:pPr algn="l" fontAlgn="base"/>
            <a:r>
              <a:rPr lang="en-GB" b="1" i="0" dirty="0" err="1">
                <a:solidFill>
                  <a:srgbClr val="202124"/>
                </a:solidFill>
                <a:effectLst/>
                <a:latin typeface="inherit"/>
              </a:rPr>
              <a:t>deposit_type</a:t>
            </a:r>
            <a:r>
              <a:rPr lang="en-GB" b="1" dirty="0">
                <a:solidFill>
                  <a:srgbClr val="5F6368"/>
                </a:solidFill>
                <a:latin typeface="Google Material Icons"/>
              </a:rPr>
              <a:t>: </a:t>
            </a:r>
            <a:r>
              <a:rPr lang="en-GB" b="0" i="0" dirty="0">
                <a:solidFill>
                  <a:srgbClr val="5F6368"/>
                </a:solidFill>
                <a:effectLst/>
                <a:latin typeface="Inter"/>
              </a:rPr>
              <a:t>Indication on if the customer made a deposit to guarantee the booking. This variable can assume three categories: No</a:t>
            </a:r>
          </a:p>
          <a:p>
            <a:pPr algn="l" fontAlgn="base"/>
            <a:r>
              <a:rPr lang="en-GB" b="1" i="0" dirty="0">
                <a:solidFill>
                  <a:srgbClr val="202124"/>
                </a:solidFill>
                <a:effectLst/>
                <a:latin typeface="inherit"/>
              </a:rPr>
              <a:t>Agent</a:t>
            </a:r>
            <a:r>
              <a:rPr lang="en-GB" dirty="0">
                <a:solidFill>
                  <a:srgbClr val="5F6368"/>
                </a:solidFill>
                <a:latin typeface="Google Material Icons"/>
              </a:rPr>
              <a:t>: </a:t>
            </a:r>
            <a:r>
              <a:rPr lang="en-GB" b="0" i="0" dirty="0">
                <a:solidFill>
                  <a:srgbClr val="5F6368"/>
                </a:solidFill>
                <a:effectLst/>
                <a:latin typeface="Inter"/>
              </a:rPr>
              <a:t>ID of the travel agency that made the booking</a:t>
            </a:r>
          </a:p>
          <a:p>
            <a:pPr algn="l" fontAlgn="base"/>
            <a:r>
              <a:rPr lang="en-GB" b="1" i="0" dirty="0">
                <a:solidFill>
                  <a:srgbClr val="202124"/>
                </a:solidFill>
                <a:effectLst/>
                <a:latin typeface="inherit"/>
              </a:rPr>
              <a:t>Company</a:t>
            </a:r>
            <a:r>
              <a:rPr lang="en-GB" b="1" dirty="0">
                <a:solidFill>
                  <a:srgbClr val="5F6368"/>
                </a:solidFill>
                <a:latin typeface="Google Material Icons"/>
              </a:rPr>
              <a:t>: </a:t>
            </a:r>
            <a:r>
              <a:rPr lang="en-GB" b="0" i="0" dirty="0">
                <a:solidFill>
                  <a:srgbClr val="5F6368"/>
                </a:solidFill>
                <a:effectLst/>
                <a:latin typeface="Inter"/>
              </a:rPr>
              <a:t>ID of the company/entity that made the booking or responsible for paying the booking. ID is presented instead of designation for</a:t>
            </a:r>
          </a:p>
          <a:p>
            <a:pPr algn="l" fontAlgn="base"/>
            <a:endParaRPr lang="en-GB" b="0" i="0" dirty="0">
              <a:solidFill>
                <a:srgbClr val="5F6368"/>
              </a:solidFill>
              <a:effectLst/>
              <a:latin typeface="Inter"/>
            </a:endParaRPr>
          </a:p>
          <a:p>
            <a:pPr algn="l" fontAlgn="base"/>
            <a:endParaRPr lang="en-GB" b="0" i="0" dirty="0">
              <a:solidFill>
                <a:srgbClr val="5F6368"/>
              </a:solidFill>
              <a:effectLst/>
              <a:latin typeface="Inter"/>
            </a:endParaRPr>
          </a:p>
          <a:p>
            <a:pPr algn="l" fontAlgn="base"/>
            <a:endParaRPr lang="en-GB" b="0" i="0" dirty="0">
              <a:solidFill>
                <a:srgbClr val="5F6368"/>
              </a:solidFill>
              <a:effectLst/>
              <a:latin typeface="Inter"/>
            </a:endParaRPr>
          </a:p>
          <a:p>
            <a:endParaRPr lang="en-GB" dirty="0"/>
          </a:p>
        </p:txBody>
      </p:sp>
    </p:spTree>
    <p:extLst>
      <p:ext uri="{BB962C8B-B14F-4D97-AF65-F5344CB8AC3E}">
        <p14:creationId xmlns:p14="http://schemas.microsoft.com/office/powerpoint/2010/main" val="473828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960A7-3D95-41C0-B6E5-874D6D16F3D2}"/>
              </a:ext>
            </a:extLst>
          </p:cNvPr>
          <p:cNvSpPr>
            <a:spLocks noGrp="1"/>
          </p:cNvSpPr>
          <p:nvPr>
            <p:ph type="title"/>
          </p:nvPr>
        </p:nvSpPr>
        <p:spPr/>
        <p:txBody>
          <a:bodyPr/>
          <a:lstStyle/>
          <a:p>
            <a:r>
              <a:rPr lang="en-GB" dirty="0"/>
              <a:t>Attribute</a:t>
            </a:r>
          </a:p>
        </p:txBody>
      </p:sp>
      <p:sp>
        <p:nvSpPr>
          <p:cNvPr id="3" name="Content Placeholder 2">
            <a:extLst>
              <a:ext uri="{FF2B5EF4-FFF2-40B4-BE49-F238E27FC236}">
                <a16:creationId xmlns:a16="http://schemas.microsoft.com/office/drawing/2014/main" id="{BA200BEE-30AC-45DA-915E-658109AB3D0C}"/>
              </a:ext>
            </a:extLst>
          </p:cNvPr>
          <p:cNvSpPr>
            <a:spLocks noGrp="1"/>
          </p:cNvSpPr>
          <p:nvPr>
            <p:ph idx="1"/>
          </p:nvPr>
        </p:nvSpPr>
        <p:spPr>
          <a:xfrm>
            <a:off x="1256145" y="1853753"/>
            <a:ext cx="10298546" cy="4199727"/>
          </a:xfrm>
        </p:spPr>
        <p:txBody>
          <a:bodyPr>
            <a:normAutofit fontScale="85000" lnSpcReduction="20000"/>
          </a:bodyPr>
          <a:lstStyle/>
          <a:p>
            <a:pPr algn="l" fontAlgn="base"/>
            <a:r>
              <a:rPr lang="en-GB" b="1" i="0" dirty="0" err="1">
                <a:solidFill>
                  <a:srgbClr val="202124"/>
                </a:solidFill>
                <a:effectLst/>
                <a:latin typeface="inherit"/>
              </a:rPr>
              <a:t>days_in_waiting_list</a:t>
            </a:r>
            <a:r>
              <a:rPr lang="en-GB" b="1" dirty="0">
                <a:solidFill>
                  <a:srgbClr val="5F6368"/>
                </a:solidFill>
                <a:latin typeface="Google Material Icons"/>
              </a:rPr>
              <a:t>:</a:t>
            </a:r>
            <a:r>
              <a:rPr lang="en-GB" b="1" dirty="0">
                <a:solidFill>
                  <a:srgbClr val="5F6368"/>
                </a:solidFill>
                <a:latin typeface="Inter"/>
              </a:rPr>
              <a:t> </a:t>
            </a:r>
            <a:r>
              <a:rPr lang="en-GB" b="0" i="0" dirty="0">
                <a:solidFill>
                  <a:srgbClr val="5F6368"/>
                </a:solidFill>
                <a:effectLst/>
                <a:latin typeface="Inter"/>
              </a:rPr>
              <a:t>Number of days the booking was in the waiting list before it was confirmed to the customer</a:t>
            </a:r>
          </a:p>
          <a:p>
            <a:pPr algn="l" fontAlgn="base"/>
            <a:r>
              <a:rPr lang="en-GB" b="1" i="0" dirty="0" err="1">
                <a:solidFill>
                  <a:srgbClr val="202124"/>
                </a:solidFill>
                <a:effectLst/>
                <a:latin typeface="inherit"/>
              </a:rPr>
              <a:t>customer_type</a:t>
            </a:r>
            <a:r>
              <a:rPr lang="en-GB" dirty="0">
                <a:solidFill>
                  <a:srgbClr val="5F6368"/>
                </a:solidFill>
                <a:latin typeface="Google Material Icons"/>
              </a:rPr>
              <a:t>:</a:t>
            </a:r>
            <a:r>
              <a:rPr lang="en-GB" dirty="0">
                <a:solidFill>
                  <a:srgbClr val="5F6368"/>
                </a:solidFill>
                <a:latin typeface="Inter"/>
              </a:rPr>
              <a:t> </a:t>
            </a:r>
            <a:r>
              <a:rPr lang="en-GB" b="0" i="0" dirty="0">
                <a:solidFill>
                  <a:srgbClr val="5F6368"/>
                </a:solidFill>
                <a:effectLst/>
                <a:latin typeface="Inter"/>
              </a:rPr>
              <a:t>Type of booking, assuming one of four categories: Contract - when the booking has an allotment or other type of</a:t>
            </a:r>
          </a:p>
          <a:p>
            <a:pPr algn="l" fontAlgn="base"/>
            <a:r>
              <a:rPr lang="en-GB" b="1" i="0" dirty="0" err="1">
                <a:solidFill>
                  <a:srgbClr val="202124"/>
                </a:solidFill>
                <a:effectLst/>
                <a:latin typeface="inherit"/>
              </a:rPr>
              <a:t>Adr</a:t>
            </a:r>
            <a:r>
              <a:rPr lang="en-GB" dirty="0">
                <a:solidFill>
                  <a:srgbClr val="5F6368"/>
                </a:solidFill>
                <a:latin typeface="Google Material Icons"/>
              </a:rPr>
              <a:t>:</a:t>
            </a:r>
            <a:r>
              <a:rPr lang="en-GB" dirty="0">
                <a:solidFill>
                  <a:srgbClr val="5F6368"/>
                </a:solidFill>
                <a:latin typeface="Inter"/>
              </a:rPr>
              <a:t> </a:t>
            </a:r>
            <a:r>
              <a:rPr lang="en-GB" b="0" i="0" dirty="0">
                <a:solidFill>
                  <a:srgbClr val="5F6368"/>
                </a:solidFill>
                <a:effectLst/>
                <a:latin typeface="Inter"/>
              </a:rPr>
              <a:t>Average Daily Rate as defined by dividing the sum of all lodging transactions by the total number of staying nights</a:t>
            </a:r>
          </a:p>
          <a:p>
            <a:pPr algn="l" fontAlgn="base"/>
            <a:r>
              <a:rPr lang="en-GB" b="1" i="0" dirty="0" err="1">
                <a:effectLst/>
                <a:latin typeface="Inter"/>
              </a:rPr>
              <a:t>required_car_parking_spaces</a:t>
            </a:r>
            <a:r>
              <a:rPr lang="en-GB" dirty="0">
                <a:latin typeface="Inter"/>
              </a:rPr>
              <a:t>: </a:t>
            </a:r>
            <a:r>
              <a:rPr lang="en-GB" b="0" i="0" dirty="0">
                <a:solidFill>
                  <a:srgbClr val="5F6368"/>
                </a:solidFill>
                <a:effectLst/>
                <a:latin typeface="Inter"/>
              </a:rPr>
              <a:t>Number of car parking spaces required by the customer</a:t>
            </a:r>
          </a:p>
          <a:p>
            <a:pPr algn="l" fontAlgn="base"/>
            <a:r>
              <a:rPr lang="en-GB" b="1" i="0" dirty="0" err="1">
                <a:effectLst/>
                <a:latin typeface="Inter"/>
              </a:rPr>
              <a:t>total_of_special_requests</a:t>
            </a:r>
            <a:r>
              <a:rPr lang="en-GB" b="0" i="0" dirty="0">
                <a:effectLst/>
                <a:latin typeface="Inter"/>
              </a:rPr>
              <a:t>: </a:t>
            </a:r>
            <a:r>
              <a:rPr lang="en-GB" b="0" i="0" dirty="0">
                <a:solidFill>
                  <a:srgbClr val="5F6368"/>
                </a:solidFill>
                <a:effectLst/>
                <a:latin typeface="Inter"/>
              </a:rPr>
              <a:t>Number of special requests made by the customer (e.g. twin bed or high floor)</a:t>
            </a:r>
          </a:p>
          <a:p>
            <a:pPr algn="l" fontAlgn="base"/>
            <a:r>
              <a:rPr lang="en-GB" b="1" i="0" dirty="0" err="1">
                <a:solidFill>
                  <a:srgbClr val="202124"/>
                </a:solidFill>
                <a:effectLst/>
                <a:latin typeface="inherit"/>
              </a:rPr>
              <a:t>reservation_status</a:t>
            </a:r>
            <a:r>
              <a:rPr lang="en-GB" b="1" dirty="0">
                <a:solidFill>
                  <a:srgbClr val="5F6368"/>
                </a:solidFill>
                <a:latin typeface="Google Material Icons"/>
              </a:rPr>
              <a:t>: </a:t>
            </a:r>
            <a:r>
              <a:rPr lang="en-GB" b="0" i="0" dirty="0">
                <a:solidFill>
                  <a:srgbClr val="5F6368"/>
                </a:solidFill>
                <a:effectLst/>
                <a:latin typeface="Inter"/>
              </a:rPr>
              <a:t>Reservation last status, assuming one of three categories: </a:t>
            </a:r>
            <a:r>
              <a:rPr lang="en-GB" b="0" i="0" dirty="0" err="1">
                <a:solidFill>
                  <a:srgbClr val="5F6368"/>
                </a:solidFill>
                <a:effectLst/>
                <a:latin typeface="Inter"/>
              </a:rPr>
              <a:t>Canceled</a:t>
            </a:r>
            <a:r>
              <a:rPr lang="en-GB" b="0" i="0" dirty="0">
                <a:solidFill>
                  <a:srgbClr val="5F6368"/>
                </a:solidFill>
                <a:effectLst/>
                <a:latin typeface="Inter"/>
              </a:rPr>
              <a:t> – booking was </a:t>
            </a:r>
            <a:r>
              <a:rPr lang="en-GB" b="0" i="0" dirty="0" err="1">
                <a:solidFill>
                  <a:srgbClr val="5F6368"/>
                </a:solidFill>
                <a:effectLst/>
                <a:latin typeface="Inter"/>
              </a:rPr>
              <a:t>canceled</a:t>
            </a:r>
            <a:r>
              <a:rPr lang="en-GB" b="0" i="0" dirty="0">
                <a:solidFill>
                  <a:srgbClr val="5F6368"/>
                </a:solidFill>
                <a:effectLst/>
                <a:latin typeface="Inter"/>
              </a:rPr>
              <a:t> by the customer; Check-Out – customer has checked</a:t>
            </a:r>
          </a:p>
          <a:p>
            <a:pPr algn="l" fontAlgn="base"/>
            <a:r>
              <a:rPr lang="en-GB" b="1" i="0" dirty="0" err="1">
                <a:effectLst/>
                <a:latin typeface="Inter"/>
              </a:rPr>
              <a:t>reservation_status_date</a:t>
            </a:r>
            <a:r>
              <a:rPr lang="en-GB" b="0" i="0" dirty="0">
                <a:effectLst/>
                <a:latin typeface="Inter"/>
              </a:rPr>
              <a:t>: </a:t>
            </a:r>
            <a:r>
              <a:rPr lang="en-GB" b="0" i="0" dirty="0">
                <a:solidFill>
                  <a:srgbClr val="5F6368"/>
                </a:solidFill>
                <a:effectLst/>
                <a:latin typeface="Inter"/>
              </a:rPr>
              <a:t>Date at which the last status was set. This variable can be used in conjunction with the </a:t>
            </a:r>
            <a:r>
              <a:rPr lang="en-GB" b="0" i="0" dirty="0" err="1">
                <a:solidFill>
                  <a:srgbClr val="5F6368"/>
                </a:solidFill>
                <a:effectLst/>
                <a:latin typeface="Inter"/>
              </a:rPr>
              <a:t>ReservationStatus</a:t>
            </a:r>
            <a:r>
              <a:rPr lang="en-GB" b="0" i="0" dirty="0">
                <a:solidFill>
                  <a:srgbClr val="5F6368"/>
                </a:solidFill>
                <a:effectLst/>
                <a:latin typeface="Inter"/>
              </a:rPr>
              <a:t> to</a:t>
            </a:r>
            <a:endParaRPr lang="en-GB" b="0" i="0" dirty="0">
              <a:effectLst/>
              <a:latin typeface="Inter"/>
            </a:endParaRPr>
          </a:p>
          <a:p>
            <a:pPr algn="l" fontAlgn="base"/>
            <a:endParaRPr lang="en-GB" b="0" i="0" dirty="0">
              <a:effectLst/>
              <a:latin typeface="Inter"/>
            </a:endParaRPr>
          </a:p>
          <a:p>
            <a:pPr algn="l" fontAlgn="base"/>
            <a:endParaRPr lang="en-GB" b="0" i="0" dirty="0">
              <a:effectLst/>
              <a:latin typeface="Inter"/>
            </a:endParaRPr>
          </a:p>
          <a:p>
            <a:pPr algn="l" fontAlgn="base"/>
            <a:endParaRPr lang="en-GB" b="0" i="0" dirty="0">
              <a:solidFill>
                <a:srgbClr val="5F6368"/>
              </a:solidFill>
              <a:effectLst/>
              <a:latin typeface="Inter"/>
            </a:endParaRPr>
          </a:p>
          <a:p>
            <a:pPr algn="l" fontAlgn="base"/>
            <a:endParaRPr lang="en-GB" b="0" i="0" dirty="0">
              <a:solidFill>
                <a:srgbClr val="5F6368"/>
              </a:solidFill>
              <a:effectLst/>
              <a:latin typeface="Inter"/>
            </a:endParaRPr>
          </a:p>
          <a:p>
            <a:endParaRPr lang="en-GB" dirty="0"/>
          </a:p>
        </p:txBody>
      </p:sp>
    </p:spTree>
    <p:extLst>
      <p:ext uri="{BB962C8B-B14F-4D97-AF65-F5344CB8AC3E}">
        <p14:creationId xmlns:p14="http://schemas.microsoft.com/office/powerpoint/2010/main" val="385809972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363</TotalTime>
  <Words>869</Words>
  <Application>Microsoft Office PowerPoint</Application>
  <PresentationFormat>Widescreen</PresentationFormat>
  <Paragraphs>93</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Gill Sans MT</vt:lpstr>
      <vt:lpstr>Google Material Icons</vt:lpstr>
      <vt:lpstr>inherit</vt:lpstr>
      <vt:lpstr>Inter</vt:lpstr>
      <vt:lpstr>Gallery</vt:lpstr>
      <vt:lpstr>Hotel booking project</vt:lpstr>
      <vt:lpstr>Team members</vt:lpstr>
      <vt:lpstr>Problem definition</vt:lpstr>
      <vt:lpstr>Problem definition</vt:lpstr>
      <vt:lpstr>Attribute </vt:lpstr>
      <vt:lpstr>Attribute </vt:lpstr>
      <vt:lpstr>Attribute </vt:lpstr>
      <vt:lpstr>Attribute</vt:lpstr>
      <vt:lpstr>Attribute</vt:lpstr>
      <vt:lpstr>Descriptive statistics</vt:lpstr>
      <vt:lpstr>Descriptive statistics</vt:lpstr>
      <vt:lpstr>Descriptive statistics</vt:lpstr>
      <vt:lpstr>Descriptive statistics</vt:lpstr>
      <vt:lpstr>Visualization  techniques</vt:lpstr>
      <vt:lpstr>Visualization  techniques</vt:lpstr>
      <vt:lpstr>Visualization  techniques</vt:lpstr>
      <vt:lpstr>Visualization  techniques</vt:lpstr>
      <vt:lpstr>Visualization  techniques</vt:lpstr>
      <vt:lpstr>Visualization  techniques</vt:lpstr>
      <vt:lpstr>Visualization  techniques</vt:lpstr>
      <vt:lpstr>Visualization  techniques</vt:lpstr>
      <vt:lpstr>Visualization  techniques</vt:lpstr>
      <vt:lpstr>Visualization  techniques</vt:lpstr>
      <vt:lpstr>Visualization  techniques</vt:lpstr>
      <vt:lpstr>Visualization  techniques</vt:lpstr>
      <vt:lpstr>Visualization  techniques</vt:lpstr>
      <vt:lpstr>Visualization  techniques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project</dc:title>
  <dc:creator>يوسف احمد عبدالواحد سيد احمد</dc:creator>
  <cp:lastModifiedBy>Mustafa Sayed</cp:lastModifiedBy>
  <cp:revision>10</cp:revision>
  <dcterms:created xsi:type="dcterms:W3CDTF">2021-12-07T22:12:38Z</dcterms:created>
  <dcterms:modified xsi:type="dcterms:W3CDTF">2022-01-13T10:14:37Z</dcterms:modified>
</cp:coreProperties>
</file>