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6"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p:cViewPr varScale="1">
        <p:scale>
          <a:sx n="68" d="100"/>
          <a:sy n="68" d="100"/>
        </p:scale>
        <p:origin x="-146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C05DAE-C9FA-4B64-ACA9-2707C4B6B4CA}" type="datetimeFigureOut">
              <a:rPr lang="fr-FR" smtClean="0"/>
              <a:pPr/>
              <a:t>29/12/2020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DE5E45-0BB5-4882-B91D-15C90D40D917}"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47EA3221-D5CE-4633-BFC0-209E90190D08}" type="datetime1">
              <a:rPr lang="fr-FR" smtClean="0"/>
              <a:pPr/>
              <a:t>29/12/2020</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BC01F55E-F193-43A6-90CF-C6503769F686}"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2133EB17-D577-427D-9C54-8F455A54EE3E}" type="datetime1">
              <a:rPr lang="fr-FR" smtClean="0"/>
              <a:pPr/>
              <a:t>29/12/2020</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BC01F55E-F193-43A6-90CF-C6503769F686}"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B450A47-DCB3-4937-9F6B-042F6C24B440}" type="datetime1">
              <a:rPr lang="fr-FR" smtClean="0"/>
              <a:pPr/>
              <a:t>29/12/2020</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BC01F55E-F193-43A6-90CF-C6503769F686}"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F560D3D-7114-4A07-A147-980B1AAF5EC5}" type="datetime1">
              <a:rPr lang="fr-FR" smtClean="0"/>
              <a:pPr/>
              <a:t>29/12/2020</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BC01F55E-F193-43A6-90CF-C6503769F686}"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A03364D2-0FEF-4356-B0A5-81B3A947BA35}" type="datetime1">
              <a:rPr lang="fr-FR" smtClean="0"/>
              <a:pPr/>
              <a:t>29/12/2020</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BC01F55E-F193-43A6-90CF-C6503769F686}"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B8376719-E26D-41CC-9F19-3BB1041A6726}" type="datetime1">
              <a:rPr lang="fr-FR" smtClean="0"/>
              <a:pPr/>
              <a:t>29/12/2020</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BC01F55E-F193-43A6-90CF-C6503769F686}"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D225CD5F-F917-4AE5-A818-C4B6A48CAA39}" type="datetime1">
              <a:rPr lang="fr-FR" smtClean="0"/>
              <a:pPr/>
              <a:t>29/12/2020</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BC01F55E-F193-43A6-90CF-C6503769F686}"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D5E84D3A-3DE3-4DCA-8992-74A4D534A39B}" type="datetime1">
              <a:rPr lang="fr-FR" smtClean="0"/>
              <a:pPr/>
              <a:t>29/12/2020</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BC01F55E-F193-43A6-90CF-C6503769F686}"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15BDBB6C-2958-47D4-B81F-D5C36A6A1072}" type="datetime1">
              <a:rPr lang="fr-FR" smtClean="0"/>
              <a:pPr/>
              <a:t>29/12/2020</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BC01F55E-F193-43A6-90CF-C6503769F686}"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DA8548B4-9035-4725-B619-1E54B10D1CFD}" type="datetime1">
              <a:rPr lang="fr-FR" smtClean="0"/>
              <a:pPr/>
              <a:t>29/12/2020</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BC01F55E-F193-43A6-90CF-C6503769F686}"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7E1F2697-8521-4A1C-9127-8CEE06F665FD}" type="datetime1">
              <a:rPr lang="fr-FR" smtClean="0"/>
              <a:pPr/>
              <a:t>29/12/2020</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BC01F55E-F193-43A6-90CF-C6503769F686}"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67A1A72-3345-40E2-BDEE-D025F9EE5FAC}" type="datetime1">
              <a:rPr lang="fr-FR" smtClean="0"/>
              <a:pPr/>
              <a:t>29/12/2020</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C01F55E-F193-43A6-90CF-C6503769F686}"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mysql.com/fr/" TargetMode="External"/><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hyperlink" Target="https://www.microsoft.com/fr-fr/sql-server/sql-server-downloads" TargetMode="External"/><Relationship Id="rId4" Type="http://schemas.openxmlformats.org/officeDocument/2006/relationships/hyperlink" Target="https://www.postgresql.org/"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fr.wikipedia.org/wiki/Intranet" TargetMode="External"/><Relationship Id="rId3" Type="http://schemas.openxmlformats.org/officeDocument/2006/relationships/hyperlink" Target="https://fr.wikipedia.org/wiki/Ressource_du_World_Wide_Web" TargetMode="External"/><Relationship Id="rId7" Type="http://schemas.openxmlformats.org/officeDocument/2006/relationships/hyperlink" Target="https://fr.wikipedia.org/wiki/Internet" TargetMode="External"/><Relationship Id="rId2" Type="http://schemas.openxmlformats.org/officeDocument/2006/relationships/hyperlink" Target="https://fr.wikipedia.org/wiki/Page_web" TargetMode="External"/><Relationship Id="rId1" Type="http://schemas.openxmlformats.org/officeDocument/2006/relationships/slideLayout" Target="../slideLayouts/slideLayout2.xml"/><Relationship Id="rId6" Type="http://schemas.openxmlformats.org/officeDocument/2006/relationships/hyperlink" Target="https://fr.wikipedia.org/wiki/Serveur_web" TargetMode="External"/><Relationship Id="rId5" Type="http://schemas.openxmlformats.org/officeDocument/2006/relationships/hyperlink" Target="https://fr.wikipedia.org/wiki/Programmation_web" TargetMode="External"/><Relationship Id="rId4" Type="http://schemas.openxmlformats.org/officeDocument/2006/relationships/hyperlink" Target="https://fr.wikipedia.org/wiki/Adresse_web" TargetMode="External"/><Relationship Id="rId9" Type="http://schemas.openxmlformats.org/officeDocument/2006/relationships/hyperlink" Target="https://fr.wikipedia.org/wiki/Dark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lmlml.jpg"/>
          <p:cNvPicPr>
            <a:picLocks noGrp="1" noChangeAspect="1"/>
          </p:cNvPicPr>
          <p:nvPr>
            <p:ph idx="1"/>
          </p:nvPr>
        </p:nvPicPr>
        <p:blipFill>
          <a:blip r:embed="rId2" cstate="print"/>
          <a:stretch>
            <a:fillRect/>
          </a:stretch>
        </p:blipFill>
        <p:spPr>
          <a:xfrm>
            <a:off x="0" y="1"/>
            <a:ext cx="9144000" cy="5157192"/>
          </a:xfrm>
          <a:prstGeom prst="roundRect">
            <a:avLst>
              <a:gd name="adj" fmla="val 8594"/>
            </a:avLst>
          </a:prstGeom>
          <a:solidFill>
            <a:srgbClr val="FFFFFF">
              <a:shade val="85000"/>
            </a:srgbClr>
          </a:solidFill>
          <a:ln>
            <a:noFill/>
          </a:ln>
          <a:effectLst>
            <a:outerShdw blurRad="44450" dist="27940" dir="5400000" algn="ctr">
              <a:srgbClr val="000000">
                <a:alpha val="32000"/>
              </a:srgbClr>
            </a:outerShdw>
            <a:reflection blurRad="12700" stA="38000" endPos="28000" dist="5000" dir="5400000" sy="-100000" algn="bl" rotWithShape="0"/>
          </a:effectLst>
          <a:scene3d>
            <a:camera prst="orthographicFront">
              <a:rot lat="0" lon="0" rev="0"/>
            </a:camera>
            <a:lightRig rig="balanced" dir="t">
              <a:rot lat="0" lon="0" rev="8700000"/>
            </a:lightRig>
          </a:scene3d>
          <a:sp3d>
            <a:bevelT w="190500" h="38100"/>
          </a:sp3d>
        </p:spPr>
      </p:pic>
      <p:sp>
        <p:nvSpPr>
          <p:cNvPr id="5" name="Espace réservé de la date 4"/>
          <p:cNvSpPr>
            <a:spLocks noGrp="1"/>
          </p:cNvSpPr>
          <p:nvPr>
            <p:ph type="dt" sz="half" idx="10"/>
          </p:nvPr>
        </p:nvSpPr>
        <p:spPr/>
        <p:txBody>
          <a:bodyPr/>
          <a:lstStyle/>
          <a:p>
            <a:fld id="{00559BDD-3133-4BF0-BFF9-96F1F0263148}" type="datetime1">
              <a:rPr lang="fr-FR" smtClean="0"/>
              <a:pPr/>
              <a:t>29/12/2020</a:t>
            </a:fld>
            <a:endParaRPr lang="fr-FR"/>
          </a:p>
        </p:txBody>
      </p:sp>
      <p:sp>
        <p:nvSpPr>
          <p:cNvPr id="6" name="Espace réservé du numéro de diapositive 5"/>
          <p:cNvSpPr>
            <a:spLocks noGrp="1"/>
          </p:cNvSpPr>
          <p:nvPr>
            <p:ph type="sldNum" sz="quarter" idx="12"/>
          </p:nvPr>
        </p:nvSpPr>
        <p:spPr/>
        <p:txBody>
          <a:bodyPr/>
          <a:lstStyle/>
          <a:p>
            <a:fld id="{BC01F55E-F193-43A6-90CF-C6503769F686}" type="slidenum">
              <a:rPr lang="fr-FR" smtClean="0"/>
              <a:pPr/>
              <a:t>1</a:t>
            </a:fld>
            <a:endParaRPr lang="fr-FR"/>
          </a:p>
        </p:txBody>
      </p:sp>
      <p:sp>
        <p:nvSpPr>
          <p:cNvPr id="8" name="Rectangle 7"/>
          <p:cNvSpPr/>
          <p:nvPr/>
        </p:nvSpPr>
        <p:spPr>
          <a:xfrm>
            <a:off x="3923928" y="5157192"/>
            <a:ext cx="1483098" cy="369332"/>
          </a:xfrm>
          <a:prstGeom prst="rect">
            <a:avLst/>
          </a:prstGeom>
        </p:spPr>
        <p:txBody>
          <a:bodyPr wrap="none">
            <a:spAutoFit/>
          </a:bodyPr>
          <a:lstStyle/>
          <a:p>
            <a:r>
              <a:rPr lang="fr-FR" b="1" u="sng" dirty="0" smtClean="0">
                <a:effectLst>
                  <a:outerShdw blurRad="38100" dist="38100" dir="2700000" algn="tl">
                    <a:srgbClr val="000000">
                      <a:alpha val="43137"/>
                    </a:srgbClr>
                  </a:outerShdw>
                </a:effectLst>
              </a:rPr>
              <a:t>Réalisé par:</a:t>
            </a:r>
            <a:endParaRPr lang="fr-FR" b="1" u="sng" dirty="0">
              <a:effectLst>
                <a:outerShdw blurRad="38100" dist="38100" dir="2700000" algn="tl">
                  <a:srgbClr val="000000">
                    <a:alpha val="43137"/>
                  </a:srgbClr>
                </a:outerShdw>
              </a:effectLst>
            </a:endParaRPr>
          </a:p>
        </p:txBody>
      </p:sp>
      <p:sp>
        <p:nvSpPr>
          <p:cNvPr id="9" name="Rectangle 8"/>
          <p:cNvSpPr/>
          <p:nvPr/>
        </p:nvSpPr>
        <p:spPr>
          <a:xfrm>
            <a:off x="4355976" y="5517232"/>
            <a:ext cx="4572000" cy="646331"/>
          </a:xfrm>
          <a:prstGeom prst="rect">
            <a:avLst/>
          </a:prstGeom>
        </p:spPr>
        <p:txBody>
          <a:bodyPr>
            <a:spAutoFit/>
          </a:bodyPr>
          <a:lstStyle/>
          <a:p>
            <a:r>
              <a:rPr lang="fr-FR" b="1" i="1" dirty="0" smtClean="0">
                <a:latin typeface="Times New Roman" pitchFamily="18" charset="0"/>
                <a:cs typeface="Times New Roman" pitchFamily="18" charset="0"/>
              </a:rPr>
              <a:t>Mlle Ennejaiy wafae </a:t>
            </a:r>
          </a:p>
          <a:p>
            <a:r>
              <a:rPr lang="fr-FR" b="1" i="1" dirty="0" smtClean="0">
                <a:latin typeface="Times New Roman" pitchFamily="18" charset="0"/>
                <a:cs typeface="Times New Roman" pitchFamily="18" charset="0"/>
              </a:rPr>
              <a:t>Mr Ayyati salah eddine</a:t>
            </a:r>
            <a:endParaRPr lang="fr-FR" b="1" i="1" dirty="0">
              <a:latin typeface="Times New Roman" pitchFamily="18" charset="0"/>
              <a:cs typeface="Times New Roman" pitchFamily="18" charset="0"/>
            </a:endParaRPr>
          </a:p>
        </p:txBody>
      </p:sp>
    </p:spTree>
  </p:cSld>
  <p:clrMapOvr>
    <a:masterClrMapping/>
  </p:clrMapOvr>
  <p:transition spd="slow">
    <p:wheel spokes="8"/>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0" y="0"/>
            <a:ext cx="9144000" cy="6007291"/>
          </a:xfrm>
        </p:spPr>
        <p:txBody>
          <a:bodyPr>
            <a:normAutofit/>
          </a:bodyPr>
          <a:lstStyle/>
          <a:p>
            <a:r>
              <a:rPr lang="fr-FR" sz="2000" b="1" u="sng" dirty="0" smtClean="0">
                <a:effectLst>
                  <a:outerShdw blurRad="50800" dist="38100" dir="13500000" algn="br" rotWithShape="0">
                    <a:prstClr val="black">
                      <a:alpha val="40000"/>
                    </a:prstClr>
                  </a:outerShdw>
                </a:effectLst>
                <a:latin typeface="Times New Roman" pitchFamily="18" charset="0"/>
                <a:cs typeface="Times New Roman" pitchFamily="18" charset="0"/>
              </a:rPr>
              <a:t> 2=les meilleurs logiciels pour crées une base de données</a:t>
            </a:r>
            <a:endParaRPr lang="fr-FR" sz="2000" u="sng" dirty="0"/>
          </a:p>
        </p:txBody>
      </p:sp>
      <p:sp>
        <p:nvSpPr>
          <p:cNvPr id="4" name="Espace réservé de la date 3"/>
          <p:cNvSpPr>
            <a:spLocks noGrp="1"/>
          </p:cNvSpPr>
          <p:nvPr>
            <p:ph type="dt" sz="half" idx="10"/>
          </p:nvPr>
        </p:nvSpPr>
        <p:spPr/>
        <p:txBody>
          <a:bodyPr/>
          <a:lstStyle/>
          <a:p>
            <a:fld id="{DEFCE3D3-61BD-4CD4-8D3B-4672D6547D64}" type="datetime1">
              <a:rPr lang="fr-FR" smtClean="0"/>
              <a:pPr/>
              <a:t>29/12/2020</a:t>
            </a:fld>
            <a:endParaRPr lang="fr-FR"/>
          </a:p>
        </p:txBody>
      </p:sp>
      <p:sp>
        <p:nvSpPr>
          <p:cNvPr id="5" name="Espace réservé du numéro de diapositive 4"/>
          <p:cNvSpPr>
            <a:spLocks noGrp="1"/>
          </p:cNvSpPr>
          <p:nvPr>
            <p:ph type="sldNum" sz="quarter" idx="12"/>
          </p:nvPr>
        </p:nvSpPr>
        <p:spPr/>
        <p:txBody>
          <a:bodyPr/>
          <a:lstStyle/>
          <a:p>
            <a:fld id="{BC01F55E-F193-43A6-90CF-C6503769F686}" type="slidenum">
              <a:rPr lang="fr-FR" smtClean="0"/>
              <a:pPr/>
              <a:t>10</a:t>
            </a:fld>
            <a:endParaRPr lang="fr-FR"/>
          </a:p>
        </p:txBody>
      </p:sp>
      <p:pic>
        <p:nvPicPr>
          <p:cNvPr id="3074" name="Picture 2" descr="C:\Users\dell\Desktop\nnnnjjjjjguyh.jpg"/>
          <p:cNvPicPr>
            <a:picLocks noChangeAspect="1" noChangeArrowheads="1"/>
          </p:cNvPicPr>
          <p:nvPr/>
        </p:nvPicPr>
        <p:blipFill>
          <a:blip r:embed="rId2" cstate="print"/>
          <a:srcRect/>
          <a:stretch>
            <a:fillRect/>
          </a:stretch>
        </p:blipFill>
        <p:spPr bwMode="auto">
          <a:xfrm>
            <a:off x="2051720" y="764704"/>
            <a:ext cx="4320481" cy="24482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a:off x="683568" y="4437112"/>
            <a:ext cx="4572000" cy="923330"/>
          </a:xfrm>
          <a:prstGeom prst="rect">
            <a:avLst/>
          </a:prstGeom>
        </p:spPr>
        <p:txBody>
          <a:bodyPr>
            <a:spAutoFit/>
          </a:bodyPr>
          <a:lstStyle/>
          <a:p>
            <a:r>
              <a:rPr lang="fr-FR" b="1" dirty="0"/>
              <a:t>1. MySQL</a:t>
            </a:r>
          </a:p>
          <a:p>
            <a:r>
              <a:rPr lang="fr-FR" dirty="0">
                <a:hlinkClick r:id="rId3"/>
              </a:rPr>
              <a:t/>
            </a:r>
            <a:br>
              <a:rPr lang="fr-FR" dirty="0">
                <a:hlinkClick r:id="rId3"/>
              </a:rPr>
            </a:br>
            <a:endParaRPr lang="fr-FR" dirty="0"/>
          </a:p>
        </p:txBody>
      </p:sp>
      <p:sp>
        <p:nvSpPr>
          <p:cNvPr id="9" name="Rectangle 8"/>
          <p:cNvSpPr/>
          <p:nvPr/>
        </p:nvSpPr>
        <p:spPr>
          <a:xfrm>
            <a:off x="611560" y="4797152"/>
            <a:ext cx="4572000" cy="923330"/>
          </a:xfrm>
          <a:prstGeom prst="rect">
            <a:avLst/>
          </a:prstGeom>
        </p:spPr>
        <p:txBody>
          <a:bodyPr wrap="square">
            <a:spAutoFit/>
          </a:bodyPr>
          <a:lstStyle/>
          <a:p>
            <a:r>
              <a:rPr lang="fr-FR" b="1" dirty="0"/>
              <a:t>2. PostgreSQL</a:t>
            </a:r>
          </a:p>
          <a:p>
            <a:r>
              <a:rPr lang="fr-FR" dirty="0">
                <a:hlinkClick r:id="rId4"/>
              </a:rPr>
              <a:t/>
            </a:r>
            <a:br>
              <a:rPr lang="fr-FR" dirty="0">
                <a:hlinkClick r:id="rId4"/>
              </a:rPr>
            </a:br>
            <a:endParaRPr lang="fr-FR" dirty="0"/>
          </a:p>
        </p:txBody>
      </p:sp>
      <p:sp>
        <p:nvSpPr>
          <p:cNvPr id="10" name="Rectangle 9"/>
          <p:cNvSpPr/>
          <p:nvPr/>
        </p:nvSpPr>
        <p:spPr>
          <a:xfrm>
            <a:off x="539552" y="5157192"/>
            <a:ext cx="4572000" cy="923330"/>
          </a:xfrm>
          <a:prstGeom prst="rect">
            <a:avLst/>
          </a:prstGeom>
        </p:spPr>
        <p:txBody>
          <a:bodyPr>
            <a:spAutoFit/>
          </a:bodyPr>
          <a:lstStyle/>
          <a:p>
            <a:r>
              <a:rPr lang="fr-FR" b="1" dirty="0" smtClean="0"/>
              <a:t>3. </a:t>
            </a:r>
            <a:r>
              <a:rPr lang="fr-FR" b="1" dirty="0"/>
              <a:t>Microsoft SQL Server</a:t>
            </a:r>
          </a:p>
          <a:p>
            <a:r>
              <a:rPr lang="fr-FR" dirty="0">
                <a:hlinkClick r:id="rId5"/>
              </a:rPr>
              <a:t/>
            </a:r>
            <a:br>
              <a:rPr lang="fr-FR" dirty="0">
                <a:hlinkClick r:id="rId5"/>
              </a:rPr>
            </a:br>
            <a:endParaRPr lang="fr-FR" dirty="0"/>
          </a:p>
        </p:txBody>
      </p:sp>
    </p:spTree>
  </p:cSld>
  <p:clrMapOvr>
    <a:masterClrMapping/>
  </p:clrMapOvr>
  <p:transition spd="slow">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88640"/>
            <a:ext cx="8229600" cy="5818651"/>
          </a:xfrm>
        </p:spPr>
        <p:txBody>
          <a:bodyPr>
            <a:scene3d>
              <a:camera prst="perspectiveRelaxed"/>
              <a:lightRig rig="threePt" dir="t"/>
            </a:scene3d>
          </a:bodyPr>
          <a:lstStyle/>
          <a:p>
            <a:pPr algn="ctr"/>
            <a:endParaRPr lang="fr-FR" dirty="0" smtClean="0"/>
          </a:p>
          <a:p>
            <a:pPr algn="ctr"/>
            <a:endParaRPr lang="fr-FR" dirty="0" smtClean="0"/>
          </a:p>
          <a:p>
            <a:pPr algn="ctr"/>
            <a:endParaRPr lang="fr-FR" dirty="0" smtClean="0"/>
          </a:p>
          <a:p>
            <a:pPr algn="ctr"/>
            <a:endParaRPr lang="fr-FR" dirty="0" smtClean="0"/>
          </a:p>
          <a:p>
            <a:pPr algn="ctr"/>
            <a:endParaRPr lang="fr-FR" dirty="0" smtClean="0">
              <a:effectLst>
                <a:outerShdw blurRad="75057" dist="38100" dir="5400000" sy="-20000" rotWithShape="0">
                  <a:prstClr val="black">
                    <a:alpha val="25000"/>
                  </a:prstClr>
                </a:outerShdw>
              </a:effectLst>
            </a:endParaRPr>
          </a:p>
          <a:p>
            <a:pPr algn="ctr"/>
            <a:r>
              <a:rPr lang="fr-FR" sz="4000" b="1" dirty="0" smtClean="0">
                <a:ln w="10541" cmpd="sng">
                  <a:solidFill>
                    <a:srgbClr val="7D7D7D">
                      <a:tint val="100000"/>
                      <a:shade val="100000"/>
                      <a:satMod val="110000"/>
                    </a:srgbClr>
                  </a:solidFill>
                  <a:prstDash val="solid"/>
                </a:ln>
                <a:solidFill>
                  <a:schemeClr val="bg2">
                    <a:lumMod val="75000"/>
                  </a:schemeClr>
                </a:solidFill>
              </a:rPr>
              <a:t>Merci pour votre attention</a:t>
            </a:r>
          </a:p>
          <a:p>
            <a:pPr algn="ctr"/>
            <a:endParaRPr lang="fr-FR" b="1" dirty="0">
              <a:ln w="10541" cmpd="sng">
                <a:solidFill>
                  <a:srgbClr val="7D7D7D">
                    <a:tint val="100000"/>
                    <a:shade val="100000"/>
                    <a:satMod val="110000"/>
                  </a:srgbClr>
                </a:solidFill>
                <a:prstDash val="solid"/>
              </a:ln>
              <a:solidFill>
                <a:schemeClr val="bg2">
                  <a:lumMod val="75000"/>
                </a:schemeClr>
              </a:solidFill>
            </a:endParaRPr>
          </a:p>
        </p:txBody>
      </p:sp>
      <p:pic>
        <p:nvPicPr>
          <p:cNvPr id="4" name="Image 3" descr="nnnnnnnnnnnnn.png"/>
          <p:cNvPicPr>
            <a:picLocks noChangeAspect="1"/>
          </p:cNvPicPr>
          <p:nvPr/>
        </p:nvPicPr>
        <p:blipFill>
          <a:blip r:embed="rId2" cstate="print"/>
          <a:stretch>
            <a:fillRect/>
          </a:stretch>
        </p:blipFill>
        <p:spPr>
          <a:xfrm>
            <a:off x="2987824" y="3068960"/>
            <a:ext cx="2808312" cy="2359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perspectiveHeroicExtremeLeftFacing"/>
            <a:lightRig rig="threePt" dir="t"/>
          </a:scene3d>
        </p:spPr>
      </p:pic>
      <p:sp>
        <p:nvSpPr>
          <p:cNvPr id="5" name="Espace réservé de la date 4"/>
          <p:cNvSpPr>
            <a:spLocks noGrp="1"/>
          </p:cNvSpPr>
          <p:nvPr>
            <p:ph type="dt" sz="half" idx="10"/>
          </p:nvPr>
        </p:nvSpPr>
        <p:spPr/>
        <p:txBody>
          <a:bodyPr/>
          <a:lstStyle/>
          <a:p>
            <a:fld id="{8B657ADC-34F6-4D3E-B193-53D8D99DA54C}" type="datetime1">
              <a:rPr lang="fr-FR" smtClean="0"/>
              <a:pPr/>
              <a:t>29/12/2020</a:t>
            </a:fld>
            <a:endParaRPr lang="fr-FR"/>
          </a:p>
        </p:txBody>
      </p:sp>
      <p:sp>
        <p:nvSpPr>
          <p:cNvPr id="6" name="Espace réservé du numéro de diapositive 5"/>
          <p:cNvSpPr>
            <a:spLocks noGrp="1"/>
          </p:cNvSpPr>
          <p:nvPr>
            <p:ph type="sldNum" sz="quarter" idx="12"/>
          </p:nvPr>
        </p:nvSpPr>
        <p:spPr/>
        <p:txBody>
          <a:bodyPr/>
          <a:lstStyle/>
          <a:p>
            <a:fld id="{BC01F55E-F193-43A6-90CF-C6503769F686}" type="slidenum">
              <a:rPr lang="fr-FR" smtClean="0"/>
              <a:pPr/>
              <a:t>11</a:t>
            </a:fld>
            <a:endParaRPr lang="fr-FR"/>
          </a:p>
        </p:txBody>
      </p:sp>
    </p:spTree>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260648"/>
            <a:ext cx="7772400" cy="596279"/>
          </a:xfrm>
        </p:spPr>
        <p:txBody>
          <a:bodyPr>
            <a:noAutofit/>
          </a:bodyPr>
          <a:lstStyle/>
          <a:p>
            <a:pPr algn="l"/>
            <a:r>
              <a:rPr lang="fr-FR" sz="4400" u="sng"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outerShdw blurRad="50800" dist="38100" algn="l" rotWithShape="0">
                    <a:prstClr val="black">
                      <a:alpha val="40000"/>
                    </a:prstClr>
                  </a:outerShdw>
                </a:effectLst>
                <a:latin typeface="Times New Roman" pitchFamily="18" charset="0"/>
                <a:cs typeface="Times New Roman" pitchFamily="18" charset="0"/>
              </a:rPr>
              <a:t>plan:</a:t>
            </a:r>
            <a:endParaRPr lang="fr-FR" sz="4400" u="sng"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3" name="Sous-titre 2"/>
          <p:cNvSpPr>
            <a:spLocks noGrp="1"/>
          </p:cNvSpPr>
          <p:nvPr>
            <p:ph type="subTitle" idx="1"/>
          </p:nvPr>
        </p:nvSpPr>
        <p:spPr>
          <a:xfrm>
            <a:off x="0" y="908720"/>
            <a:ext cx="8748464" cy="3902591"/>
          </a:xfrm>
        </p:spPr>
        <p:txBody>
          <a:bodyPr>
            <a:normAutofit fontScale="92500" lnSpcReduction="20000"/>
          </a:bodyPr>
          <a:lstStyle/>
          <a:p>
            <a:pPr algn="l">
              <a:lnSpc>
                <a:spcPct val="120000"/>
              </a:lnSpc>
            </a:pPr>
            <a:r>
              <a:rPr lang="fr-FR" sz="2000" b="1" dirty="0" smtClean="0">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rPr>
              <a:t>I-Introduction générale</a:t>
            </a:r>
          </a:p>
          <a:p>
            <a:pPr algn="l">
              <a:lnSpc>
                <a:spcPct val="120000"/>
              </a:lnSpc>
            </a:pPr>
            <a:r>
              <a:rPr lang="fr-FR" sz="2000" b="1" dirty="0" smtClean="0">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rPr>
              <a:t>II-Site web</a:t>
            </a:r>
          </a:p>
          <a:p>
            <a:pPr algn="l">
              <a:lnSpc>
                <a:spcPct val="120000"/>
              </a:lnSpc>
            </a:pPr>
            <a:r>
              <a:rPr lang="fr-FR" sz="2000" b="1" dirty="0" smtClean="0">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rPr>
              <a:t>   1=définition</a:t>
            </a:r>
          </a:p>
          <a:p>
            <a:pPr algn="l">
              <a:lnSpc>
                <a:spcPct val="120000"/>
              </a:lnSpc>
            </a:pPr>
            <a:r>
              <a:rPr lang="fr-FR" sz="2000" b="1" dirty="0" smtClean="0">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rPr>
              <a:t>    2=les types</a:t>
            </a:r>
          </a:p>
          <a:p>
            <a:pPr algn="l">
              <a:lnSpc>
                <a:spcPct val="120000"/>
              </a:lnSpc>
            </a:pPr>
            <a:r>
              <a:rPr lang="fr-FR" sz="2000" b="1" dirty="0" smtClean="0">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rPr>
              <a:t>III-Site e-commerce</a:t>
            </a:r>
          </a:p>
          <a:p>
            <a:pPr algn="l">
              <a:lnSpc>
                <a:spcPct val="120000"/>
              </a:lnSpc>
            </a:pPr>
            <a:r>
              <a:rPr lang="fr-FR" sz="2000" b="1" dirty="0" smtClean="0">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rPr>
              <a:t>      1=Définition</a:t>
            </a:r>
          </a:p>
          <a:p>
            <a:pPr algn="l">
              <a:lnSpc>
                <a:spcPct val="120000"/>
              </a:lnSpc>
            </a:pPr>
            <a:r>
              <a:rPr lang="fr-FR" sz="2000" b="1" dirty="0" smtClean="0">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rPr>
              <a:t>      2=les types</a:t>
            </a:r>
          </a:p>
          <a:p>
            <a:pPr algn="l">
              <a:lnSpc>
                <a:spcPct val="120000"/>
              </a:lnSpc>
            </a:pPr>
            <a:r>
              <a:rPr lang="fr-FR" sz="2000" b="1" dirty="0" smtClean="0">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rPr>
              <a:t>      3=Les objectifs</a:t>
            </a:r>
          </a:p>
          <a:p>
            <a:pPr algn="l">
              <a:lnSpc>
                <a:spcPct val="120000"/>
              </a:lnSpc>
            </a:pPr>
            <a:r>
              <a:rPr lang="fr-FR" sz="2000" b="1" dirty="0" smtClean="0">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rPr>
              <a:t>IV-la base de donnée</a:t>
            </a:r>
          </a:p>
          <a:p>
            <a:pPr algn="l">
              <a:lnSpc>
                <a:spcPct val="120000"/>
              </a:lnSpc>
            </a:pPr>
            <a:r>
              <a:rPr lang="fr-FR" sz="2000" b="1" dirty="0" smtClean="0">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rPr>
              <a:t>      1=définition</a:t>
            </a:r>
          </a:p>
          <a:p>
            <a:pPr algn="l">
              <a:lnSpc>
                <a:spcPct val="120000"/>
              </a:lnSpc>
            </a:pPr>
            <a:r>
              <a:rPr lang="fr-FR" sz="2000" b="1" dirty="0" smtClean="0">
                <a:solidFill>
                  <a:schemeClr val="tx1"/>
                </a:solidFill>
                <a:effectLst>
                  <a:outerShdw blurRad="50800" dist="38100" dir="13500000" algn="br" rotWithShape="0">
                    <a:prstClr val="black">
                      <a:alpha val="40000"/>
                    </a:prstClr>
                  </a:outerShdw>
                </a:effectLst>
                <a:latin typeface="Times New Roman" pitchFamily="18" charset="0"/>
                <a:cs typeface="Times New Roman" pitchFamily="18" charset="0"/>
              </a:rPr>
              <a:t>      2=les meilleurs logiciels pour crées une base de données</a:t>
            </a:r>
          </a:p>
          <a:p>
            <a:pPr algn="l"/>
            <a:endParaRPr lang="fr-FR" sz="2000" b="1" dirty="0" smtClean="0">
              <a:solidFill>
                <a:schemeClr val="tx1"/>
              </a:solidFill>
              <a:latin typeface="Times New Roman" pitchFamily="18" charset="0"/>
              <a:cs typeface="Times New Roman" pitchFamily="18" charset="0"/>
            </a:endParaRPr>
          </a:p>
          <a:p>
            <a:pPr algn="l"/>
            <a:endParaRPr lang="fr-FR" dirty="0" smtClean="0"/>
          </a:p>
          <a:p>
            <a:pPr algn="l"/>
            <a:endParaRPr lang="fr-FR" dirty="0"/>
          </a:p>
        </p:txBody>
      </p:sp>
      <p:sp>
        <p:nvSpPr>
          <p:cNvPr id="4" name="Espace réservé de la date 3"/>
          <p:cNvSpPr>
            <a:spLocks noGrp="1"/>
          </p:cNvSpPr>
          <p:nvPr>
            <p:ph type="dt" sz="half" idx="10"/>
          </p:nvPr>
        </p:nvSpPr>
        <p:spPr/>
        <p:txBody>
          <a:bodyPr/>
          <a:lstStyle/>
          <a:p>
            <a:fld id="{C0530539-982A-439B-ABF3-CB44D84C1318}" type="datetime1">
              <a:rPr lang="fr-FR" smtClean="0"/>
              <a:pPr/>
              <a:t>29/12/2020</a:t>
            </a:fld>
            <a:endParaRPr lang="fr-FR"/>
          </a:p>
        </p:txBody>
      </p:sp>
      <p:sp>
        <p:nvSpPr>
          <p:cNvPr id="5" name="Espace réservé du numéro de diapositive 4"/>
          <p:cNvSpPr>
            <a:spLocks noGrp="1"/>
          </p:cNvSpPr>
          <p:nvPr>
            <p:ph type="sldNum" sz="quarter" idx="12"/>
          </p:nvPr>
        </p:nvSpPr>
        <p:spPr/>
        <p:txBody>
          <a:bodyPr/>
          <a:lstStyle/>
          <a:p>
            <a:fld id="{BC01F55E-F193-43A6-90CF-C6503769F686}" type="slidenum">
              <a:rPr lang="fr-FR" smtClean="0"/>
              <a:pPr/>
              <a:t>2</a:t>
            </a:fld>
            <a:endParaRPr lang="fr-F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51520" y="908720"/>
            <a:ext cx="8640960" cy="5098571"/>
          </a:xfrm>
        </p:spPr>
        <p:txBody>
          <a:bodyPr>
            <a:normAutofit/>
          </a:bodyPr>
          <a:lstStyle/>
          <a:p>
            <a:pPr>
              <a:buNone/>
            </a:pPr>
            <a:endParaRPr lang="fr-FR" sz="2000" b="1" dirty="0" smtClean="0">
              <a:latin typeface="Times New Roman" pitchFamily="18" charset="0"/>
              <a:cs typeface="Times New Roman" pitchFamily="18" charset="0"/>
            </a:endParaRPr>
          </a:p>
          <a:p>
            <a:pPr>
              <a:buNone/>
            </a:pPr>
            <a:r>
              <a:rPr lang="fr-FR" sz="1800" dirty="0" smtClean="0">
                <a:latin typeface="Times New Roman" pitchFamily="18" charset="0"/>
                <a:cs typeface="Times New Roman" pitchFamily="18" charset="0"/>
              </a:rPr>
              <a:t>La possibilité d’entreprendre des transactions commerciales sur les réseaux électroniques impliquant l’échange de valeurs entre les parties concernées a donné naissance à ce qu’on appelle généralement le commerce électronique, globalement on entend par commerce électronique la production, la promotion, la vente et la distribution de produits par des réseaux.</a:t>
            </a:r>
          </a:p>
          <a:p>
            <a:pPr>
              <a:buNone/>
            </a:pPr>
            <a:endParaRPr lang="fr-FR" sz="1800" dirty="0" smtClean="0">
              <a:latin typeface="Times New Roman" pitchFamily="18" charset="0"/>
              <a:cs typeface="Times New Roman" pitchFamily="18" charset="0"/>
            </a:endParaRPr>
          </a:p>
          <a:p>
            <a:pPr>
              <a:buNone/>
            </a:pPr>
            <a:r>
              <a:rPr lang="fr-FR" sz="2000" b="1" dirty="0" smtClean="0">
                <a:latin typeface="Times New Roman" pitchFamily="18" charset="0"/>
                <a:cs typeface="Times New Roman" pitchFamily="18" charset="0"/>
              </a:rPr>
              <a:t>II-Site web</a:t>
            </a:r>
          </a:p>
          <a:p>
            <a:pPr>
              <a:buNone/>
            </a:pPr>
            <a:r>
              <a:rPr lang="fr-FR" sz="1800" b="1" i="1" dirty="0" smtClean="0">
                <a:latin typeface="Times New Roman" pitchFamily="18" charset="0"/>
                <a:cs typeface="Times New Roman" pitchFamily="18" charset="0"/>
              </a:rPr>
              <a:t>   </a:t>
            </a:r>
            <a:r>
              <a:rPr lang="fr-FR" sz="1800" b="1" u="sng" dirty="0" smtClean="0">
                <a:latin typeface="Times New Roman" pitchFamily="18" charset="0"/>
                <a:cs typeface="Times New Roman" pitchFamily="18" charset="0"/>
              </a:rPr>
              <a:t>1=Définition</a:t>
            </a:r>
            <a:r>
              <a:rPr lang="fr-FR" sz="1800" b="1" i="1" dirty="0" smtClean="0">
                <a:latin typeface="Times New Roman" pitchFamily="18" charset="0"/>
                <a:cs typeface="Times New Roman" pitchFamily="18" charset="0"/>
              </a:rPr>
              <a:t>:</a:t>
            </a:r>
          </a:p>
          <a:p>
            <a:pPr>
              <a:buNone/>
            </a:pPr>
            <a:endParaRPr lang="fr-FR" sz="1800" b="1" i="1" dirty="0" smtClean="0">
              <a:latin typeface="Times New Roman" pitchFamily="18" charset="0"/>
              <a:cs typeface="Times New Roman" pitchFamily="18" charset="0"/>
            </a:endParaRPr>
          </a:p>
          <a:p>
            <a:pPr>
              <a:buNone/>
            </a:pPr>
            <a:r>
              <a:rPr lang="fr-MA" sz="1800" dirty="0" smtClean="0"/>
              <a:t>Un </a:t>
            </a:r>
            <a:r>
              <a:rPr lang="fr-MA" sz="1800" b="1" dirty="0" smtClean="0"/>
              <a:t>site web</a:t>
            </a:r>
            <a:r>
              <a:rPr lang="fr-MA" sz="1800" dirty="0" smtClean="0"/>
              <a:t>, </a:t>
            </a:r>
            <a:r>
              <a:rPr lang="fr-MA" sz="1800" b="1" dirty="0" smtClean="0"/>
              <a:t>site Web</a:t>
            </a:r>
            <a:r>
              <a:rPr lang="fr-MA" sz="1800" baseline="30000" dirty="0" smtClean="0"/>
              <a:t> </a:t>
            </a:r>
            <a:r>
              <a:rPr lang="fr-MA" sz="1800" dirty="0" smtClean="0"/>
              <a:t> ou simplement </a:t>
            </a:r>
            <a:r>
              <a:rPr lang="fr-MA" sz="1800" b="1" dirty="0" smtClean="0"/>
              <a:t>site</a:t>
            </a:r>
            <a:r>
              <a:rPr lang="fr-MA" sz="1800" dirty="0" smtClean="0"/>
              <a:t> est un ensemble de </a:t>
            </a:r>
            <a:r>
              <a:rPr lang="fr-MA" sz="1800" dirty="0" smtClean="0">
                <a:hlinkClick r:id="rId2" tooltip="Page web"/>
              </a:rPr>
              <a:t>pages web</a:t>
            </a:r>
            <a:r>
              <a:rPr lang="fr-MA" sz="1800" dirty="0" smtClean="0"/>
              <a:t> et de </a:t>
            </a:r>
            <a:r>
              <a:rPr lang="fr-MA" sz="1800" dirty="0" smtClean="0">
                <a:hlinkClick r:id="rId3" tooltip="Ressource du World Wide Web"/>
              </a:rPr>
              <a:t>ressources</a:t>
            </a:r>
            <a:r>
              <a:rPr lang="fr-MA" sz="1800" dirty="0" smtClean="0"/>
              <a:t> </a:t>
            </a:r>
            <a:r>
              <a:rPr lang="fr-MA" sz="1800" dirty="0" smtClean="0"/>
              <a:t>, </a:t>
            </a:r>
            <a:r>
              <a:rPr lang="fr-MA" sz="1800" dirty="0" smtClean="0"/>
              <a:t>défini et accessible par une </a:t>
            </a:r>
            <a:r>
              <a:rPr lang="fr-MA" sz="1800" dirty="0" smtClean="0">
                <a:hlinkClick r:id="rId4" tooltip="Adresse web"/>
              </a:rPr>
              <a:t>adresse web</a:t>
            </a:r>
            <a:r>
              <a:rPr lang="fr-MA" sz="1800" dirty="0" smtClean="0"/>
              <a:t>. Un site est développé à l'aide de langages de </a:t>
            </a:r>
            <a:r>
              <a:rPr lang="fr-MA" sz="1800" dirty="0" smtClean="0">
                <a:hlinkClick r:id="rId5" tooltip="Programmation web"/>
              </a:rPr>
              <a:t>programmation web</a:t>
            </a:r>
            <a:r>
              <a:rPr lang="fr-MA" sz="1800" dirty="0" smtClean="0"/>
              <a:t> (</a:t>
            </a:r>
            <a:r>
              <a:rPr lang="fr-MA" sz="1800" b="1" dirty="0" err="1" smtClean="0"/>
              <a:t>html,css,js,php</a:t>
            </a:r>
            <a:r>
              <a:rPr lang="fr-MA" sz="1800" b="1" dirty="0" smtClean="0"/>
              <a:t>…),</a:t>
            </a:r>
            <a:r>
              <a:rPr lang="fr-MA" sz="1800" dirty="0" smtClean="0"/>
              <a:t> puis hébergé sur un </a:t>
            </a:r>
            <a:r>
              <a:rPr lang="fr-MA" sz="1800" dirty="0" smtClean="0">
                <a:hlinkClick r:id="rId6" tooltip="Serveur web"/>
              </a:rPr>
              <a:t>serveur web</a:t>
            </a:r>
            <a:r>
              <a:rPr lang="fr-MA" sz="1800" dirty="0" smtClean="0"/>
              <a:t> accessible via le réseau mondial </a:t>
            </a:r>
            <a:r>
              <a:rPr lang="fr-MA" sz="1800" dirty="0" smtClean="0">
                <a:hlinkClick r:id="rId7" tooltip="Internet"/>
              </a:rPr>
              <a:t>Internet</a:t>
            </a:r>
            <a:r>
              <a:rPr lang="fr-MA" sz="1800" dirty="0" smtClean="0"/>
              <a:t>, un </a:t>
            </a:r>
            <a:r>
              <a:rPr lang="fr-MA" sz="1800" dirty="0" smtClean="0">
                <a:hlinkClick r:id="rId8" tooltip="Intranet"/>
              </a:rPr>
              <a:t>intranet</a:t>
            </a:r>
            <a:r>
              <a:rPr lang="fr-MA" sz="1800" dirty="0" smtClean="0"/>
              <a:t> local, ou n'importe quel autre réseau, tel le </a:t>
            </a:r>
            <a:r>
              <a:rPr lang="fr-MA" sz="1800" dirty="0" err="1" smtClean="0">
                <a:hlinkClick r:id="rId9" tooltip="Darknet"/>
              </a:rPr>
              <a:t>darknet</a:t>
            </a:r>
            <a:r>
              <a:rPr lang="fr-MA" sz="1800" dirty="0" smtClean="0"/>
              <a:t>. </a:t>
            </a:r>
            <a:endParaRPr lang="fr-FR" sz="1800" dirty="0" smtClean="0"/>
          </a:p>
          <a:p>
            <a:pPr>
              <a:buNone/>
            </a:pPr>
            <a:endParaRPr lang="fr-FR" sz="1800" dirty="0" smtClean="0">
              <a:latin typeface="Times New Roman" pitchFamily="18" charset="0"/>
              <a:cs typeface="Times New Roman" pitchFamily="18" charset="0"/>
            </a:endParaRPr>
          </a:p>
          <a:p>
            <a:pPr>
              <a:buNone/>
            </a:pPr>
            <a:endParaRPr lang="fr-FR" sz="1800" dirty="0" smtClean="0">
              <a:latin typeface="Times New Roman" pitchFamily="18" charset="0"/>
              <a:cs typeface="Times New Roman" pitchFamily="18" charset="0"/>
            </a:endParaRPr>
          </a:p>
          <a:p>
            <a:pPr>
              <a:buNone/>
            </a:pPr>
            <a:endParaRPr lang="fr-FR" sz="1800" b="1" dirty="0">
              <a:latin typeface="Times New Roman" pitchFamily="18" charset="0"/>
              <a:cs typeface="Times New Roman" pitchFamily="18" charset="0"/>
            </a:endParaRPr>
          </a:p>
        </p:txBody>
      </p:sp>
      <p:sp>
        <p:nvSpPr>
          <p:cNvPr id="4" name="Espace réservé de la date 3"/>
          <p:cNvSpPr>
            <a:spLocks noGrp="1"/>
          </p:cNvSpPr>
          <p:nvPr>
            <p:ph type="dt" sz="half" idx="10"/>
          </p:nvPr>
        </p:nvSpPr>
        <p:spPr/>
        <p:txBody>
          <a:bodyPr/>
          <a:lstStyle/>
          <a:p>
            <a:fld id="{B7E7C1CB-BD9C-41EE-BDD1-4741FCA2104A}" type="datetime1">
              <a:rPr lang="fr-FR" smtClean="0"/>
              <a:pPr/>
              <a:t>29/12/2020</a:t>
            </a:fld>
            <a:endParaRPr lang="fr-FR"/>
          </a:p>
        </p:txBody>
      </p:sp>
      <p:sp>
        <p:nvSpPr>
          <p:cNvPr id="5" name="Espace réservé du numéro de diapositive 4"/>
          <p:cNvSpPr>
            <a:spLocks noGrp="1"/>
          </p:cNvSpPr>
          <p:nvPr>
            <p:ph type="sldNum" sz="quarter" idx="12"/>
          </p:nvPr>
        </p:nvSpPr>
        <p:spPr/>
        <p:txBody>
          <a:bodyPr/>
          <a:lstStyle/>
          <a:p>
            <a:fld id="{BC01F55E-F193-43A6-90CF-C6503769F686}" type="slidenum">
              <a:rPr lang="fr-FR" smtClean="0"/>
              <a:pPr/>
              <a:t>3</a:t>
            </a:fld>
            <a:endParaRPr lang="fr-FR"/>
          </a:p>
        </p:txBody>
      </p:sp>
      <p:sp>
        <p:nvSpPr>
          <p:cNvPr id="6" name="Rectangle 5"/>
          <p:cNvSpPr/>
          <p:nvPr/>
        </p:nvSpPr>
        <p:spPr>
          <a:xfrm>
            <a:off x="323528" y="332656"/>
            <a:ext cx="3024336" cy="369332"/>
          </a:xfrm>
          <a:prstGeom prst="rect">
            <a:avLst/>
          </a:prstGeom>
        </p:spPr>
        <p:txBody>
          <a:bodyPr wrap="square">
            <a:spAutoFit/>
          </a:bodyPr>
          <a:lstStyle/>
          <a:p>
            <a:r>
              <a:rPr lang="fr-FR" b="1" u="sng" dirty="0" smtClean="0">
                <a:latin typeface="Times New Roman" pitchFamily="18" charset="0"/>
                <a:cs typeface="Times New Roman" pitchFamily="18" charset="0"/>
              </a:rPr>
              <a:t>I-Introduction générale:</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0" y="0"/>
            <a:ext cx="9144000" cy="6007291"/>
          </a:xfrm>
        </p:spPr>
        <p:txBody>
          <a:bodyPr>
            <a:noAutofit/>
          </a:bodyPr>
          <a:lstStyle/>
          <a:p>
            <a:pPr lvl="0"/>
            <a:r>
              <a:rPr lang="fr-MA" sz="1800" b="1" u="sng" dirty="0" smtClean="0">
                <a:latin typeface="Times New Roman" pitchFamily="18" charset="0"/>
                <a:cs typeface="Times New Roman" pitchFamily="18" charset="0"/>
              </a:rPr>
              <a:t>La site « carte de visite </a:t>
            </a:r>
            <a:r>
              <a:rPr lang="fr-MA" sz="1800" b="1" u="sng" dirty="0" smtClean="0">
                <a:latin typeface="Times New Roman" pitchFamily="18" charset="0"/>
                <a:cs typeface="Times New Roman" pitchFamily="18" charset="0"/>
              </a:rPr>
              <a:t>»:</a:t>
            </a:r>
            <a:endParaRPr lang="fr-MA" sz="1800" b="1" u="sng" dirty="0" smtClean="0">
              <a:latin typeface="Times New Roman" pitchFamily="18" charset="0"/>
              <a:cs typeface="Times New Roman" pitchFamily="18" charset="0"/>
            </a:endParaRPr>
          </a:p>
          <a:p>
            <a:pPr lvl="0">
              <a:buNone/>
            </a:pPr>
            <a:endParaRPr lang="fr-FR" sz="1800" b="1" u="sng" dirty="0" smtClean="0">
              <a:latin typeface="Times New Roman" pitchFamily="18" charset="0"/>
              <a:cs typeface="Times New Roman" pitchFamily="18" charset="0"/>
            </a:endParaRPr>
          </a:p>
          <a:p>
            <a:pPr>
              <a:buNone/>
            </a:pPr>
            <a:r>
              <a:rPr lang="fr-MA" sz="1600" dirty="0" smtClean="0">
                <a:latin typeface="Times New Roman" pitchFamily="18" charset="0"/>
                <a:cs typeface="Times New Roman" pitchFamily="18" charset="0"/>
              </a:rPr>
              <a:t>Il s’agit de la forme la plus basique de site web. Un site de type « carte de visite » ne regroupe que les informations nécessaires pour entrer en contact avec vous et votre entreprise. Elle ne propose que très peu de contenu et n’a pas de valeur ajoutée en soit. Il existe même un domaine de premier niveau dédié à cet usage.</a:t>
            </a:r>
          </a:p>
          <a:p>
            <a:pPr>
              <a:buNone/>
            </a:pPr>
            <a:endParaRPr lang="fr-FR" sz="1800" dirty="0" smtClean="0">
              <a:latin typeface="Times New Roman" pitchFamily="18" charset="0"/>
              <a:cs typeface="Times New Roman" pitchFamily="18" charset="0"/>
            </a:endParaRPr>
          </a:p>
          <a:p>
            <a:pPr lvl="0"/>
            <a:r>
              <a:rPr lang="fr-MA" sz="1800" b="1" u="sng" dirty="0" smtClean="0">
                <a:latin typeface="Times New Roman" pitchFamily="18" charset="0"/>
                <a:cs typeface="Times New Roman" pitchFamily="18" charset="0"/>
              </a:rPr>
              <a:t>Le site </a:t>
            </a:r>
            <a:r>
              <a:rPr lang="fr-MA" sz="1800" b="1" u="sng" dirty="0" smtClean="0">
                <a:latin typeface="Times New Roman" pitchFamily="18" charset="0"/>
                <a:cs typeface="Times New Roman" pitchFamily="18" charset="0"/>
              </a:rPr>
              <a:t>vitrine:</a:t>
            </a:r>
            <a:endParaRPr lang="fr-MA" sz="1800" b="1" u="sng" dirty="0" smtClean="0">
              <a:latin typeface="Times New Roman" pitchFamily="18" charset="0"/>
              <a:cs typeface="Times New Roman" pitchFamily="18" charset="0"/>
            </a:endParaRPr>
          </a:p>
          <a:p>
            <a:pPr lvl="0"/>
            <a:endParaRPr lang="fr-FR" sz="1800" b="1" u="sng" dirty="0" smtClean="0">
              <a:latin typeface="Times New Roman" pitchFamily="18" charset="0"/>
              <a:cs typeface="Times New Roman" pitchFamily="18" charset="0"/>
            </a:endParaRPr>
          </a:p>
          <a:p>
            <a:pPr>
              <a:buNone/>
            </a:pPr>
            <a:r>
              <a:rPr lang="fr-MA" sz="1600" dirty="0" smtClean="0">
                <a:latin typeface="Times New Roman" pitchFamily="18" charset="0"/>
                <a:cs typeface="Times New Roman" pitchFamily="18" charset="0"/>
              </a:rPr>
              <a:t>Comme son nom l’indique, un site vitrine est là pour exposer votre entreprise sur le web. Il peut être composé de plusieurs pages et donne à l’internaute toutes sortes d’informations sur votre entreprise : vos produits, vos services, vos coordonnées et éventuellement quelques fonctions supplémentaires comme par exemple une section « actualités », une galerie photos ou encore un formulaire de prise de contact ou de demande de devis. Ce type de site sert à occuper le terrain numérique mais il faudra certainement le coupler à d’autres services tel un blog ou une newsletter pour être vraiment efficace et plus visible sur le web.</a:t>
            </a:r>
            <a:endParaRPr lang="fr-FR" sz="1600" dirty="0" smtClean="0">
              <a:latin typeface="Times New Roman" pitchFamily="18" charset="0"/>
              <a:cs typeface="Times New Roman" pitchFamily="18" charset="0"/>
            </a:endParaRPr>
          </a:p>
          <a:p>
            <a:pPr>
              <a:buNone/>
            </a:pPr>
            <a:r>
              <a:rPr lang="fr-MA" sz="1800" dirty="0" smtClean="0">
                <a:latin typeface="Times New Roman" pitchFamily="18" charset="0"/>
                <a:cs typeface="Times New Roman" pitchFamily="18" charset="0"/>
              </a:rPr>
              <a:t> </a:t>
            </a:r>
            <a:endParaRPr lang="fr-FR" sz="1800" dirty="0" smtClean="0">
              <a:latin typeface="Times New Roman" pitchFamily="18" charset="0"/>
              <a:cs typeface="Times New Roman" pitchFamily="18" charset="0"/>
            </a:endParaRPr>
          </a:p>
          <a:p>
            <a:pPr lvl="0"/>
            <a:r>
              <a:rPr lang="fr-MA" sz="1800" b="1" u="sng" dirty="0" smtClean="0">
                <a:latin typeface="Times New Roman" pitchFamily="18" charset="0"/>
                <a:cs typeface="Times New Roman" pitchFamily="18" charset="0"/>
              </a:rPr>
              <a:t>Le site de e-commerce:</a:t>
            </a:r>
          </a:p>
          <a:p>
            <a:pPr lvl="0"/>
            <a:endParaRPr lang="fr-FR" sz="1800" b="1" u="sng" dirty="0" smtClean="0">
              <a:latin typeface="Times New Roman" pitchFamily="18" charset="0"/>
              <a:cs typeface="Times New Roman" pitchFamily="18" charset="0"/>
            </a:endParaRPr>
          </a:p>
          <a:p>
            <a:pPr>
              <a:buNone/>
            </a:pPr>
            <a:r>
              <a:rPr lang="fr-MA" sz="1600" dirty="0" smtClean="0">
                <a:latin typeface="Times New Roman" pitchFamily="18" charset="0"/>
                <a:cs typeface="Times New Roman" pitchFamily="18" charset="0"/>
              </a:rPr>
              <a:t>Un site marchand E-Commerce (site de vente en ligne) est une plateforme web qui permet à un marchand de vendre ses produits sur le web. ... Une place de marché, ou </a:t>
            </a:r>
            <a:r>
              <a:rPr lang="fr-MA" sz="1600" dirty="0" err="1" smtClean="0">
                <a:latin typeface="Times New Roman" pitchFamily="18" charset="0"/>
                <a:cs typeface="Times New Roman" pitchFamily="18" charset="0"/>
              </a:rPr>
              <a:t>marketplace</a:t>
            </a:r>
            <a:r>
              <a:rPr lang="fr-MA" sz="1600" dirty="0" smtClean="0">
                <a:latin typeface="Times New Roman" pitchFamily="18" charset="0"/>
                <a:cs typeface="Times New Roman" pitchFamily="18" charset="0"/>
              </a:rPr>
              <a:t>, quant à elle, désigne toute plateforme qui met en relation des acheteurs et des vendeurs sur Internet.</a:t>
            </a:r>
            <a:endParaRPr lang="fr-FR" sz="1600" dirty="0" smtClean="0">
              <a:latin typeface="Times New Roman" pitchFamily="18" charset="0"/>
              <a:cs typeface="Times New Roman" pitchFamily="18" charset="0"/>
            </a:endParaRPr>
          </a:p>
          <a:p>
            <a:endParaRPr lang="fr-FR" sz="1800" dirty="0">
              <a:latin typeface="Times New Roman" pitchFamily="18" charset="0"/>
              <a:cs typeface="Times New Roman" pitchFamily="18" charset="0"/>
            </a:endParaRPr>
          </a:p>
        </p:txBody>
      </p:sp>
      <p:sp>
        <p:nvSpPr>
          <p:cNvPr id="4" name="Espace réservé de la date 3"/>
          <p:cNvSpPr>
            <a:spLocks noGrp="1"/>
          </p:cNvSpPr>
          <p:nvPr>
            <p:ph type="dt" sz="half" idx="10"/>
          </p:nvPr>
        </p:nvSpPr>
        <p:spPr/>
        <p:txBody>
          <a:bodyPr/>
          <a:lstStyle/>
          <a:p>
            <a:fld id="{5686EB6A-8990-4FB3-8306-7081F5CB5B2E}" type="datetime1">
              <a:rPr lang="fr-FR" smtClean="0"/>
              <a:pPr/>
              <a:t>29/12/2020</a:t>
            </a:fld>
            <a:endParaRPr lang="fr-FR"/>
          </a:p>
        </p:txBody>
      </p:sp>
      <p:sp>
        <p:nvSpPr>
          <p:cNvPr id="5" name="Espace réservé du numéro de diapositive 4"/>
          <p:cNvSpPr>
            <a:spLocks noGrp="1"/>
          </p:cNvSpPr>
          <p:nvPr>
            <p:ph type="sldNum" sz="quarter" idx="12"/>
          </p:nvPr>
        </p:nvSpPr>
        <p:spPr/>
        <p:txBody>
          <a:bodyPr/>
          <a:lstStyle/>
          <a:p>
            <a:fld id="{BC01F55E-F193-43A6-90CF-C6503769F686}" type="slidenum">
              <a:rPr lang="fr-FR" smtClean="0"/>
              <a:pPr/>
              <a:t>4</a:t>
            </a:fld>
            <a:endParaRPr lang="fr-FR"/>
          </a:p>
        </p:txBody>
      </p:sp>
    </p:spTree>
  </p:cSld>
  <p:clrMapOvr>
    <a:masterClrMapping/>
  </p:clrMapOvr>
  <p:transition spd="slow">
    <p:cover dir="l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0" y="0"/>
            <a:ext cx="9144000" cy="6237312"/>
          </a:xfrm>
        </p:spPr>
        <p:txBody>
          <a:bodyPr>
            <a:normAutofit fontScale="55000" lnSpcReduction="20000"/>
          </a:bodyPr>
          <a:lstStyle/>
          <a:p>
            <a:pPr lvl="0">
              <a:lnSpc>
                <a:spcPct val="120000"/>
              </a:lnSpc>
            </a:pPr>
            <a:r>
              <a:rPr lang="fr-MA" sz="3300" b="1" u="sng" dirty="0" smtClean="0">
                <a:latin typeface="Times New Roman" pitchFamily="18" charset="0"/>
                <a:cs typeface="Times New Roman" pitchFamily="18" charset="0"/>
              </a:rPr>
              <a:t>Le site mobile :</a:t>
            </a:r>
          </a:p>
          <a:p>
            <a:pPr lvl="0">
              <a:lnSpc>
                <a:spcPct val="120000"/>
              </a:lnSpc>
              <a:buNone/>
            </a:pPr>
            <a:endParaRPr lang="fr-FR" sz="2900" b="1" u="sng" dirty="0" smtClean="0">
              <a:latin typeface="Times New Roman" pitchFamily="18" charset="0"/>
              <a:cs typeface="Times New Roman" pitchFamily="18" charset="0"/>
            </a:endParaRPr>
          </a:p>
          <a:p>
            <a:pPr>
              <a:lnSpc>
                <a:spcPct val="120000"/>
              </a:lnSpc>
              <a:buNone/>
            </a:pPr>
            <a:r>
              <a:rPr lang="fr-MA" sz="3300" dirty="0" smtClean="0">
                <a:latin typeface="Times New Roman" pitchFamily="18" charset="0"/>
                <a:cs typeface="Times New Roman" pitchFamily="18" charset="0"/>
              </a:rPr>
              <a:t>De plus en plus de connexions au web se font depuis un téléphone mobile ou un </a:t>
            </a:r>
            <a:r>
              <a:rPr lang="fr-MA" sz="3300" dirty="0" err="1" smtClean="0">
                <a:latin typeface="Times New Roman" pitchFamily="18" charset="0"/>
                <a:cs typeface="Times New Roman" pitchFamily="18" charset="0"/>
              </a:rPr>
              <a:t>smartphone</a:t>
            </a:r>
            <a:r>
              <a:rPr lang="fr-MA" sz="3300" dirty="0" smtClean="0">
                <a:latin typeface="Times New Roman" pitchFamily="18" charset="0"/>
                <a:cs typeface="Times New Roman" pitchFamily="18" charset="0"/>
              </a:rPr>
              <a:t>. Si une grande partie de votre cible est composée d’internautes nomades, il est important de disposer d’un site web adapté aux petits écrans de ces appareils mobiles.</a:t>
            </a:r>
          </a:p>
          <a:p>
            <a:pPr>
              <a:lnSpc>
                <a:spcPct val="120000"/>
              </a:lnSpc>
              <a:buNone/>
            </a:pPr>
            <a:endParaRPr lang="fr-FR" sz="2900" dirty="0" smtClean="0">
              <a:latin typeface="Times New Roman" pitchFamily="18" charset="0"/>
              <a:cs typeface="Times New Roman" pitchFamily="18" charset="0"/>
            </a:endParaRPr>
          </a:p>
          <a:p>
            <a:pPr lvl="0">
              <a:lnSpc>
                <a:spcPct val="120000"/>
              </a:lnSpc>
            </a:pPr>
            <a:r>
              <a:rPr lang="fr-MA" sz="3300" b="1" u="sng" dirty="0" smtClean="0">
                <a:latin typeface="Times New Roman" pitchFamily="18" charset="0"/>
                <a:cs typeface="Times New Roman" pitchFamily="18" charset="0"/>
              </a:rPr>
              <a:t>L’application web:</a:t>
            </a:r>
          </a:p>
          <a:p>
            <a:pPr lvl="0">
              <a:lnSpc>
                <a:spcPct val="120000"/>
              </a:lnSpc>
              <a:buNone/>
            </a:pPr>
            <a:endParaRPr lang="fr-FR" sz="2900" u="sng" dirty="0" smtClean="0">
              <a:latin typeface="Times New Roman" pitchFamily="18" charset="0"/>
              <a:cs typeface="Times New Roman" pitchFamily="18" charset="0"/>
            </a:endParaRPr>
          </a:p>
          <a:p>
            <a:pPr>
              <a:lnSpc>
                <a:spcPct val="120000"/>
              </a:lnSpc>
              <a:buNone/>
            </a:pPr>
            <a:r>
              <a:rPr lang="fr-MA" sz="3300" dirty="0" smtClean="0">
                <a:latin typeface="Times New Roman" pitchFamily="18" charset="0"/>
                <a:cs typeface="Times New Roman" pitchFamily="18" charset="0"/>
              </a:rPr>
              <a:t>Une application web est un programme qui s’exécute depuis votre navigateur web. Plus besoin d’installer un logiciel sur votre poste, d’assurer sa maintenance et ses mises à jours : tout se fait depuis votre navigateur. De plus, l’application est accessible depuis n’importe quel ordinateur connecté au web. On peut citer comme applications web des services de facturation en ligne</a:t>
            </a:r>
          </a:p>
          <a:p>
            <a:pPr>
              <a:lnSpc>
                <a:spcPct val="120000"/>
              </a:lnSpc>
              <a:buNone/>
            </a:pPr>
            <a:endParaRPr lang="fr-FR" sz="2900" dirty="0" smtClean="0">
              <a:latin typeface="Times New Roman" pitchFamily="18" charset="0"/>
              <a:cs typeface="Times New Roman" pitchFamily="18" charset="0"/>
            </a:endParaRPr>
          </a:p>
          <a:p>
            <a:pPr lvl="0">
              <a:lnSpc>
                <a:spcPct val="120000"/>
              </a:lnSpc>
            </a:pPr>
            <a:r>
              <a:rPr lang="fr-MA" sz="3300" b="1" u="sng" dirty="0" smtClean="0">
                <a:latin typeface="Times New Roman" pitchFamily="18" charset="0"/>
                <a:cs typeface="Times New Roman" pitchFamily="18" charset="0"/>
              </a:rPr>
              <a:t>Le site communautaire:</a:t>
            </a:r>
          </a:p>
          <a:p>
            <a:pPr lvl="0">
              <a:lnSpc>
                <a:spcPct val="120000"/>
              </a:lnSpc>
              <a:buNone/>
            </a:pPr>
            <a:endParaRPr lang="fr-FR" sz="2900" u="sng" dirty="0" smtClean="0">
              <a:latin typeface="Times New Roman" pitchFamily="18" charset="0"/>
              <a:cs typeface="Times New Roman" pitchFamily="18" charset="0"/>
            </a:endParaRPr>
          </a:p>
          <a:p>
            <a:pPr>
              <a:lnSpc>
                <a:spcPct val="120000"/>
              </a:lnSpc>
              <a:buNone/>
            </a:pPr>
            <a:r>
              <a:rPr lang="fr-MA" sz="3300" dirty="0" smtClean="0">
                <a:latin typeface="Times New Roman" pitchFamily="18" charset="0"/>
                <a:cs typeface="Times New Roman" pitchFamily="18" charset="0"/>
              </a:rPr>
              <a:t>C’est un site qui fait la part belle à ses membres et propose de nombreux services autour de la communication entre internautes. Le plus connu de ces site est bien entendu </a:t>
            </a:r>
            <a:r>
              <a:rPr lang="fr-MA" sz="3300" dirty="0" err="1" smtClean="0">
                <a:latin typeface="Times New Roman" pitchFamily="18" charset="0"/>
                <a:cs typeface="Times New Roman" pitchFamily="18" charset="0"/>
              </a:rPr>
              <a:t>Facebook</a:t>
            </a:r>
            <a:r>
              <a:rPr lang="fr-MA" sz="3300" dirty="0" smtClean="0">
                <a:latin typeface="Times New Roman" pitchFamily="18" charset="0"/>
                <a:cs typeface="Times New Roman" pitchFamily="18" charset="0"/>
              </a:rPr>
              <a:t>. Plus modestement on peut citer des sites basés sur des forums ou des jeux en ligne comme </a:t>
            </a:r>
            <a:r>
              <a:rPr lang="fr-MA" sz="3300" dirty="0" err="1" smtClean="0">
                <a:latin typeface="Times New Roman" pitchFamily="18" charset="0"/>
                <a:cs typeface="Times New Roman" pitchFamily="18" charset="0"/>
              </a:rPr>
              <a:t>Piplex</a:t>
            </a:r>
            <a:r>
              <a:rPr lang="fr-MA" sz="3300" dirty="0" smtClean="0">
                <a:latin typeface="Times New Roman" pitchFamily="18" charset="0"/>
                <a:cs typeface="Times New Roman" pitchFamily="18" charset="0"/>
              </a:rPr>
              <a:t>.</a:t>
            </a:r>
            <a:endParaRPr lang="fr-FR" sz="3300" dirty="0" smtClean="0">
              <a:latin typeface="Times New Roman" pitchFamily="18" charset="0"/>
              <a:cs typeface="Times New Roman" pitchFamily="18" charset="0"/>
            </a:endParaRPr>
          </a:p>
          <a:p>
            <a:pPr>
              <a:buNone/>
            </a:pPr>
            <a:r>
              <a:rPr lang="fr-MA" sz="2900" dirty="0" smtClean="0">
                <a:latin typeface="Times New Roman" pitchFamily="18" charset="0"/>
                <a:cs typeface="Times New Roman" pitchFamily="18" charset="0"/>
              </a:rPr>
              <a:t> </a:t>
            </a:r>
            <a:endParaRPr lang="fr-FR" sz="2900" dirty="0" smtClean="0">
              <a:latin typeface="Times New Roman" pitchFamily="18" charset="0"/>
              <a:cs typeface="Times New Roman" pitchFamily="18" charset="0"/>
            </a:endParaRPr>
          </a:p>
          <a:p>
            <a:pPr>
              <a:buNone/>
            </a:pPr>
            <a:endParaRPr lang="fr-FR" sz="2900" dirty="0" smtClean="0">
              <a:latin typeface="Times New Roman" pitchFamily="18" charset="0"/>
              <a:cs typeface="Times New Roman" pitchFamily="18" charset="0"/>
            </a:endParaRPr>
          </a:p>
          <a:p>
            <a:endParaRPr lang="fr-FR" dirty="0" smtClean="0"/>
          </a:p>
          <a:p>
            <a:endParaRPr lang="fr-FR" dirty="0"/>
          </a:p>
        </p:txBody>
      </p:sp>
      <p:sp>
        <p:nvSpPr>
          <p:cNvPr id="4" name="Espace réservé de la date 3"/>
          <p:cNvSpPr>
            <a:spLocks noGrp="1"/>
          </p:cNvSpPr>
          <p:nvPr>
            <p:ph type="dt" sz="half" idx="10"/>
          </p:nvPr>
        </p:nvSpPr>
        <p:spPr/>
        <p:txBody>
          <a:bodyPr/>
          <a:lstStyle/>
          <a:p>
            <a:fld id="{63E8DC1F-67E1-405D-8A4A-17DB60E5718F}" type="datetime1">
              <a:rPr lang="fr-FR" smtClean="0"/>
              <a:pPr/>
              <a:t>29/12/2020</a:t>
            </a:fld>
            <a:endParaRPr lang="fr-FR"/>
          </a:p>
        </p:txBody>
      </p:sp>
      <p:sp>
        <p:nvSpPr>
          <p:cNvPr id="5" name="Espace réservé du numéro de diapositive 4"/>
          <p:cNvSpPr>
            <a:spLocks noGrp="1"/>
          </p:cNvSpPr>
          <p:nvPr>
            <p:ph type="sldNum" sz="quarter" idx="12"/>
          </p:nvPr>
        </p:nvSpPr>
        <p:spPr/>
        <p:txBody>
          <a:bodyPr/>
          <a:lstStyle/>
          <a:p>
            <a:fld id="{BC01F55E-F193-43A6-90CF-C6503769F686}" type="slidenum">
              <a:rPr lang="fr-FR" smtClean="0"/>
              <a:pPr/>
              <a:t>5</a:t>
            </a:fld>
            <a:endParaRPr lang="fr-FR"/>
          </a:p>
        </p:txBody>
      </p:sp>
    </p:spTree>
  </p:cSld>
  <p:clrMapOvr>
    <a:masterClrMapping/>
  </p:clrMapOvr>
  <p:transition spd="slow">
    <p:plu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0" y="188640"/>
            <a:ext cx="8964488" cy="5818651"/>
          </a:xfrm>
        </p:spPr>
        <p:txBody>
          <a:bodyPr>
            <a:normAutofit/>
          </a:bodyPr>
          <a:lstStyle/>
          <a:p>
            <a:pPr lvl="0"/>
            <a:r>
              <a:rPr lang="fr-MA" sz="2300" b="1" u="sng" dirty="0" smtClean="0">
                <a:latin typeface="Times New Roman" pitchFamily="18" charset="0"/>
                <a:cs typeface="Times New Roman" pitchFamily="18" charset="0"/>
              </a:rPr>
              <a:t>Le </a:t>
            </a:r>
            <a:r>
              <a:rPr lang="fr-MA" sz="2300" b="1" u="sng" dirty="0" smtClean="0">
                <a:latin typeface="Times New Roman" pitchFamily="18" charset="0"/>
                <a:cs typeface="Times New Roman" pitchFamily="18" charset="0"/>
              </a:rPr>
              <a:t>blog:</a:t>
            </a:r>
            <a:endParaRPr lang="fr-MA" sz="2300" b="1" u="sng" dirty="0" smtClean="0">
              <a:latin typeface="Times New Roman" pitchFamily="18" charset="0"/>
              <a:cs typeface="Times New Roman" pitchFamily="18" charset="0"/>
            </a:endParaRPr>
          </a:p>
          <a:p>
            <a:pPr lvl="0">
              <a:buNone/>
            </a:pPr>
            <a:endParaRPr lang="fr-FR" dirty="0" smtClean="0"/>
          </a:p>
          <a:p>
            <a:pPr>
              <a:buNone/>
            </a:pPr>
            <a:r>
              <a:rPr lang="fr-MA" sz="1600" dirty="0" smtClean="0">
                <a:latin typeface="Times New Roman" pitchFamily="18" charset="0"/>
                <a:cs typeface="Times New Roman" pitchFamily="18" charset="0"/>
              </a:rPr>
              <a:t>On ne présente plus le blog, ce symbole même du web 2.0 qui vous permet de publier, jour après jour des billets dans lesquels vous pouvez écrire vos humeurs mais aussi des articles d’actualité ou d’analyse d’un domaine particulier. Le blog est un outil formidable pour faire la promotion de votre activité, de renforcer votre réputation en ligne tout en améliorant votre référencement naturel.</a:t>
            </a:r>
            <a:endParaRPr lang="fr-FR" sz="1600" dirty="0" smtClean="0">
              <a:latin typeface="Times New Roman" pitchFamily="18" charset="0"/>
              <a:cs typeface="Times New Roman" pitchFamily="18" charset="0"/>
            </a:endParaRPr>
          </a:p>
          <a:p>
            <a:pPr>
              <a:buNone/>
            </a:pPr>
            <a:r>
              <a:rPr lang="fr-MA" dirty="0" smtClean="0"/>
              <a:t> </a:t>
            </a:r>
            <a:endParaRPr lang="fr-FR" dirty="0" smtClean="0"/>
          </a:p>
          <a:p>
            <a:pPr lvl="0"/>
            <a:r>
              <a:rPr lang="fr-MA" sz="2100" b="1" u="sng" dirty="0" smtClean="0">
                <a:latin typeface="Times New Roman" pitchFamily="18" charset="0"/>
                <a:cs typeface="Times New Roman" pitchFamily="18" charset="0"/>
              </a:rPr>
              <a:t>Le site spécifique, sur </a:t>
            </a:r>
            <a:r>
              <a:rPr lang="fr-MA" sz="2100" b="1" u="sng" dirty="0" smtClean="0">
                <a:latin typeface="Times New Roman" pitchFamily="18" charset="0"/>
                <a:cs typeface="Times New Roman" pitchFamily="18" charset="0"/>
              </a:rPr>
              <a:t>mesure:</a:t>
            </a:r>
            <a:endParaRPr lang="fr-MA" sz="2100" b="1" u="sng" dirty="0" smtClean="0">
              <a:latin typeface="Times New Roman" pitchFamily="18" charset="0"/>
              <a:cs typeface="Times New Roman" pitchFamily="18" charset="0"/>
            </a:endParaRPr>
          </a:p>
          <a:p>
            <a:pPr lvl="0">
              <a:buNone/>
            </a:pPr>
            <a:endParaRPr lang="fr-FR" dirty="0" smtClean="0"/>
          </a:p>
          <a:p>
            <a:pPr>
              <a:buNone/>
            </a:pPr>
            <a:r>
              <a:rPr lang="fr-MA" sz="1600" dirty="0" smtClean="0">
                <a:latin typeface="Times New Roman" pitchFamily="18" charset="0"/>
                <a:cs typeface="Times New Roman" pitchFamily="18" charset="0"/>
              </a:rPr>
              <a:t>Cette dernière catégorie regroupe en fait tous les autres types de sites qui n’entrent pas dans celles présentées précédemment. Ce sont des sites qui sont développés sur mesure pour un client qui a des besoins spécifiques après l’étude d’un cahier des charges.</a:t>
            </a:r>
            <a:endParaRPr lang="fr-FR" sz="1600" dirty="0" smtClean="0">
              <a:latin typeface="Times New Roman" pitchFamily="18" charset="0"/>
              <a:cs typeface="Times New Roman" pitchFamily="18" charset="0"/>
            </a:endParaRPr>
          </a:p>
          <a:p>
            <a:pPr>
              <a:buNone/>
            </a:pPr>
            <a:r>
              <a:rPr lang="fr-MA" dirty="0" smtClean="0"/>
              <a:t> </a:t>
            </a:r>
            <a:endParaRPr lang="fr-FR" dirty="0" smtClean="0"/>
          </a:p>
          <a:p>
            <a:pPr>
              <a:buNone/>
            </a:pPr>
            <a:r>
              <a:rPr lang="fr-MA" dirty="0" smtClean="0"/>
              <a:t> </a:t>
            </a:r>
            <a:endParaRPr lang="fr-FR" dirty="0" smtClean="0"/>
          </a:p>
          <a:p>
            <a:endParaRPr lang="fr-FR" dirty="0"/>
          </a:p>
        </p:txBody>
      </p:sp>
      <p:sp>
        <p:nvSpPr>
          <p:cNvPr id="4" name="Espace réservé de la date 3"/>
          <p:cNvSpPr>
            <a:spLocks noGrp="1"/>
          </p:cNvSpPr>
          <p:nvPr>
            <p:ph type="dt" sz="half" idx="10"/>
          </p:nvPr>
        </p:nvSpPr>
        <p:spPr/>
        <p:txBody>
          <a:bodyPr/>
          <a:lstStyle/>
          <a:p>
            <a:fld id="{D7D5CDA5-4662-4844-BB64-B25BBE3236A1}" type="datetime1">
              <a:rPr lang="fr-FR" smtClean="0"/>
              <a:pPr/>
              <a:t>29/12/2020</a:t>
            </a:fld>
            <a:endParaRPr lang="fr-FR"/>
          </a:p>
        </p:txBody>
      </p:sp>
      <p:sp>
        <p:nvSpPr>
          <p:cNvPr id="5" name="Espace réservé du numéro de diapositive 4"/>
          <p:cNvSpPr>
            <a:spLocks noGrp="1"/>
          </p:cNvSpPr>
          <p:nvPr>
            <p:ph type="sldNum" sz="quarter" idx="12"/>
          </p:nvPr>
        </p:nvSpPr>
        <p:spPr/>
        <p:txBody>
          <a:bodyPr/>
          <a:lstStyle/>
          <a:p>
            <a:fld id="{BC01F55E-F193-43A6-90CF-C6503769F686}" type="slidenum">
              <a:rPr lang="fr-FR" smtClean="0"/>
              <a:pPr/>
              <a:t>6</a:t>
            </a:fld>
            <a:endParaRPr lang="fr-FR"/>
          </a:p>
        </p:txBody>
      </p:sp>
    </p:spTree>
  </p:cSld>
  <p:clrMapOvr>
    <a:masterClrMapping/>
  </p:clrMapOvr>
  <p:transition spd="slow">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0" y="0"/>
            <a:ext cx="9144000" cy="6079299"/>
          </a:xfrm>
        </p:spPr>
        <p:txBody>
          <a:bodyPr/>
          <a:lstStyle/>
          <a:p>
            <a:pPr>
              <a:lnSpc>
                <a:spcPct val="120000"/>
              </a:lnSpc>
            </a:pPr>
            <a:r>
              <a:rPr lang="fr-FR" sz="2000" b="1" dirty="0" smtClean="0">
                <a:effectLst>
                  <a:outerShdw blurRad="50800" dist="38100" dir="13500000" algn="br" rotWithShape="0">
                    <a:prstClr val="black">
                      <a:alpha val="40000"/>
                    </a:prstClr>
                  </a:outerShdw>
                </a:effectLst>
                <a:latin typeface="Times New Roman" pitchFamily="18" charset="0"/>
                <a:cs typeface="Times New Roman" pitchFamily="18" charset="0"/>
              </a:rPr>
              <a:t>III-Site e-commerce</a:t>
            </a:r>
          </a:p>
          <a:p>
            <a:pPr>
              <a:lnSpc>
                <a:spcPct val="120000"/>
              </a:lnSpc>
              <a:buNone/>
            </a:pPr>
            <a:r>
              <a:rPr lang="fr-FR" sz="1800" b="1" dirty="0" smtClean="0">
                <a:effectLst>
                  <a:outerShdw blurRad="50800" dist="38100" dir="13500000" algn="br" rotWithShape="0">
                    <a:prstClr val="black">
                      <a:alpha val="40000"/>
                    </a:prstClr>
                  </a:outerShdw>
                </a:effectLst>
                <a:latin typeface="Times New Roman" pitchFamily="18" charset="0"/>
                <a:cs typeface="Times New Roman" pitchFamily="18" charset="0"/>
              </a:rPr>
              <a:t>          </a:t>
            </a:r>
            <a:r>
              <a:rPr lang="fr-FR" sz="1800" b="1" u="sng" dirty="0" smtClean="0">
                <a:effectLst>
                  <a:outerShdw blurRad="50800" dist="38100" dir="13500000" algn="br" rotWithShape="0">
                    <a:prstClr val="black">
                      <a:alpha val="40000"/>
                    </a:prstClr>
                  </a:outerShdw>
                </a:effectLst>
                <a:latin typeface="Times New Roman" pitchFamily="18" charset="0"/>
                <a:cs typeface="Times New Roman" pitchFamily="18" charset="0"/>
              </a:rPr>
              <a:t>1=Définition:</a:t>
            </a:r>
            <a:endParaRPr lang="fr-FR" sz="1800" b="1" u="sng" dirty="0" smtClean="0">
              <a:effectLst>
                <a:outerShdw blurRad="50800" dist="38100" dir="13500000" algn="br" rotWithShape="0">
                  <a:prstClr val="black">
                    <a:alpha val="40000"/>
                  </a:prstClr>
                </a:outerShdw>
              </a:effectLst>
              <a:latin typeface="Times New Roman" pitchFamily="18" charset="0"/>
              <a:cs typeface="Times New Roman" pitchFamily="18" charset="0"/>
            </a:endParaRPr>
          </a:p>
          <a:p>
            <a:endParaRPr lang="fr-FR" dirty="0"/>
          </a:p>
        </p:txBody>
      </p:sp>
      <p:pic>
        <p:nvPicPr>
          <p:cNvPr id="1026" name="Picture 2" descr="C:\Users\dell\Desktop\recer.png"/>
          <p:cNvPicPr>
            <a:picLocks noChangeAspect="1" noChangeArrowheads="1"/>
          </p:cNvPicPr>
          <p:nvPr/>
        </p:nvPicPr>
        <p:blipFill>
          <a:blip r:embed="rId2" cstate="print"/>
          <a:srcRect/>
          <a:stretch>
            <a:fillRect/>
          </a:stretch>
        </p:blipFill>
        <p:spPr bwMode="auto">
          <a:xfrm>
            <a:off x="755576" y="836712"/>
            <a:ext cx="7344816" cy="360040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251520" y="4509120"/>
            <a:ext cx="8892480" cy="1323439"/>
          </a:xfrm>
          <a:prstGeom prst="rect">
            <a:avLst/>
          </a:prstGeom>
        </p:spPr>
        <p:txBody>
          <a:bodyPr wrap="square">
            <a:spAutoFit/>
          </a:bodyPr>
          <a:lstStyle/>
          <a:p>
            <a:pPr>
              <a:buNone/>
            </a:pPr>
            <a:r>
              <a:rPr lang="fr-FR" sz="1600" dirty="0" smtClean="0">
                <a:latin typeface="Times New Roman" pitchFamily="18" charset="0"/>
                <a:cs typeface="Times New Roman" pitchFamily="18" charset="0"/>
              </a:rPr>
              <a:t>L’expression « commerce électronique « est souvent associée à la vente de produit ou de service sur internet. Les transactions peuvent s’effectuer entre l’entreprise et un nouveau client, mais nous pouvons aussi faire des affaires avec des particuliers comme nous ou même avec d’autre entreprise. D’après les prévisions, le commerce entre entreprises pourrait même augmenter dix fois plus vite que le commerce grand public.</a:t>
            </a:r>
          </a:p>
        </p:txBody>
      </p:sp>
      <p:sp>
        <p:nvSpPr>
          <p:cNvPr id="6" name="Espace réservé de la date 5"/>
          <p:cNvSpPr>
            <a:spLocks noGrp="1"/>
          </p:cNvSpPr>
          <p:nvPr>
            <p:ph type="dt" sz="half" idx="10"/>
          </p:nvPr>
        </p:nvSpPr>
        <p:spPr/>
        <p:txBody>
          <a:bodyPr/>
          <a:lstStyle/>
          <a:p>
            <a:fld id="{09785FEE-7468-4825-BD7D-1D1E3D6C5E15}" type="datetime1">
              <a:rPr lang="fr-FR" smtClean="0"/>
              <a:pPr/>
              <a:t>29/12/2020</a:t>
            </a:fld>
            <a:endParaRPr lang="fr-FR"/>
          </a:p>
        </p:txBody>
      </p:sp>
      <p:sp>
        <p:nvSpPr>
          <p:cNvPr id="7" name="Espace réservé du numéro de diapositive 6"/>
          <p:cNvSpPr>
            <a:spLocks noGrp="1"/>
          </p:cNvSpPr>
          <p:nvPr>
            <p:ph type="sldNum" sz="quarter" idx="12"/>
          </p:nvPr>
        </p:nvSpPr>
        <p:spPr/>
        <p:txBody>
          <a:bodyPr/>
          <a:lstStyle/>
          <a:p>
            <a:fld id="{BC01F55E-F193-43A6-90CF-C6503769F686}" type="slidenum">
              <a:rPr lang="fr-FR" smtClean="0"/>
              <a:pPr/>
              <a:t>7</a:t>
            </a:fld>
            <a:endParaRPr lang="fr-FR"/>
          </a:p>
        </p:txBody>
      </p:sp>
    </p:spTree>
  </p:cSld>
  <p:clrMapOvr>
    <a:masterClrMapping/>
  </p:clrMapOvr>
  <p:transition spd="slow">
    <p:wheel spokes="3"/>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0" y="0"/>
            <a:ext cx="9144000" cy="6007291"/>
          </a:xfrm>
        </p:spPr>
        <p:txBody>
          <a:bodyPr>
            <a:normAutofit/>
          </a:bodyPr>
          <a:lstStyle/>
          <a:p>
            <a:r>
              <a:rPr lang="fr-FR" sz="2000" b="1" u="sng" dirty="0" smtClean="0">
                <a:latin typeface="Times New Roman" pitchFamily="18" charset="0"/>
                <a:cs typeface="Times New Roman" pitchFamily="18" charset="0"/>
              </a:rPr>
              <a:t>2=Les </a:t>
            </a:r>
            <a:r>
              <a:rPr lang="fr-FR" sz="2000" b="1" u="sng" dirty="0" smtClean="0">
                <a:latin typeface="Times New Roman" pitchFamily="18" charset="0"/>
                <a:cs typeface="Times New Roman" pitchFamily="18" charset="0"/>
              </a:rPr>
              <a:t>types: </a:t>
            </a:r>
            <a:endParaRPr lang="fr-FR" sz="2000" b="1" u="sng" dirty="0" smtClean="0">
              <a:latin typeface="Times New Roman" pitchFamily="18" charset="0"/>
              <a:cs typeface="Times New Roman" pitchFamily="18" charset="0"/>
            </a:endParaRPr>
          </a:p>
          <a:p>
            <a:pPr>
              <a:buNone/>
            </a:pPr>
            <a:endParaRPr lang="fr-FR" sz="2000" b="1" u="sng" dirty="0">
              <a:latin typeface="Times New Roman" pitchFamily="18" charset="0"/>
              <a:cs typeface="Times New Roman" pitchFamily="18" charset="0"/>
            </a:endParaRPr>
          </a:p>
        </p:txBody>
      </p:sp>
      <p:pic>
        <p:nvPicPr>
          <p:cNvPr id="2050" name="Picture 2" descr="C:\Users\dell\Desktop\RECE.jpg"/>
          <p:cNvPicPr>
            <a:picLocks noChangeAspect="1" noChangeArrowheads="1"/>
          </p:cNvPicPr>
          <p:nvPr/>
        </p:nvPicPr>
        <p:blipFill>
          <a:blip r:embed="rId2" cstate="print"/>
          <a:srcRect/>
          <a:stretch>
            <a:fillRect/>
          </a:stretch>
        </p:blipFill>
        <p:spPr bwMode="auto">
          <a:xfrm>
            <a:off x="251520" y="476672"/>
            <a:ext cx="8481120" cy="47525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Espace réservé de la date 4"/>
          <p:cNvSpPr>
            <a:spLocks noGrp="1"/>
          </p:cNvSpPr>
          <p:nvPr>
            <p:ph type="dt" sz="half" idx="10"/>
          </p:nvPr>
        </p:nvSpPr>
        <p:spPr/>
        <p:txBody>
          <a:bodyPr/>
          <a:lstStyle/>
          <a:p>
            <a:fld id="{9E4BCB6C-1C0B-4312-B2B8-C5123DCB5296}" type="datetime1">
              <a:rPr lang="fr-FR" smtClean="0"/>
              <a:pPr/>
              <a:t>29/12/2020</a:t>
            </a:fld>
            <a:endParaRPr lang="fr-FR"/>
          </a:p>
        </p:txBody>
      </p:sp>
      <p:sp>
        <p:nvSpPr>
          <p:cNvPr id="6" name="Espace réservé du numéro de diapositive 5"/>
          <p:cNvSpPr>
            <a:spLocks noGrp="1"/>
          </p:cNvSpPr>
          <p:nvPr>
            <p:ph type="sldNum" sz="quarter" idx="12"/>
          </p:nvPr>
        </p:nvSpPr>
        <p:spPr/>
        <p:txBody>
          <a:bodyPr/>
          <a:lstStyle/>
          <a:p>
            <a:fld id="{BC01F55E-F193-43A6-90CF-C6503769F686}" type="slidenum">
              <a:rPr lang="fr-FR" smtClean="0"/>
              <a:pPr/>
              <a:t>8</a:t>
            </a:fld>
            <a:endParaRPr lang="fr-FR"/>
          </a:p>
        </p:txBody>
      </p:sp>
    </p:spTree>
  </p:cSld>
  <p:clrMapOvr>
    <a:masterClrMapping/>
  </p:clrMapOvr>
  <p:transition spd="slow">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0" y="0"/>
            <a:ext cx="9144000" cy="6007291"/>
          </a:xfrm>
        </p:spPr>
        <p:txBody>
          <a:bodyPr/>
          <a:lstStyle/>
          <a:p>
            <a:r>
              <a:rPr lang="fr-FR" sz="2000" b="1" u="sng" dirty="0" smtClean="0">
                <a:latin typeface="Times New Roman" pitchFamily="18" charset="0"/>
                <a:cs typeface="Times New Roman" pitchFamily="18" charset="0"/>
              </a:rPr>
              <a:t>3=Les objectifs:</a:t>
            </a:r>
          </a:p>
          <a:p>
            <a:pPr>
              <a:buNone/>
            </a:pPr>
            <a:endParaRPr lang="fr-FR" sz="2000" b="1" u="sng" dirty="0" smtClean="0">
              <a:latin typeface="Times New Roman" pitchFamily="18" charset="0"/>
              <a:cs typeface="Times New Roman" pitchFamily="18" charset="0"/>
            </a:endParaRPr>
          </a:p>
          <a:p>
            <a:pPr>
              <a:buNone/>
            </a:pPr>
            <a:r>
              <a:rPr lang="fr-FR" sz="1600" dirty="0" smtClean="0">
                <a:latin typeface="Times New Roman" pitchFamily="18" charset="0"/>
                <a:cs typeface="Times New Roman" pitchFamily="18" charset="0"/>
              </a:rPr>
              <a:t>Le commerce électronique consiste à vendre des produits sur Internet, ce qui implique des stratégies de marketing pour l’entreprise assez complexe, il faut donc : </a:t>
            </a:r>
          </a:p>
          <a:p>
            <a:pPr>
              <a:buFont typeface="Arial" pitchFamily="34" charset="0"/>
              <a:buChar char="•"/>
            </a:pPr>
            <a:r>
              <a:rPr lang="fr-FR" sz="1600" dirty="0" smtClean="0">
                <a:latin typeface="Times New Roman" pitchFamily="18" charset="0"/>
                <a:cs typeface="Times New Roman" pitchFamily="18" charset="0"/>
              </a:rPr>
              <a:t> Attirer les visiteurs des sites qui exercent le commerce électronique</a:t>
            </a:r>
          </a:p>
          <a:p>
            <a:pPr>
              <a:buFont typeface="Arial" pitchFamily="34" charset="0"/>
              <a:buChar char="•"/>
            </a:pPr>
            <a:r>
              <a:rPr lang="fr-FR" sz="1600" dirty="0" smtClean="0">
                <a:latin typeface="Times New Roman" pitchFamily="18" charset="0"/>
                <a:cs typeface="Times New Roman" pitchFamily="18" charset="0"/>
              </a:rPr>
              <a:t> Générer leur confiance. </a:t>
            </a:r>
          </a:p>
          <a:p>
            <a:pPr>
              <a:buFont typeface="Arial" pitchFamily="34" charset="0"/>
              <a:buChar char="•"/>
            </a:pPr>
            <a:r>
              <a:rPr lang="fr-FR" sz="1600" dirty="0" smtClean="0">
                <a:latin typeface="Times New Roman" pitchFamily="18" charset="0"/>
                <a:cs typeface="Times New Roman" pitchFamily="18" charset="0"/>
              </a:rPr>
              <a:t> Et finalement, les entrainer à consommer.</a:t>
            </a:r>
          </a:p>
          <a:p>
            <a:pPr>
              <a:buNone/>
            </a:pPr>
            <a:endParaRPr lang="fr-FR" sz="1600" dirty="0" smtClean="0">
              <a:latin typeface="Times New Roman" pitchFamily="18" charset="0"/>
              <a:cs typeface="Times New Roman" pitchFamily="18" charset="0"/>
            </a:endParaRPr>
          </a:p>
          <a:p>
            <a:pPr>
              <a:lnSpc>
                <a:spcPct val="120000"/>
              </a:lnSpc>
            </a:pPr>
            <a:r>
              <a:rPr lang="fr-FR" sz="1800" b="1" dirty="0" smtClean="0">
                <a:latin typeface="Times New Roman" pitchFamily="18" charset="0"/>
                <a:cs typeface="Times New Roman" pitchFamily="18" charset="0"/>
              </a:rPr>
              <a:t>IV-la base de donnée</a:t>
            </a:r>
          </a:p>
          <a:p>
            <a:pPr>
              <a:lnSpc>
                <a:spcPct val="120000"/>
              </a:lnSpc>
              <a:buNone/>
            </a:pPr>
            <a:r>
              <a:rPr lang="fr-FR" sz="1600" b="1" dirty="0" smtClean="0">
                <a:effectLst>
                  <a:outerShdw blurRad="50800" dist="38100" dir="13500000" algn="br" rotWithShape="0">
                    <a:prstClr val="black">
                      <a:alpha val="40000"/>
                    </a:prstClr>
                  </a:outerShdw>
                </a:effectLst>
                <a:latin typeface="Times New Roman" pitchFamily="18" charset="0"/>
                <a:cs typeface="Times New Roman" pitchFamily="18" charset="0"/>
              </a:rPr>
              <a:t>      </a:t>
            </a:r>
            <a:r>
              <a:rPr lang="fr-FR" sz="1600" b="1" dirty="0" smtClean="0">
                <a:effectLst>
                  <a:outerShdw blurRad="50800" dist="38100" dir="13500000" algn="br" rotWithShape="0">
                    <a:prstClr val="black">
                      <a:alpha val="40000"/>
                    </a:prstClr>
                  </a:outerShdw>
                </a:effectLst>
                <a:latin typeface="Times New Roman" pitchFamily="18" charset="0"/>
                <a:cs typeface="Times New Roman" pitchFamily="18" charset="0"/>
              </a:rPr>
              <a:t>1=définition:</a:t>
            </a:r>
            <a:endParaRPr lang="fr-FR" sz="1600" b="1" dirty="0" smtClean="0">
              <a:effectLst>
                <a:outerShdw blurRad="50800" dist="38100" dir="13500000" algn="br" rotWithShape="0">
                  <a:prstClr val="black">
                    <a:alpha val="40000"/>
                  </a:prstClr>
                </a:outerShdw>
              </a:effectLst>
              <a:latin typeface="Times New Roman" pitchFamily="18" charset="0"/>
              <a:cs typeface="Times New Roman" pitchFamily="18" charset="0"/>
            </a:endParaRPr>
          </a:p>
          <a:p>
            <a:pPr>
              <a:lnSpc>
                <a:spcPct val="120000"/>
              </a:lnSpc>
              <a:buNone/>
            </a:pPr>
            <a:endParaRPr lang="fr-FR" sz="1600" b="1" dirty="0" smtClean="0">
              <a:effectLst>
                <a:outerShdw blurRad="50800" dist="38100" dir="13500000" algn="br" rotWithShape="0">
                  <a:prstClr val="black">
                    <a:alpha val="40000"/>
                  </a:prstClr>
                </a:outerShdw>
              </a:effectLst>
              <a:latin typeface="Times New Roman" pitchFamily="18" charset="0"/>
              <a:cs typeface="Times New Roman" pitchFamily="18" charset="0"/>
            </a:endParaRPr>
          </a:p>
          <a:p>
            <a:pPr>
              <a:buNone/>
            </a:pPr>
            <a:r>
              <a:rPr lang="fr-MA" sz="1600" dirty="0" smtClean="0">
                <a:latin typeface="Times New Roman" pitchFamily="18" charset="0"/>
                <a:cs typeface="Times New Roman" pitchFamily="18" charset="0"/>
              </a:rPr>
              <a:t>Une base de données permet d'enregistrer des données de façon organisée et hiérarchisée. Certes, vous connaissez les variables, mais celles-ci restent en mémoire seulement le temps de la génération de la page. Vous avez aussi appris à écrire dans des fichiers, mais cela devient vite très compliqué, dès que vous avez beaucoup de données à enregistrer.</a:t>
            </a:r>
            <a:endParaRPr lang="fr-FR" sz="1600" dirty="0" smtClean="0">
              <a:latin typeface="Times New Roman" pitchFamily="18" charset="0"/>
              <a:cs typeface="Times New Roman" pitchFamily="18" charset="0"/>
            </a:endParaRPr>
          </a:p>
          <a:p>
            <a:pPr>
              <a:buNone/>
            </a:pPr>
            <a:endParaRPr lang="fr-FR" sz="1600" dirty="0" smtClean="0">
              <a:latin typeface="Times New Roman" pitchFamily="18" charset="0"/>
              <a:cs typeface="Times New Roman" pitchFamily="18" charset="0"/>
            </a:endParaRPr>
          </a:p>
          <a:p>
            <a:pPr>
              <a:buNone/>
            </a:pPr>
            <a:r>
              <a:rPr lang="fr-MA" sz="1600" dirty="0" smtClean="0">
                <a:latin typeface="Times New Roman" pitchFamily="18" charset="0"/>
                <a:cs typeface="Times New Roman" pitchFamily="18" charset="0"/>
              </a:rPr>
              <a:t>Or, il va bien falloir stocker quelque part la liste de vos membres, les messages de vos forums, les options de navigation des membres… Les bases de données constituent le meilleur moyen de faire cela de façon simple et propre</a:t>
            </a:r>
            <a:endParaRPr lang="fr-FR" sz="1600" b="1" dirty="0" smtClean="0">
              <a:effectLst>
                <a:outerShdw blurRad="50800" dist="38100" dir="13500000" algn="br" rotWithShape="0">
                  <a:prstClr val="black">
                    <a:alpha val="40000"/>
                  </a:prstClr>
                </a:outerShdw>
              </a:effectLst>
              <a:latin typeface="Times New Roman" pitchFamily="18" charset="0"/>
              <a:cs typeface="Times New Roman" pitchFamily="18" charset="0"/>
            </a:endParaRPr>
          </a:p>
          <a:p>
            <a:pPr>
              <a:buNone/>
            </a:pPr>
            <a:endParaRPr lang="fr-FR" sz="1600" dirty="0">
              <a:latin typeface="Times New Roman" pitchFamily="18" charset="0"/>
              <a:cs typeface="Times New Roman" pitchFamily="18" charset="0"/>
            </a:endParaRPr>
          </a:p>
        </p:txBody>
      </p:sp>
      <p:sp>
        <p:nvSpPr>
          <p:cNvPr id="4" name="Espace réservé de la date 3"/>
          <p:cNvSpPr>
            <a:spLocks noGrp="1"/>
          </p:cNvSpPr>
          <p:nvPr>
            <p:ph type="dt" sz="half" idx="10"/>
          </p:nvPr>
        </p:nvSpPr>
        <p:spPr/>
        <p:txBody>
          <a:bodyPr/>
          <a:lstStyle/>
          <a:p>
            <a:fld id="{D5BB173E-B582-4032-AEE9-87D0471669EC}" type="datetime1">
              <a:rPr lang="fr-FR" smtClean="0"/>
              <a:pPr/>
              <a:t>29/12/2020</a:t>
            </a:fld>
            <a:endParaRPr lang="fr-FR"/>
          </a:p>
        </p:txBody>
      </p:sp>
      <p:sp>
        <p:nvSpPr>
          <p:cNvPr id="5" name="Espace réservé du numéro de diapositive 4"/>
          <p:cNvSpPr>
            <a:spLocks noGrp="1"/>
          </p:cNvSpPr>
          <p:nvPr>
            <p:ph type="sldNum" sz="quarter" idx="12"/>
          </p:nvPr>
        </p:nvSpPr>
        <p:spPr/>
        <p:txBody>
          <a:bodyPr/>
          <a:lstStyle/>
          <a:p>
            <a:fld id="{BC01F55E-F193-43A6-90CF-C6503769F686}" type="slidenum">
              <a:rPr lang="fr-FR" smtClean="0"/>
              <a:pPr/>
              <a:t>9</a:t>
            </a:fld>
            <a:endParaRPr lang="fr-FR"/>
          </a:p>
        </p:txBody>
      </p:sp>
    </p:spTree>
  </p:cSld>
  <p:clrMapOvr>
    <a:masterClrMapping/>
  </p:clrMapOvr>
  <p:transition spd="slow">
    <p:split orient="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295</TotalTime>
  <Words>547</Words>
  <Application>Microsoft Office PowerPoint</Application>
  <PresentationFormat>Affichage à l'écran (4:3)</PresentationFormat>
  <Paragraphs>110</Paragraphs>
  <Slides>11</Slides>
  <Notes>0</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Rotonde</vt:lpstr>
      <vt:lpstr>Diapositive 1</vt:lpstr>
      <vt:lpstr>plan:</vt:lpstr>
      <vt:lpstr>Diapositive 3</vt:lpstr>
      <vt:lpstr>Diapositive 4</vt:lpstr>
      <vt:lpstr>Diapositive 5</vt:lpstr>
      <vt:lpstr>Diapositive 6</vt:lpstr>
      <vt:lpstr>Diapositive 7</vt:lpstr>
      <vt:lpstr>Diapositive 8</vt:lpstr>
      <vt:lpstr>Diapositive 9</vt:lpstr>
      <vt:lpstr>Diapositive 10</vt:lpstr>
      <vt:lpstr>Diapositive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dc:title>
  <dc:creator>dell</dc:creator>
  <cp:lastModifiedBy>dell</cp:lastModifiedBy>
  <cp:revision>31</cp:revision>
  <dcterms:created xsi:type="dcterms:W3CDTF">2020-12-28T19:56:01Z</dcterms:created>
  <dcterms:modified xsi:type="dcterms:W3CDTF">2020-12-29T12:35:56Z</dcterms:modified>
</cp:coreProperties>
</file>