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c3f0e813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c3f0e813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c3f0e813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c3f0e813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3f0e813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3f0e813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3f0e813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3f0e813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c3f0e813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c3f0e813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c3f0e813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c3f0e813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c3f0e813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c3f0e813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3f0e813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3f0e81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3f0e81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3f0e81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c3f0e813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c3f0e813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3f0e813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c3f0e813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3f0e813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3f0e813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c3f0e813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c3f0e813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c3f0e813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c3f0e813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3f0e813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3f0e813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SAE 15</a:t>
            </a:r>
            <a:endParaRPr/>
          </a:p>
          <a:p>
            <a:pPr indent="0" lvl="0" marL="0" rtl="0" algn="l">
              <a:spcBef>
                <a:spcPts val="0"/>
              </a:spcBef>
              <a:spcAft>
                <a:spcPts val="0"/>
              </a:spcAft>
              <a:buNone/>
            </a:pPr>
            <a:r>
              <a:rPr lang="fr"/>
              <a:t>       Présentation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By    :         ELBADAOUI Salah Eddine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 type="body"/>
          </p:nvPr>
        </p:nvSpPr>
        <p:spPr>
          <a:xfrm>
            <a:off x="1668550" y="416025"/>
            <a:ext cx="6291900" cy="442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fr" sz="1500"/>
              <a:t>Et ici mon fichier csv sur un tableur pour les données extraites du tcpdump</a:t>
            </a:r>
            <a:endParaRPr sz="1500"/>
          </a:p>
        </p:txBody>
      </p:sp>
      <p:pic>
        <p:nvPicPr>
          <p:cNvPr id="196" name="Google Shape;196;p22"/>
          <p:cNvPicPr preferRelativeResize="0"/>
          <p:nvPr/>
        </p:nvPicPr>
        <p:blipFill>
          <a:blip r:embed="rId3">
            <a:alphaModFix/>
          </a:blip>
          <a:stretch>
            <a:fillRect/>
          </a:stretch>
        </p:blipFill>
        <p:spPr>
          <a:xfrm>
            <a:off x="1790150" y="858825"/>
            <a:ext cx="5338477" cy="423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181300" y="4993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sz="1944"/>
              <a:t>4  - Résultats des graphes réalisés et page WEB ( en html )</a:t>
            </a:r>
            <a:endParaRPr sz="1944"/>
          </a:p>
          <a:p>
            <a:pPr indent="0" lvl="0" marL="0" rtl="0" algn="l">
              <a:spcBef>
                <a:spcPts val="1200"/>
              </a:spcBef>
              <a:spcAft>
                <a:spcPts val="0"/>
              </a:spcAft>
              <a:buNone/>
            </a:pPr>
            <a:r>
              <a:t/>
            </a:r>
            <a:endParaRPr/>
          </a:p>
        </p:txBody>
      </p:sp>
      <p:sp>
        <p:nvSpPr>
          <p:cNvPr id="202" name="Google Shape;202;p23"/>
          <p:cNvSpPr txBox="1"/>
          <p:nvPr>
            <p:ph idx="1" type="body"/>
          </p:nvPr>
        </p:nvSpPr>
        <p:spPr>
          <a:xfrm>
            <a:off x="1553400" y="1495300"/>
            <a:ext cx="2107800" cy="442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1400"/>
              <a:t>Graphe pour les flags </a:t>
            </a:r>
            <a:endParaRPr sz="1400"/>
          </a:p>
        </p:txBody>
      </p:sp>
      <p:sp>
        <p:nvSpPr>
          <p:cNvPr id="203" name="Google Shape;203;p23"/>
          <p:cNvSpPr txBox="1"/>
          <p:nvPr/>
        </p:nvSpPr>
        <p:spPr>
          <a:xfrm>
            <a:off x="5436900" y="1516600"/>
            <a:ext cx="26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Graphe pour les reply/request</a:t>
            </a:r>
            <a:endParaRPr>
              <a:solidFill>
                <a:schemeClr val="lt1"/>
              </a:solidFill>
              <a:latin typeface="Lato"/>
              <a:ea typeface="Lato"/>
              <a:cs typeface="Lato"/>
              <a:sym typeface="Lato"/>
            </a:endParaRPr>
          </a:p>
        </p:txBody>
      </p:sp>
      <p:pic>
        <p:nvPicPr>
          <p:cNvPr id="204" name="Google Shape;204;p23"/>
          <p:cNvPicPr preferRelativeResize="0"/>
          <p:nvPr/>
        </p:nvPicPr>
        <p:blipFill rotWithShape="1">
          <a:blip r:embed="rId3">
            <a:alphaModFix/>
          </a:blip>
          <a:srcRect b="13359" l="19039" r="12863" t="12008"/>
          <a:stretch/>
        </p:blipFill>
        <p:spPr>
          <a:xfrm>
            <a:off x="1297488" y="2125550"/>
            <a:ext cx="2802075" cy="2047175"/>
          </a:xfrm>
          <a:prstGeom prst="rect">
            <a:avLst/>
          </a:prstGeom>
          <a:noFill/>
          <a:ln>
            <a:noFill/>
          </a:ln>
        </p:spPr>
      </p:pic>
      <p:pic>
        <p:nvPicPr>
          <p:cNvPr id="205" name="Google Shape;205;p23"/>
          <p:cNvPicPr preferRelativeResize="0"/>
          <p:nvPr/>
        </p:nvPicPr>
        <p:blipFill rotWithShape="1">
          <a:blip r:embed="rId4">
            <a:alphaModFix/>
          </a:blip>
          <a:srcRect b="15851" l="17641" r="18854" t="16926"/>
          <a:stretch/>
        </p:blipFill>
        <p:spPr>
          <a:xfrm>
            <a:off x="5360100" y="2125550"/>
            <a:ext cx="2802075" cy="19775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2705550" y="73875"/>
            <a:ext cx="4222800" cy="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Affichage de la page WEB </a:t>
            </a:r>
            <a:endParaRPr/>
          </a:p>
        </p:txBody>
      </p:sp>
      <p:pic>
        <p:nvPicPr>
          <p:cNvPr id="211" name="Google Shape;211;p24"/>
          <p:cNvPicPr preferRelativeResize="0"/>
          <p:nvPr/>
        </p:nvPicPr>
        <p:blipFill>
          <a:blip r:embed="rId3">
            <a:alphaModFix/>
          </a:blip>
          <a:stretch>
            <a:fillRect/>
          </a:stretch>
        </p:blipFill>
        <p:spPr>
          <a:xfrm>
            <a:off x="2215450" y="806575"/>
            <a:ext cx="5015551" cy="427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318925" y="28675"/>
            <a:ext cx="6976500" cy="9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2060"/>
              <a:t>5  - Explications des </a:t>
            </a:r>
            <a:r>
              <a:rPr lang="fr" sz="2060"/>
              <a:t>problèmes</a:t>
            </a:r>
            <a:r>
              <a:rPr lang="fr" sz="2060"/>
              <a:t> trouvés sur le réseau </a:t>
            </a:r>
            <a:endParaRPr sz="2060"/>
          </a:p>
        </p:txBody>
      </p:sp>
      <p:sp>
        <p:nvSpPr>
          <p:cNvPr id="217" name="Google Shape;217;p25"/>
          <p:cNvSpPr txBox="1"/>
          <p:nvPr>
            <p:ph idx="1" type="body"/>
          </p:nvPr>
        </p:nvSpPr>
        <p:spPr>
          <a:xfrm>
            <a:off x="258050" y="1235375"/>
            <a:ext cx="42120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fr"/>
              <a:t>Le premier problème que j’ai constaté est une attaque appelée </a:t>
            </a:r>
            <a:r>
              <a:rPr b="1" lang="fr"/>
              <a:t>SYN Flood </a:t>
            </a:r>
            <a:r>
              <a:rPr lang="fr"/>
              <a:t>qui est parmi les attaques de déni de service causé par un énorme nombre d’envoi de </a:t>
            </a:r>
            <a:r>
              <a:rPr lang="fr"/>
              <a:t>requêtes HTTP (plus de 2000 en moins de 45s) à chaque fois avec numéro de port différent mais avec la même adresse IP : </a:t>
            </a:r>
            <a:r>
              <a:rPr lang="fr" u="sng"/>
              <a:t>190-0-175-100.gba.solunet.com.ar </a:t>
            </a:r>
            <a:r>
              <a:rPr lang="fr"/>
              <a:t>vers la même adresse IP :</a:t>
            </a:r>
            <a:r>
              <a:rPr b="1" lang="fr" u="sng">
                <a:latin typeface="Times New Roman"/>
                <a:ea typeface="Times New Roman"/>
                <a:cs typeface="Times New Roman"/>
                <a:sym typeface="Times New Roman"/>
              </a:rPr>
              <a:t>184.107.43.74  . </a:t>
            </a:r>
            <a:r>
              <a:rPr lang="fr"/>
              <a:t>En fait cette machine a essayé de se synchroniser plus de 2000 fois en envoyant des SYN (caractérisé par flag [S]) spoofed (usurpés) mais ne reçoit pas d’accusé de réception SYN+ACK et cela provoque un déni de service causé par le nombre important de demandes TCP SYN incomplètes ou semi-ouvertes avec un serveur .</a:t>
            </a:r>
            <a:endParaRPr/>
          </a:p>
          <a:p>
            <a:pPr indent="0" lvl="0" marL="0" rtl="0" algn="l">
              <a:lnSpc>
                <a:spcPct val="95000"/>
              </a:lnSpc>
              <a:spcBef>
                <a:spcPts val="1200"/>
              </a:spcBef>
              <a:spcAft>
                <a:spcPts val="0"/>
              </a:spcAft>
              <a:buSzPts val="1018"/>
              <a:buNone/>
            </a:pPr>
            <a:r>
              <a:t/>
            </a:r>
            <a:endParaRPr/>
          </a:p>
          <a:p>
            <a:pPr indent="0" lvl="0" marL="0" rtl="0" algn="l">
              <a:lnSpc>
                <a:spcPct val="95000"/>
              </a:lnSpc>
              <a:spcBef>
                <a:spcPts val="1200"/>
              </a:spcBef>
              <a:spcAft>
                <a:spcPts val="1200"/>
              </a:spcAft>
              <a:buSzPts val="1018"/>
              <a:buNone/>
            </a:pPr>
            <a:r>
              <a:t/>
            </a:r>
            <a:endParaRPr sz="1202"/>
          </a:p>
        </p:txBody>
      </p:sp>
      <p:pic>
        <p:nvPicPr>
          <p:cNvPr id="218" name="Google Shape;218;p25"/>
          <p:cNvPicPr preferRelativeResize="0"/>
          <p:nvPr/>
        </p:nvPicPr>
        <p:blipFill>
          <a:blip r:embed="rId3">
            <a:alphaModFix/>
          </a:blip>
          <a:stretch>
            <a:fillRect/>
          </a:stretch>
        </p:blipFill>
        <p:spPr>
          <a:xfrm>
            <a:off x="5195525" y="2942600"/>
            <a:ext cx="3948475" cy="2200900"/>
          </a:xfrm>
          <a:prstGeom prst="rect">
            <a:avLst/>
          </a:prstGeom>
          <a:noFill/>
          <a:ln>
            <a:noFill/>
          </a:ln>
        </p:spPr>
      </p:pic>
      <p:pic>
        <p:nvPicPr>
          <p:cNvPr id="219" name="Google Shape;219;p25"/>
          <p:cNvPicPr preferRelativeResize="0"/>
          <p:nvPr/>
        </p:nvPicPr>
        <p:blipFill>
          <a:blip r:embed="rId4">
            <a:alphaModFix/>
          </a:blip>
          <a:stretch>
            <a:fillRect/>
          </a:stretch>
        </p:blipFill>
        <p:spPr>
          <a:xfrm>
            <a:off x="5683275" y="603000"/>
            <a:ext cx="2483550" cy="225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idx="1" type="body"/>
          </p:nvPr>
        </p:nvSpPr>
        <p:spPr>
          <a:xfrm>
            <a:off x="1083175" y="463875"/>
            <a:ext cx="3901200" cy="328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fr" sz="1400"/>
              <a:t>Le deuxième problème que j’ai trouvé est aussi sous forme d’une attaque de déni de service , mais cette fois cette attaque est appelée exactement le ping de la mort et en anglais : Ping ‘O Death. Ceci consiste à envoyer un grand nombre de pings ou bien des </a:t>
            </a:r>
            <a:r>
              <a:rPr lang="fr" sz="1400"/>
              <a:t>requêtes</a:t>
            </a:r>
            <a:r>
              <a:rPr lang="fr" sz="1400"/>
              <a:t> ICMP request par  une adresse usurpée (B</a:t>
            </a:r>
            <a:r>
              <a:rPr lang="fr" sz="1400"/>
              <a:t>P-Linux8) vers la même IP (192.168.115.1) afin de saturer le routeur ou le serveur avec ces </a:t>
            </a:r>
            <a:r>
              <a:rPr lang="fr" sz="1400"/>
              <a:t>requêtes</a:t>
            </a:r>
            <a:r>
              <a:rPr lang="fr" sz="1400"/>
              <a:t> dont les datagrammes dépassent la taille maximum autorisée .</a:t>
            </a:r>
            <a:endParaRPr sz="1400"/>
          </a:p>
          <a:p>
            <a:pPr indent="2324100" lvl="0" marL="457200" rtl="0" algn="l">
              <a:lnSpc>
                <a:spcPct val="95000"/>
              </a:lnSpc>
              <a:spcBef>
                <a:spcPts val="1300"/>
              </a:spcBef>
              <a:spcAft>
                <a:spcPts val="0"/>
              </a:spcAft>
              <a:buClr>
                <a:srgbClr val="FFFFFF"/>
              </a:buClr>
              <a:buSzPts val="1400"/>
              <a:buFont typeface="Times New Roman"/>
              <a:buChar char="●"/>
            </a:pPr>
            <a:r>
              <a:t/>
            </a:r>
            <a:endParaRPr sz="1400">
              <a:solidFill>
                <a:srgbClr val="FFFFFF"/>
              </a:solidFill>
              <a:latin typeface="Arial"/>
              <a:ea typeface="Arial"/>
              <a:cs typeface="Arial"/>
              <a:sym typeface="Arial"/>
            </a:endParaRPr>
          </a:p>
          <a:p>
            <a:pPr indent="0" lvl="0" marL="0" rtl="0" algn="l">
              <a:lnSpc>
                <a:spcPct val="95000"/>
              </a:lnSpc>
              <a:spcBef>
                <a:spcPts val="1300"/>
              </a:spcBef>
              <a:spcAft>
                <a:spcPts val="0"/>
              </a:spcAft>
              <a:buSzPts val="605"/>
              <a:buNone/>
            </a:pPr>
            <a:r>
              <a:t/>
            </a:r>
            <a:endParaRPr sz="1400"/>
          </a:p>
          <a:p>
            <a:pPr indent="0" lvl="0" marL="0" rtl="0" algn="l">
              <a:lnSpc>
                <a:spcPct val="95000"/>
              </a:lnSpc>
              <a:spcBef>
                <a:spcPts val="1200"/>
              </a:spcBef>
              <a:spcAft>
                <a:spcPts val="1200"/>
              </a:spcAft>
              <a:buSzPts val="605"/>
              <a:buNone/>
            </a:pPr>
            <a:r>
              <a:t/>
            </a:r>
            <a:endParaRPr sz="1400"/>
          </a:p>
        </p:txBody>
      </p:sp>
      <p:pic>
        <p:nvPicPr>
          <p:cNvPr id="225" name="Google Shape;225;p26"/>
          <p:cNvPicPr preferRelativeResize="0"/>
          <p:nvPr/>
        </p:nvPicPr>
        <p:blipFill>
          <a:blip r:embed="rId3">
            <a:alphaModFix/>
          </a:blip>
          <a:stretch>
            <a:fillRect/>
          </a:stretch>
        </p:blipFill>
        <p:spPr>
          <a:xfrm>
            <a:off x="1253750" y="3227749"/>
            <a:ext cx="7020273" cy="1683100"/>
          </a:xfrm>
          <a:prstGeom prst="rect">
            <a:avLst/>
          </a:prstGeom>
          <a:noFill/>
          <a:ln>
            <a:noFill/>
          </a:ln>
        </p:spPr>
      </p:pic>
      <p:pic>
        <p:nvPicPr>
          <p:cNvPr id="226" name="Google Shape;226;p26"/>
          <p:cNvPicPr preferRelativeResize="0"/>
          <p:nvPr/>
        </p:nvPicPr>
        <p:blipFill>
          <a:blip r:embed="rId4">
            <a:alphaModFix/>
          </a:blip>
          <a:stretch>
            <a:fillRect/>
          </a:stretch>
        </p:blipFill>
        <p:spPr>
          <a:xfrm>
            <a:off x="5428125" y="0"/>
            <a:ext cx="3715876" cy="293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436800" y="136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6  -  Notice d’utilisation (en anglais)</a:t>
            </a:r>
            <a:endParaRPr/>
          </a:p>
        </p:txBody>
      </p:sp>
      <p:pic>
        <p:nvPicPr>
          <p:cNvPr id="232" name="Google Shape;232;p27"/>
          <p:cNvPicPr preferRelativeResize="0"/>
          <p:nvPr/>
        </p:nvPicPr>
        <p:blipFill>
          <a:blip r:embed="rId3">
            <a:alphaModFix/>
          </a:blip>
          <a:stretch>
            <a:fillRect/>
          </a:stretch>
        </p:blipFill>
        <p:spPr>
          <a:xfrm>
            <a:off x="152400" y="1050675"/>
            <a:ext cx="4388999" cy="3940425"/>
          </a:xfrm>
          <a:prstGeom prst="rect">
            <a:avLst/>
          </a:prstGeom>
          <a:noFill/>
          <a:ln>
            <a:noFill/>
          </a:ln>
        </p:spPr>
      </p:pic>
      <p:pic>
        <p:nvPicPr>
          <p:cNvPr id="233" name="Google Shape;233;p27"/>
          <p:cNvPicPr preferRelativeResize="0"/>
          <p:nvPr/>
        </p:nvPicPr>
        <p:blipFill>
          <a:blip r:embed="rId4">
            <a:alphaModFix/>
          </a:blip>
          <a:stretch>
            <a:fillRect/>
          </a:stretch>
        </p:blipFill>
        <p:spPr>
          <a:xfrm>
            <a:off x="4693807" y="1460250"/>
            <a:ext cx="4297791" cy="34574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7000"/>
              <a:t>FIN</a:t>
            </a:r>
            <a:endParaRPr sz="7000"/>
          </a:p>
        </p:txBody>
      </p:sp>
      <p:sp>
        <p:nvSpPr>
          <p:cNvPr id="239" name="Google Shape;239;p28"/>
          <p:cNvSpPr txBox="1"/>
          <p:nvPr/>
        </p:nvSpPr>
        <p:spPr>
          <a:xfrm>
            <a:off x="5897125" y="3566350"/>
            <a:ext cx="25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Merci pour votre attention !</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  - Traitement des données </a:t>
            </a:r>
            <a:endParaRPr/>
          </a:p>
        </p:txBody>
      </p:sp>
      <p:sp>
        <p:nvSpPr>
          <p:cNvPr id="141" name="Google Shape;141;p14"/>
          <p:cNvSpPr txBox="1"/>
          <p:nvPr>
            <p:ph idx="1" type="body"/>
          </p:nvPr>
        </p:nvSpPr>
        <p:spPr>
          <a:xfrm>
            <a:off x="1297500" y="1567550"/>
            <a:ext cx="7335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1- Introduction </a:t>
            </a:r>
            <a:endParaRPr sz="1500"/>
          </a:p>
          <a:p>
            <a:pPr indent="0" lvl="0" marL="0" rtl="0" algn="l">
              <a:spcBef>
                <a:spcPts val="1200"/>
              </a:spcBef>
              <a:spcAft>
                <a:spcPts val="0"/>
              </a:spcAft>
              <a:buNone/>
            </a:pPr>
            <a:r>
              <a:rPr lang="fr" sz="1500"/>
              <a:t>2- Explication de quelques parties de mon programme Python</a:t>
            </a:r>
            <a:endParaRPr sz="1500"/>
          </a:p>
          <a:p>
            <a:pPr indent="0" lvl="0" marL="0" rtl="0" algn="l">
              <a:spcBef>
                <a:spcPts val="1200"/>
              </a:spcBef>
              <a:spcAft>
                <a:spcPts val="0"/>
              </a:spcAft>
              <a:buNone/>
            </a:pPr>
            <a:r>
              <a:rPr lang="fr" sz="1500"/>
              <a:t>3- Résultat sur tableur (Excel) des fichiers créés (.csv)</a:t>
            </a:r>
            <a:endParaRPr sz="1500"/>
          </a:p>
          <a:p>
            <a:pPr indent="0" lvl="0" marL="0" rtl="0" algn="l">
              <a:spcBef>
                <a:spcPts val="1200"/>
              </a:spcBef>
              <a:spcAft>
                <a:spcPts val="0"/>
              </a:spcAft>
              <a:buNone/>
            </a:pPr>
            <a:r>
              <a:rPr lang="fr" sz="1500"/>
              <a:t>4- Résultats des graphes réalisés et page WEB ( en html )</a:t>
            </a:r>
            <a:endParaRPr sz="1500"/>
          </a:p>
          <a:p>
            <a:pPr indent="0" lvl="0" marL="0" rtl="0" algn="l">
              <a:spcBef>
                <a:spcPts val="1200"/>
              </a:spcBef>
              <a:spcAft>
                <a:spcPts val="0"/>
              </a:spcAft>
              <a:buNone/>
            </a:pPr>
            <a:r>
              <a:rPr lang="fr" sz="1500"/>
              <a:t>5- Explication des problèmes détectés après analyse et traitement du fichier tcpdump</a:t>
            </a:r>
            <a:endParaRPr sz="1500"/>
          </a:p>
          <a:p>
            <a:pPr indent="0" lvl="0" marL="0" rtl="0" algn="l">
              <a:spcBef>
                <a:spcPts val="1200"/>
              </a:spcBef>
              <a:spcAft>
                <a:spcPts val="1200"/>
              </a:spcAft>
              <a:buNone/>
            </a:pPr>
            <a:r>
              <a:rPr lang="fr" sz="1500"/>
              <a:t>6- Notice d’utilisation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09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1   -    Introduction </a:t>
            </a:r>
            <a:endParaRPr/>
          </a:p>
        </p:txBody>
      </p:sp>
      <p:sp>
        <p:nvSpPr>
          <p:cNvPr id="147" name="Google Shape;147;p15"/>
          <p:cNvSpPr txBox="1"/>
          <p:nvPr>
            <p:ph idx="1" type="body"/>
          </p:nvPr>
        </p:nvSpPr>
        <p:spPr>
          <a:xfrm>
            <a:off x="896425" y="1606275"/>
            <a:ext cx="4512300" cy="288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700"/>
              <a:t>Dans cette SAE 15 (Traitement des données) , on doit traiter un fichier tcpdump afin d’extraire ses données avec un programme python et les trier dans un tableur via un fichier csv pour pouvoir réaliser des graphes avec des statistiques . Alors je vais vous présenter ce que j’ai pu faire comme travail . </a:t>
            </a:r>
            <a:endParaRPr sz="1700"/>
          </a:p>
        </p:txBody>
      </p:sp>
      <p:pic>
        <p:nvPicPr>
          <p:cNvPr id="148" name="Google Shape;148;p15"/>
          <p:cNvPicPr preferRelativeResize="0"/>
          <p:nvPr/>
        </p:nvPicPr>
        <p:blipFill>
          <a:blip r:embed="rId3">
            <a:alphaModFix/>
          </a:blip>
          <a:stretch>
            <a:fillRect/>
          </a:stretch>
        </p:blipFill>
        <p:spPr>
          <a:xfrm>
            <a:off x="5780900" y="1780450"/>
            <a:ext cx="2920372" cy="194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   -    E</a:t>
            </a:r>
            <a:r>
              <a:rPr lang="fr" sz="2411"/>
              <a:t>xplication de quelques parties de mon programme Python</a:t>
            </a:r>
            <a:endParaRPr sz="2411"/>
          </a:p>
          <a:p>
            <a:pPr indent="0" lvl="0" marL="0" rtl="0" algn="l">
              <a:spcBef>
                <a:spcPts val="0"/>
              </a:spcBef>
              <a:spcAft>
                <a:spcPts val="0"/>
              </a:spcAft>
              <a:buNone/>
            </a:pPr>
            <a:r>
              <a:rPr lang="fr"/>
              <a:t>   </a:t>
            </a:r>
            <a:endParaRPr/>
          </a:p>
        </p:txBody>
      </p:sp>
      <p:sp>
        <p:nvSpPr>
          <p:cNvPr id="154" name="Google Shape;154;p16"/>
          <p:cNvSpPr txBox="1"/>
          <p:nvPr>
            <p:ph idx="1" type="body"/>
          </p:nvPr>
        </p:nvSpPr>
        <p:spPr>
          <a:xfrm>
            <a:off x="1297500" y="1567550"/>
            <a:ext cx="7038900" cy="69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400"/>
              <a:t>Dans cette partie ci-dessous , j’ouvre mon fichier tcpdump et crée des listes  où je vais stocker chaque donnée convenable après .</a:t>
            </a:r>
            <a:endParaRPr sz="1400"/>
          </a:p>
        </p:txBody>
      </p:sp>
      <p:pic>
        <p:nvPicPr>
          <p:cNvPr id="155" name="Google Shape;155;p16"/>
          <p:cNvPicPr preferRelativeResize="0"/>
          <p:nvPr/>
        </p:nvPicPr>
        <p:blipFill>
          <a:blip r:embed="rId3">
            <a:alphaModFix/>
          </a:blip>
          <a:stretch>
            <a:fillRect/>
          </a:stretch>
        </p:blipFill>
        <p:spPr>
          <a:xfrm>
            <a:off x="132538" y="2263175"/>
            <a:ext cx="8878930" cy="234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1297500" y="348350"/>
            <a:ext cx="70389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400"/>
              <a:t>Après je </a:t>
            </a:r>
            <a:r>
              <a:rPr lang="fr" sz="1400"/>
              <a:t>définis</a:t>
            </a:r>
            <a:r>
              <a:rPr lang="fr" sz="1400"/>
              <a:t> des compteurs que j’initialise à </a:t>
            </a:r>
            <a:r>
              <a:rPr lang="fr" sz="1400"/>
              <a:t>zéro</a:t>
            </a:r>
            <a:r>
              <a:rPr lang="fr" sz="1400"/>
              <a:t> pour faire des statistiques pour des différentes données  .</a:t>
            </a:r>
            <a:endParaRPr sz="1400"/>
          </a:p>
        </p:txBody>
      </p:sp>
      <p:pic>
        <p:nvPicPr>
          <p:cNvPr id="161" name="Google Shape;161;p17"/>
          <p:cNvPicPr preferRelativeResize="0"/>
          <p:nvPr/>
        </p:nvPicPr>
        <p:blipFill>
          <a:blip r:embed="rId3">
            <a:alphaModFix/>
          </a:blip>
          <a:stretch>
            <a:fillRect/>
          </a:stretch>
        </p:blipFill>
        <p:spPr>
          <a:xfrm>
            <a:off x="697825" y="1325600"/>
            <a:ext cx="7976692" cy="368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81488" y="290825"/>
            <a:ext cx="7038900" cy="78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1500"/>
              <a:t>Ci-dessous j’élimine les bloque en hexadécimal pour repérer que les lignes importantes  et après remplir mes listes que j’ai créé au début avec les champs qui conviennent .</a:t>
            </a:r>
            <a:endParaRPr sz="1500"/>
          </a:p>
        </p:txBody>
      </p:sp>
      <p:pic>
        <p:nvPicPr>
          <p:cNvPr id="167" name="Google Shape;167;p18"/>
          <p:cNvPicPr preferRelativeResize="0"/>
          <p:nvPr/>
        </p:nvPicPr>
        <p:blipFill>
          <a:blip r:embed="rId3">
            <a:alphaModFix/>
          </a:blip>
          <a:stretch>
            <a:fillRect/>
          </a:stretch>
        </p:blipFill>
        <p:spPr>
          <a:xfrm>
            <a:off x="829238" y="1165025"/>
            <a:ext cx="8167975" cy="1747275"/>
          </a:xfrm>
          <a:prstGeom prst="rect">
            <a:avLst/>
          </a:prstGeom>
          <a:noFill/>
          <a:ln>
            <a:noFill/>
          </a:ln>
        </p:spPr>
      </p:pic>
      <p:sp>
        <p:nvSpPr>
          <p:cNvPr id="168" name="Google Shape;168;p18"/>
          <p:cNvSpPr txBox="1"/>
          <p:nvPr/>
        </p:nvSpPr>
        <p:spPr>
          <a:xfrm>
            <a:off x="692200" y="3056950"/>
            <a:ext cx="73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et ici un exemple pour créer un graphe camembert avec la librairie </a:t>
            </a:r>
            <a:r>
              <a:rPr b="1" lang="fr">
                <a:solidFill>
                  <a:srgbClr val="3D85C6"/>
                </a:solidFill>
                <a:latin typeface="Lato"/>
                <a:ea typeface="Lato"/>
                <a:cs typeface="Lato"/>
                <a:sym typeface="Lato"/>
              </a:rPr>
              <a:t>matplotlib.pyplot</a:t>
            </a:r>
            <a:endParaRPr b="1">
              <a:solidFill>
                <a:srgbClr val="3D85C6"/>
              </a:solidFill>
              <a:latin typeface="Lato"/>
              <a:ea typeface="Lato"/>
              <a:cs typeface="Lato"/>
              <a:sym typeface="Lato"/>
            </a:endParaRPr>
          </a:p>
        </p:txBody>
      </p:sp>
      <p:pic>
        <p:nvPicPr>
          <p:cNvPr id="169" name="Google Shape;169;p18"/>
          <p:cNvPicPr preferRelativeResize="0"/>
          <p:nvPr/>
        </p:nvPicPr>
        <p:blipFill>
          <a:blip r:embed="rId4">
            <a:alphaModFix/>
          </a:blip>
          <a:stretch>
            <a:fillRect/>
          </a:stretch>
        </p:blipFill>
        <p:spPr>
          <a:xfrm>
            <a:off x="841963" y="3457150"/>
            <a:ext cx="7917976" cy="158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1310275" y="423850"/>
            <a:ext cx="70389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t>Après je crée et j’ouvre mes fichiers csv pour afficher le résultat sur tableur </a:t>
            </a:r>
            <a:endParaRPr sz="1500"/>
          </a:p>
        </p:txBody>
      </p:sp>
      <p:pic>
        <p:nvPicPr>
          <p:cNvPr id="175" name="Google Shape;175;p19"/>
          <p:cNvPicPr preferRelativeResize="0"/>
          <p:nvPr/>
        </p:nvPicPr>
        <p:blipFill>
          <a:blip r:embed="rId3">
            <a:alphaModFix/>
          </a:blip>
          <a:stretch>
            <a:fillRect/>
          </a:stretch>
        </p:blipFill>
        <p:spPr>
          <a:xfrm>
            <a:off x="539400" y="1063450"/>
            <a:ext cx="8401501" cy="1207968"/>
          </a:xfrm>
          <a:prstGeom prst="rect">
            <a:avLst/>
          </a:prstGeom>
          <a:noFill/>
          <a:ln>
            <a:noFill/>
          </a:ln>
        </p:spPr>
      </p:pic>
      <p:sp>
        <p:nvSpPr>
          <p:cNvPr id="176" name="Google Shape;176;p19"/>
          <p:cNvSpPr txBox="1"/>
          <p:nvPr/>
        </p:nvSpPr>
        <p:spPr>
          <a:xfrm>
            <a:off x="1009975" y="2571750"/>
            <a:ext cx="73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Et ici je crée et ouvre ma page web en HTML </a:t>
            </a:r>
            <a:endParaRPr>
              <a:solidFill>
                <a:schemeClr val="lt1"/>
              </a:solidFill>
              <a:latin typeface="Lato"/>
              <a:ea typeface="Lato"/>
              <a:cs typeface="Lato"/>
              <a:sym typeface="Lato"/>
            </a:endParaRPr>
          </a:p>
        </p:txBody>
      </p:sp>
      <p:pic>
        <p:nvPicPr>
          <p:cNvPr id="177" name="Google Shape;177;p19"/>
          <p:cNvPicPr preferRelativeResize="0"/>
          <p:nvPr/>
        </p:nvPicPr>
        <p:blipFill>
          <a:blip r:embed="rId4">
            <a:alphaModFix/>
          </a:blip>
          <a:stretch>
            <a:fillRect/>
          </a:stretch>
        </p:blipFill>
        <p:spPr>
          <a:xfrm>
            <a:off x="539400" y="3272275"/>
            <a:ext cx="8401499" cy="9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idx="1" type="body"/>
          </p:nvPr>
        </p:nvSpPr>
        <p:spPr>
          <a:xfrm>
            <a:off x="1271925" y="359900"/>
            <a:ext cx="7038900" cy="53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t>La partie pour mettre du contenu et modifier ma page web :</a:t>
            </a:r>
            <a:endParaRPr sz="1500"/>
          </a:p>
        </p:txBody>
      </p:sp>
      <p:pic>
        <p:nvPicPr>
          <p:cNvPr id="183" name="Google Shape;183;p20"/>
          <p:cNvPicPr preferRelativeResize="0"/>
          <p:nvPr/>
        </p:nvPicPr>
        <p:blipFill>
          <a:blip r:embed="rId3">
            <a:alphaModFix/>
          </a:blip>
          <a:stretch>
            <a:fillRect/>
          </a:stretch>
        </p:blipFill>
        <p:spPr>
          <a:xfrm>
            <a:off x="1780425" y="833300"/>
            <a:ext cx="5460254" cy="431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521525"/>
            <a:ext cx="73152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fr" sz="2000"/>
              <a:t>3  -   Résultat sur tableur (Excel) des fichiers créés (.csv)</a:t>
            </a:r>
            <a:endParaRPr sz="2900"/>
          </a:p>
        </p:txBody>
      </p:sp>
      <p:sp>
        <p:nvSpPr>
          <p:cNvPr id="189" name="Google Shape;189;p21"/>
          <p:cNvSpPr txBox="1"/>
          <p:nvPr>
            <p:ph idx="1" type="body"/>
          </p:nvPr>
        </p:nvSpPr>
        <p:spPr>
          <a:xfrm>
            <a:off x="994950" y="1554725"/>
            <a:ext cx="7528200" cy="73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fr" sz="1575"/>
              <a:t>Ci-dessous vous pouvez voir une partie extraite de mon fichier csv pour les statistiques sur tableur .</a:t>
            </a:r>
            <a:endParaRPr sz="1575"/>
          </a:p>
        </p:txBody>
      </p:sp>
      <p:pic>
        <p:nvPicPr>
          <p:cNvPr id="190" name="Google Shape;190;p21"/>
          <p:cNvPicPr preferRelativeResize="0"/>
          <p:nvPr/>
        </p:nvPicPr>
        <p:blipFill>
          <a:blip r:embed="rId3">
            <a:alphaModFix/>
          </a:blip>
          <a:stretch>
            <a:fillRect/>
          </a:stretch>
        </p:blipFill>
        <p:spPr>
          <a:xfrm>
            <a:off x="152400" y="2653850"/>
            <a:ext cx="8839204" cy="17609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