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gif" ContentType="image/gif"/>
  <Override PartName="/ppt/media/image4.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5.png" ContentType="image/png"/>
  <Override PartName="/ppt/media/image10.png" ContentType="image/png"/>
  <Override PartName="/ppt/media/image6.png" ContentType="image/png"/>
  <Override PartName="/ppt/media/image11.png" ContentType="image/png"/>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1" name="PlaceHolder 2"/>
          <p:cNvSpPr>
            <a:spLocks noGrp="1"/>
          </p:cNvSpPr>
          <p:nvPr>
            <p:ph type="body"/>
          </p:nvPr>
        </p:nvSpPr>
        <p:spPr>
          <a:xfrm>
            <a:off x="1097280" y="210816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2" name="PlaceHolder 3"/>
          <p:cNvSpPr>
            <a:spLocks noGrp="1"/>
          </p:cNvSpPr>
          <p:nvPr>
            <p:ph type="body"/>
          </p:nvPr>
        </p:nvSpPr>
        <p:spPr>
          <a:xfrm>
            <a:off x="1097280" y="407232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4"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5"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6"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7" name="PlaceHolder 5"/>
          <p:cNvSpPr>
            <a:spLocks noGrp="1"/>
          </p:cNvSpPr>
          <p:nvPr>
            <p:ph type="body"/>
          </p:nvPr>
        </p:nvSpPr>
        <p:spPr>
          <a:xfrm>
            <a:off x="625140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9" name="PlaceHolder 2"/>
          <p:cNvSpPr>
            <a:spLocks noGrp="1"/>
          </p:cNvSpPr>
          <p:nvPr>
            <p:ph type="body"/>
          </p:nvPr>
        </p:nvSpPr>
        <p:spPr>
          <a:xfrm>
            <a:off x="109728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0" name="PlaceHolder 3"/>
          <p:cNvSpPr>
            <a:spLocks noGrp="1"/>
          </p:cNvSpPr>
          <p:nvPr>
            <p:ph type="body"/>
          </p:nvPr>
        </p:nvSpPr>
        <p:spPr>
          <a:xfrm>
            <a:off x="449820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1" name="PlaceHolder 4"/>
          <p:cNvSpPr>
            <a:spLocks noGrp="1"/>
          </p:cNvSpPr>
          <p:nvPr>
            <p:ph type="body"/>
          </p:nvPr>
        </p:nvSpPr>
        <p:spPr>
          <a:xfrm>
            <a:off x="789912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2" name="PlaceHolder 5"/>
          <p:cNvSpPr>
            <a:spLocks noGrp="1"/>
          </p:cNvSpPr>
          <p:nvPr>
            <p:ph type="body"/>
          </p:nvPr>
        </p:nvSpPr>
        <p:spPr>
          <a:xfrm>
            <a:off x="109728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3" name="PlaceHolder 6"/>
          <p:cNvSpPr>
            <a:spLocks noGrp="1"/>
          </p:cNvSpPr>
          <p:nvPr>
            <p:ph type="body"/>
          </p:nvPr>
        </p:nvSpPr>
        <p:spPr>
          <a:xfrm>
            <a:off x="449820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4" name="PlaceHolder 7"/>
          <p:cNvSpPr>
            <a:spLocks noGrp="1"/>
          </p:cNvSpPr>
          <p:nvPr>
            <p:ph type="body"/>
          </p:nvPr>
        </p:nvSpPr>
        <p:spPr>
          <a:xfrm>
            <a:off x="789912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3" name="PlaceHolder 2"/>
          <p:cNvSpPr>
            <a:spLocks noGrp="1"/>
          </p:cNvSpPr>
          <p:nvPr>
            <p:ph type="subTitle"/>
          </p:nvPr>
        </p:nvSpPr>
        <p:spPr>
          <a:xfrm>
            <a:off x="1097280" y="2108160"/>
            <a:ext cx="10058040" cy="3760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5" name="PlaceHolder 2"/>
          <p:cNvSpPr>
            <a:spLocks noGrp="1"/>
          </p:cNvSpPr>
          <p:nvPr>
            <p:ph type="body"/>
          </p:nvPr>
        </p:nvSpPr>
        <p:spPr>
          <a:xfrm>
            <a:off x="1097280" y="2108160"/>
            <a:ext cx="100580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7"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58"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2"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3"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4"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1097280" y="2108160"/>
            <a:ext cx="10058040" cy="3760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6"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7"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8" name="PlaceHolder 4"/>
          <p:cNvSpPr>
            <a:spLocks noGrp="1"/>
          </p:cNvSpPr>
          <p:nvPr>
            <p:ph type="body"/>
          </p:nvPr>
        </p:nvSpPr>
        <p:spPr>
          <a:xfrm>
            <a:off x="625140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0"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1"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2" name="PlaceHolder 4"/>
          <p:cNvSpPr>
            <a:spLocks noGrp="1"/>
          </p:cNvSpPr>
          <p:nvPr>
            <p:ph type="body"/>
          </p:nvPr>
        </p:nvSpPr>
        <p:spPr>
          <a:xfrm>
            <a:off x="1097280" y="407232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4" name="PlaceHolder 2"/>
          <p:cNvSpPr>
            <a:spLocks noGrp="1"/>
          </p:cNvSpPr>
          <p:nvPr>
            <p:ph type="body"/>
          </p:nvPr>
        </p:nvSpPr>
        <p:spPr>
          <a:xfrm>
            <a:off x="1097280" y="210816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5" name="PlaceHolder 3"/>
          <p:cNvSpPr>
            <a:spLocks noGrp="1"/>
          </p:cNvSpPr>
          <p:nvPr>
            <p:ph type="body"/>
          </p:nvPr>
        </p:nvSpPr>
        <p:spPr>
          <a:xfrm>
            <a:off x="1097280" y="407232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7"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8"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9"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0" name="PlaceHolder 5"/>
          <p:cNvSpPr>
            <a:spLocks noGrp="1"/>
          </p:cNvSpPr>
          <p:nvPr>
            <p:ph type="body"/>
          </p:nvPr>
        </p:nvSpPr>
        <p:spPr>
          <a:xfrm>
            <a:off x="625140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2" name="PlaceHolder 2"/>
          <p:cNvSpPr>
            <a:spLocks noGrp="1"/>
          </p:cNvSpPr>
          <p:nvPr>
            <p:ph type="body"/>
          </p:nvPr>
        </p:nvSpPr>
        <p:spPr>
          <a:xfrm>
            <a:off x="109728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3" name="PlaceHolder 3"/>
          <p:cNvSpPr>
            <a:spLocks noGrp="1"/>
          </p:cNvSpPr>
          <p:nvPr>
            <p:ph type="body"/>
          </p:nvPr>
        </p:nvSpPr>
        <p:spPr>
          <a:xfrm>
            <a:off x="449820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4" name="PlaceHolder 4"/>
          <p:cNvSpPr>
            <a:spLocks noGrp="1"/>
          </p:cNvSpPr>
          <p:nvPr>
            <p:ph type="body"/>
          </p:nvPr>
        </p:nvSpPr>
        <p:spPr>
          <a:xfrm>
            <a:off x="789912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5" name="PlaceHolder 5"/>
          <p:cNvSpPr>
            <a:spLocks noGrp="1"/>
          </p:cNvSpPr>
          <p:nvPr>
            <p:ph type="body"/>
          </p:nvPr>
        </p:nvSpPr>
        <p:spPr>
          <a:xfrm>
            <a:off x="109728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6" name="PlaceHolder 6"/>
          <p:cNvSpPr>
            <a:spLocks noGrp="1"/>
          </p:cNvSpPr>
          <p:nvPr>
            <p:ph type="body"/>
          </p:nvPr>
        </p:nvSpPr>
        <p:spPr>
          <a:xfrm>
            <a:off x="449820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7" name="PlaceHolder 7"/>
          <p:cNvSpPr>
            <a:spLocks noGrp="1"/>
          </p:cNvSpPr>
          <p:nvPr>
            <p:ph type="body"/>
          </p:nvPr>
        </p:nvSpPr>
        <p:spPr>
          <a:xfrm>
            <a:off x="789912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 name="PlaceHolder 2"/>
          <p:cNvSpPr>
            <a:spLocks noGrp="1"/>
          </p:cNvSpPr>
          <p:nvPr>
            <p:ph type="body"/>
          </p:nvPr>
        </p:nvSpPr>
        <p:spPr>
          <a:xfrm>
            <a:off x="1097280" y="2108160"/>
            <a:ext cx="100580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9"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0"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1"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3"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4"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5" name="PlaceHolder 4"/>
          <p:cNvSpPr>
            <a:spLocks noGrp="1"/>
          </p:cNvSpPr>
          <p:nvPr>
            <p:ph type="body"/>
          </p:nvPr>
        </p:nvSpPr>
        <p:spPr>
          <a:xfrm>
            <a:off x="625140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7"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8"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9" name="PlaceHolder 4"/>
          <p:cNvSpPr>
            <a:spLocks noGrp="1"/>
          </p:cNvSpPr>
          <p:nvPr>
            <p:ph type="body"/>
          </p:nvPr>
        </p:nvSpPr>
        <p:spPr>
          <a:xfrm>
            <a:off x="1097280" y="407232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 name="Line 2"/>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1097280" y="758880"/>
            <a:ext cx="10058040" cy="3565800"/>
          </a:xfrm>
          <a:prstGeom prst="rect">
            <a:avLst/>
          </a:prstGeom>
        </p:spPr>
        <p:txBody>
          <a:bodyPr anchor="b">
            <a:normAutofit/>
          </a:bodyPr>
          <a:p>
            <a:pPr>
              <a:lnSpc>
                <a:spcPct val="90000"/>
              </a:lnSpc>
            </a:pPr>
            <a:r>
              <a:rPr b="0" lang="en-US" sz="8000" spc="-52" strike="noStrike">
                <a:solidFill>
                  <a:srgbClr val="262626"/>
                </a:solidFill>
                <a:latin typeface="Bookman Old Style"/>
              </a:rPr>
              <a:t>Click to edit Master title style</a:t>
            </a:r>
            <a:endParaRPr b="0" lang="en-US" sz="8000" spc="-1" strike="noStrike">
              <a:solidFill>
                <a:srgbClr val="000000"/>
              </a:solidFill>
              <a:latin typeface="Franklin Gothic Book"/>
            </a:endParaRPr>
          </a:p>
        </p:txBody>
      </p:sp>
      <p:sp>
        <p:nvSpPr>
          <p:cNvPr id="4" name="Line 5"/>
          <p:cNvSpPr/>
          <p:nvPr/>
        </p:nvSpPr>
        <p:spPr>
          <a:xfrm>
            <a:off x="1207440" y="4474440"/>
            <a:ext cx="987552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5" name="PlaceHolder 6"/>
          <p:cNvSpPr>
            <a:spLocks noGrp="1"/>
          </p:cNvSpPr>
          <p:nvPr>
            <p:ph type="dt"/>
          </p:nvPr>
        </p:nvSpPr>
        <p:spPr>
          <a:xfrm>
            <a:off x="8218440" y="6446880"/>
            <a:ext cx="2584440" cy="364680"/>
          </a:xfrm>
          <a:prstGeom prst="rect">
            <a:avLst/>
          </a:prstGeom>
        </p:spPr>
        <p:txBody>
          <a:bodyPr anchor="ctr">
            <a:noAutofit/>
          </a:bodyPr>
          <a:p>
            <a:pPr algn="r">
              <a:lnSpc>
                <a:spcPct val="100000"/>
              </a:lnSpc>
            </a:pPr>
            <a:fld id="{75BA2B77-37F2-4D6D-861A-C1053DBE651F}" type="datetime1">
              <a:rPr b="0" lang="en-US" sz="800" spc="-1" strike="noStrike">
                <a:solidFill>
                  <a:srgbClr val="ffffff"/>
                </a:solidFill>
                <a:latin typeface="Franklin Gothic Book"/>
              </a:rPr>
              <a:t>07/29/2020</a:t>
            </a:fld>
            <a:endParaRPr b="0" lang="en-US" sz="800" spc="-1" strike="noStrike">
              <a:latin typeface="Times New Roman"/>
            </a:endParaRPr>
          </a:p>
        </p:txBody>
      </p:sp>
      <p:sp>
        <p:nvSpPr>
          <p:cNvPr id="6" name="PlaceHolder 7"/>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993680" y="6446880"/>
            <a:ext cx="779760" cy="364680"/>
          </a:xfrm>
          <a:prstGeom prst="rect">
            <a:avLst/>
          </a:prstGeom>
        </p:spPr>
        <p:txBody>
          <a:bodyPr anchor="ctr">
            <a:noAutofit/>
          </a:bodyPr>
          <a:p>
            <a:pPr>
              <a:lnSpc>
                <a:spcPct val="100000"/>
              </a:lnSpc>
            </a:pPr>
            <a:fld id="{9D9037B7-99DC-4277-BE60-6AC2BDA68C49}" type="slidenum">
              <a:rPr b="0" lang="en-US" sz="800" spc="-1" strike="noStrike">
                <a:solidFill>
                  <a:srgbClr val="ffffff"/>
                </a:solidFill>
                <a:latin typeface="Franklin Gothic Book"/>
              </a:rPr>
              <a:t>&lt;number&gt;</a:t>
            </a:fld>
            <a:endParaRPr b="0" lang="en-US" sz="8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900" spc="-1" strike="noStrike">
                <a:solidFill>
                  <a:srgbClr val="404040"/>
                </a:solidFill>
                <a:latin typeface="Franklin Gothic Book"/>
              </a:rPr>
              <a:t>Click to edit the outline text format</a:t>
            </a:r>
            <a:endParaRPr b="0" lang="en-US" sz="19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Franklin Gothic Book"/>
              </a:rPr>
              <a:t>Third Outline Level</a:t>
            </a:r>
            <a:endParaRPr b="0" lang="en-US" sz="13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Franklin Gothic Book"/>
              </a:rPr>
              <a:t>Fourth Outline Level</a:t>
            </a:r>
            <a:endParaRPr b="0" lang="en-US" sz="13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6" name="Line 2"/>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47" name="PlaceHolder 3"/>
          <p:cNvSpPr>
            <a:spLocks noGrp="1"/>
          </p:cNvSpPr>
          <p:nvPr>
            <p:ph type="title"/>
          </p:nvPr>
        </p:nvSpPr>
        <p:spPr>
          <a:xfrm>
            <a:off x="1097280" y="286560"/>
            <a:ext cx="10058040" cy="1450440"/>
          </a:xfrm>
          <a:prstGeom prst="rect">
            <a:avLst/>
          </a:prstGeom>
        </p:spPr>
        <p:txBody>
          <a:bodyPr anchor="b">
            <a:noAutofit/>
          </a:bodyPr>
          <a:p>
            <a:pPr>
              <a:lnSpc>
                <a:spcPct val="90000"/>
              </a:lnSpc>
            </a:pPr>
            <a:r>
              <a:rPr b="0" lang="en-US" sz="4700" spc="-52" strike="noStrike">
                <a:solidFill>
                  <a:srgbClr val="404040"/>
                </a:solidFill>
                <a:latin typeface="Bookman Old Style"/>
              </a:rPr>
              <a:t>Click to edit Master title style</a:t>
            </a:r>
            <a:endParaRPr b="0" lang="en-US" sz="4700" spc="-1" strike="noStrike">
              <a:solidFill>
                <a:srgbClr val="000000"/>
              </a:solidFill>
              <a:latin typeface="Franklin Gothic Book"/>
            </a:endParaRPr>
          </a:p>
        </p:txBody>
      </p:sp>
      <p:sp>
        <p:nvSpPr>
          <p:cNvPr id="48" name="PlaceHolder 4"/>
          <p:cNvSpPr>
            <a:spLocks noGrp="1"/>
          </p:cNvSpPr>
          <p:nvPr>
            <p:ph type="body"/>
          </p:nvPr>
        </p:nvSpPr>
        <p:spPr>
          <a:xfrm>
            <a:off x="1097280" y="2108160"/>
            <a:ext cx="10058040" cy="3760560"/>
          </a:xfrm>
          <a:prstGeom prst="rect">
            <a:avLst/>
          </a:prstGeom>
        </p:spPr>
        <p:txBody>
          <a:bodyPr lIns="0" rIns="0">
            <a:noAutofit/>
          </a:bodyPr>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Click to edit Master text styles</a:t>
            </a:r>
            <a:endParaRPr b="0" lang="en-US" sz="19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Calibri"/>
              <a:buChar char="◦"/>
            </a:pPr>
            <a:r>
              <a:rPr b="0" lang="en-US" sz="1700" spc="-1" strike="noStrike">
                <a:solidFill>
                  <a:srgbClr val="404040"/>
                </a:solidFill>
                <a:latin typeface="Franklin Gothic Book"/>
              </a:rPr>
              <a:t>Second level</a:t>
            </a:r>
            <a:endParaRPr b="0" lang="en-US" sz="1700" spc="-1" strike="noStrike">
              <a:solidFill>
                <a:srgbClr val="404040"/>
              </a:solidFill>
              <a:latin typeface="Franklin Gothic Book"/>
            </a:endParaRPr>
          </a:p>
          <a:p>
            <a:pPr lvl="2" marL="56700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74988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Fourth level</a:t>
            </a:r>
            <a:endParaRPr b="0" lang="en-US" sz="1300" spc="-1" strike="noStrike">
              <a:solidFill>
                <a:srgbClr val="404040"/>
              </a:solidFill>
              <a:latin typeface="Franklin Gothic Book"/>
            </a:endParaRPr>
          </a:p>
          <a:p>
            <a:pPr lvl="4" marL="93276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Fifth level</a:t>
            </a:r>
            <a:endParaRPr b="0" lang="en-US" sz="1300" spc="-1" strike="noStrike">
              <a:solidFill>
                <a:srgbClr val="404040"/>
              </a:solidFill>
              <a:latin typeface="Franklin Gothic Book"/>
            </a:endParaRPr>
          </a:p>
        </p:txBody>
      </p:sp>
      <p:sp>
        <p:nvSpPr>
          <p:cNvPr id="49" name="PlaceHolder 5"/>
          <p:cNvSpPr>
            <a:spLocks noGrp="1"/>
          </p:cNvSpPr>
          <p:nvPr>
            <p:ph type="dt"/>
          </p:nvPr>
        </p:nvSpPr>
        <p:spPr>
          <a:xfrm>
            <a:off x="8218440" y="6446880"/>
            <a:ext cx="2584440" cy="364680"/>
          </a:xfrm>
          <a:prstGeom prst="rect">
            <a:avLst/>
          </a:prstGeom>
        </p:spPr>
        <p:txBody>
          <a:bodyPr anchor="ctr">
            <a:noAutofit/>
          </a:bodyPr>
          <a:p>
            <a:pPr algn="r">
              <a:lnSpc>
                <a:spcPct val="100000"/>
              </a:lnSpc>
            </a:pPr>
            <a:fld id="{28A0AC0B-ACEA-4301-8ECC-804FA2DB8FF8}" type="datetime1">
              <a:rPr b="0" lang="en-US" sz="800" spc="-1" strike="noStrike">
                <a:solidFill>
                  <a:srgbClr val="ffffff"/>
                </a:solidFill>
                <a:latin typeface="Franklin Gothic Book"/>
              </a:rPr>
              <a:t>07/29/2020</a:t>
            </a:fld>
            <a:endParaRPr b="0" lang="en-US" sz="800" spc="-1" strike="noStrike">
              <a:latin typeface="Times New Roman"/>
            </a:endParaRPr>
          </a:p>
        </p:txBody>
      </p:sp>
      <p:sp>
        <p:nvSpPr>
          <p:cNvPr id="50" name="PlaceHolder 6"/>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51" name="PlaceHolder 7"/>
          <p:cNvSpPr>
            <a:spLocks noGrp="1"/>
          </p:cNvSpPr>
          <p:nvPr>
            <p:ph type="sldNum"/>
          </p:nvPr>
        </p:nvSpPr>
        <p:spPr>
          <a:xfrm>
            <a:off x="10993680" y="6446880"/>
            <a:ext cx="779760" cy="364680"/>
          </a:xfrm>
          <a:prstGeom prst="rect">
            <a:avLst/>
          </a:prstGeom>
        </p:spPr>
        <p:txBody>
          <a:bodyPr anchor="ctr">
            <a:noAutofit/>
          </a:bodyPr>
          <a:p>
            <a:pPr>
              <a:lnSpc>
                <a:spcPct val="100000"/>
              </a:lnSpc>
            </a:pPr>
            <a:fld id="{701D7FF6-ECCA-4B86-9282-12F8F9C2AA53}" type="slidenum">
              <a:rPr b="0" lang="en-US" sz="800" spc="-1" strike="noStrike">
                <a:solidFill>
                  <a:srgbClr val="ffffff"/>
                </a:solidFill>
                <a:latin typeface="Franklin Gothic Book"/>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9" name="TextShape 2"/>
          <p:cNvSpPr txBox="1"/>
          <p:nvPr/>
        </p:nvSpPr>
        <p:spPr>
          <a:xfrm>
            <a:off x="5289840" y="435960"/>
            <a:ext cx="7556400" cy="3685680"/>
          </a:xfrm>
          <a:prstGeom prst="rect">
            <a:avLst/>
          </a:prstGeom>
          <a:noFill/>
          <a:ln>
            <a:noFill/>
          </a:ln>
        </p:spPr>
        <p:txBody>
          <a:bodyPr anchor="b">
            <a:normAutofit/>
          </a:bodyPr>
          <a:p>
            <a:pPr>
              <a:lnSpc>
                <a:spcPct val="90000"/>
              </a:lnSpc>
            </a:pPr>
            <a:r>
              <a:rPr b="1" lang="en-US" sz="6000" spc="-52" strike="noStrike">
                <a:solidFill>
                  <a:srgbClr val="ff0000"/>
                </a:solidFill>
                <a:latin typeface="Helvetica Neue"/>
              </a:rPr>
              <a:t>Arabic Handwritten Characters Recognizer</a:t>
            </a:r>
            <a:endParaRPr b="0" lang="en-US" sz="6000" spc="-1" strike="noStrike">
              <a:solidFill>
                <a:srgbClr val="000000"/>
              </a:solidFill>
              <a:latin typeface="Franklin Gothic Book"/>
            </a:endParaRPr>
          </a:p>
        </p:txBody>
      </p:sp>
      <p:sp>
        <p:nvSpPr>
          <p:cNvPr id="90" name="TextShape 3"/>
          <p:cNvSpPr txBox="1"/>
          <p:nvPr/>
        </p:nvSpPr>
        <p:spPr>
          <a:xfrm>
            <a:off x="5289840" y="4672800"/>
            <a:ext cx="6269040" cy="1020960"/>
          </a:xfrm>
          <a:prstGeom prst="rect">
            <a:avLst/>
          </a:prstGeom>
          <a:noFill/>
          <a:ln>
            <a:noFill/>
          </a:ln>
        </p:spPr>
        <p:txBody>
          <a:bodyPr>
            <a:normAutofit/>
          </a:bodyPr>
          <a:p>
            <a:pPr>
              <a:lnSpc>
                <a:spcPct val="110000"/>
              </a:lnSpc>
              <a:spcBef>
                <a:spcPts val="1199"/>
              </a:spcBef>
              <a:spcAft>
                <a:spcPts val="201"/>
              </a:spcAft>
            </a:pPr>
            <a:r>
              <a:rPr b="0" lang="en-US" sz="2400" spc="199" strike="noStrike" cap="all">
                <a:solidFill>
                  <a:srgbClr val="0070c0"/>
                </a:solidFill>
                <a:latin typeface="Franklin Gothic Book"/>
              </a:rPr>
              <a:t>Arabization</a:t>
            </a:r>
            <a:endParaRPr b="0" lang="en-US" sz="2400" spc="-1" strike="noStrike">
              <a:latin typeface="Arial"/>
            </a:endParaRPr>
          </a:p>
        </p:txBody>
      </p:sp>
      <p:sp>
        <p:nvSpPr>
          <p:cNvPr id="91" name="Line 4"/>
          <p:cNvSpPr/>
          <p:nvPr/>
        </p:nvSpPr>
        <p:spPr>
          <a:xfrm>
            <a:off x="5427720" y="4498920"/>
            <a:ext cx="563580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pic>
        <p:nvPicPr>
          <p:cNvPr id="92" name="Picture 7" descr=""/>
          <p:cNvPicPr/>
          <p:nvPr/>
        </p:nvPicPr>
        <p:blipFill>
          <a:blip r:embed="rId1"/>
          <a:stretch/>
        </p:blipFill>
        <p:spPr>
          <a:xfrm>
            <a:off x="216360" y="435960"/>
            <a:ext cx="4872240" cy="56332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5400" spc="-52" strike="noStrike">
                <a:solidFill>
                  <a:srgbClr val="ff0000"/>
                </a:solidFill>
                <a:latin typeface="Bookman Old Style"/>
              </a:rPr>
              <a:t>Cont.</a:t>
            </a:r>
            <a:endParaRPr b="0" lang="en-US" sz="5400" spc="-1" strike="noStrike">
              <a:solidFill>
                <a:srgbClr val="000000"/>
              </a:solidFill>
              <a:latin typeface="Franklin Gothic Book"/>
            </a:endParaRPr>
          </a:p>
        </p:txBody>
      </p:sp>
      <p:pic>
        <p:nvPicPr>
          <p:cNvPr id="114" name="Content Placeholder 6" descr=""/>
          <p:cNvPicPr/>
          <p:nvPr/>
        </p:nvPicPr>
        <p:blipFill>
          <a:blip r:embed="rId1"/>
          <a:stretch/>
        </p:blipFill>
        <p:spPr>
          <a:xfrm>
            <a:off x="4264560" y="452520"/>
            <a:ext cx="5913000" cy="57668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097280" y="286560"/>
            <a:ext cx="10058040" cy="1450440"/>
          </a:xfrm>
          <a:prstGeom prst="rect">
            <a:avLst/>
          </a:prstGeom>
          <a:noFill/>
          <a:ln>
            <a:noFill/>
          </a:ln>
        </p:spPr>
        <p:txBody>
          <a:bodyPr anchor="b">
            <a:normAutofit fontScale="88000"/>
          </a:bodyPr>
          <a:p>
            <a:pPr>
              <a:lnSpc>
                <a:spcPct val="90000"/>
              </a:lnSpc>
            </a:pPr>
            <a:r>
              <a:rPr b="1" lang="en-US" sz="5400" spc="-52" strike="noStrike">
                <a:solidFill>
                  <a:srgbClr val="ff0000"/>
                </a:solidFill>
                <a:latin typeface="Arial-BoldMT"/>
              </a:rPr>
              <a:t>Algorithms and Techniques</a:t>
            </a:r>
            <a:r>
              <a:rPr b="0" lang="en-US" sz="5400" spc="-52" strike="noStrike">
                <a:solidFill>
                  <a:srgbClr val="ff0000"/>
                </a:solidFill>
                <a:latin typeface="Bookman Old Style"/>
              </a:rPr>
              <a:t> </a:t>
            </a:r>
            <a:endParaRPr b="0" lang="en-US" sz="5400" spc="-1" strike="noStrike">
              <a:solidFill>
                <a:srgbClr val="000000"/>
              </a:solidFill>
              <a:latin typeface="Franklin Gothic Book"/>
            </a:endParaRPr>
          </a:p>
        </p:txBody>
      </p:sp>
      <p:sp>
        <p:nvSpPr>
          <p:cNvPr id="116" name="TextShape 2"/>
          <p:cNvSpPr txBox="1"/>
          <p:nvPr/>
        </p:nvSpPr>
        <p:spPr>
          <a:xfrm>
            <a:off x="1097280" y="1842120"/>
            <a:ext cx="10058040" cy="457164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0" lang="en-US" sz="2000" spc="-1" strike="noStrike">
                <a:solidFill>
                  <a:srgbClr val="000000"/>
                </a:solidFill>
                <a:latin typeface="ArialMT"/>
              </a:rPr>
              <a:t>This classifier is a Convolution Neural Network, which is the state-of-art algorithm for most image processing tasks, including classification. It needs a large amount of training data compared to other approaches,</a:t>
            </a:r>
            <a:br/>
            <a:r>
              <a:rPr b="0" lang="en-US" sz="2000" spc="-1" strike="noStrike">
                <a:solidFill>
                  <a:srgbClr val="000000"/>
                </a:solidFill>
                <a:latin typeface="ArialMT"/>
              </a:rPr>
              <a:t>fortunately, the dataset is big enough the algorithm outputs an assigned</a:t>
            </a:r>
            <a:br/>
            <a:r>
              <a:rPr b="0" lang="en-US" sz="2000" spc="-1" strike="noStrike">
                <a:solidFill>
                  <a:srgbClr val="000000"/>
                </a:solidFill>
                <a:latin typeface="ArialMT"/>
              </a:rPr>
              <a:t>probability for each class. The following parameters can be tuned to optimize the classifier:</a:t>
            </a:r>
            <a:br/>
            <a:r>
              <a:rPr b="0" lang="en-US" sz="2000" spc="-1" strike="noStrike">
                <a:solidFill>
                  <a:srgbClr val="0070c0"/>
                </a:solidFill>
                <a:latin typeface="ArialMT"/>
              </a:rPr>
              <a:t>I. Training parameters</a:t>
            </a:r>
            <a:br/>
            <a:r>
              <a:rPr b="0" lang="en-US" sz="2000" spc="-1" strike="noStrike">
                <a:solidFill>
                  <a:srgbClr val="000000"/>
                </a:solidFill>
                <a:latin typeface="ArialMT"/>
              </a:rPr>
              <a:t>    </a:t>
            </a:r>
            <a:r>
              <a:rPr b="0" lang="en-US" sz="2000" spc="-1" strike="noStrike">
                <a:solidFill>
                  <a:srgbClr val="000000"/>
                </a:solidFill>
                <a:latin typeface="SymbolMT"/>
              </a:rPr>
              <a:t> </a:t>
            </a:r>
            <a:r>
              <a:rPr b="0" lang="en-US" sz="2000" spc="-1" strike="noStrike">
                <a:solidFill>
                  <a:srgbClr val="000000"/>
                </a:solidFill>
                <a:latin typeface="ArialMT"/>
              </a:rPr>
              <a:t>Training length (number of epochs)</a:t>
            </a:r>
            <a:br/>
            <a:r>
              <a:rPr b="0" lang="en-US" sz="2000" spc="-1" strike="noStrike">
                <a:solidFill>
                  <a:srgbClr val="000000"/>
                </a:solidFill>
                <a:latin typeface="ArialMT"/>
              </a:rPr>
              <a:t>    </a:t>
            </a:r>
            <a:r>
              <a:rPr b="0" lang="en-US" sz="2000" spc="-1" strike="noStrike">
                <a:solidFill>
                  <a:srgbClr val="000000"/>
                </a:solidFill>
                <a:latin typeface="SymbolMT"/>
              </a:rPr>
              <a:t> </a:t>
            </a:r>
            <a:r>
              <a:rPr b="0" lang="en-US" sz="2000" spc="-1" strike="noStrike">
                <a:solidFill>
                  <a:srgbClr val="000000"/>
                </a:solidFill>
                <a:latin typeface="ArialMT"/>
              </a:rPr>
              <a:t>Batch size (How many images to look at once during a single training step)</a:t>
            </a:r>
            <a:br/>
            <a:r>
              <a:rPr b="0" lang="en-US" sz="2000" spc="-1" strike="noStrike">
                <a:solidFill>
                  <a:srgbClr val="000000"/>
                </a:solidFill>
                <a:latin typeface="ArialMT"/>
              </a:rPr>
              <a:t>    </a:t>
            </a:r>
            <a:r>
              <a:rPr b="0" lang="en-US" sz="2000" spc="-1" strike="noStrike">
                <a:solidFill>
                  <a:srgbClr val="000000"/>
                </a:solidFill>
                <a:latin typeface="SymbolMT"/>
              </a:rPr>
              <a:t> </a:t>
            </a:r>
            <a:r>
              <a:rPr b="0" lang="en-US" sz="2000" spc="-1" strike="noStrike">
                <a:solidFill>
                  <a:srgbClr val="000000"/>
                </a:solidFill>
                <a:latin typeface="ArialMT"/>
              </a:rPr>
              <a:t>Learning rate (how fast to learn, this can be dynamic)</a:t>
            </a:r>
            <a:br/>
            <a:r>
              <a:rPr b="0" lang="en-US" sz="2000" spc="-1" strike="noStrike">
                <a:solidFill>
                  <a:srgbClr val="0070c0"/>
                </a:solidFill>
                <a:latin typeface="ArialMT"/>
              </a:rPr>
              <a:t>II. Neural network architecture</a:t>
            </a:r>
            <a:br/>
            <a:r>
              <a:rPr b="0" lang="en-US" sz="2000" spc="-1" strike="noStrike">
                <a:solidFill>
                  <a:srgbClr val="000000"/>
                </a:solidFill>
                <a:latin typeface="ArialMT"/>
              </a:rPr>
              <a:t>    </a:t>
            </a:r>
            <a:r>
              <a:rPr b="0" lang="en-US" sz="2000" spc="-1" strike="noStrike">
                <a:solidFill>
                  <a:srgbClr val="000000"/>
                </a:solidFill>
                <a:latin typeface="SymbolMT"/>
              </a:rPr>
              <a:t> </a:t>
            </a:r>
            <a:r>
              <a:rPr b="0" lang="en-US" sz="2000" spc="-1" strike="noStrike">
                <a:solidFill>
                  <a:srgbClr val="000000"/>
                </a:solidFill>
                <a:latin typeface="ArialMT"/>
              </a:rPr>
              <a:t>Number of layers</a:t>
            </a:r>
            <a:br/>
            <a:r>
              <a:rPr b="0" lang="en-US" sz="2000" spc="-1" strike="noStrike">
                <a:solidFill>
                  <a:srgbClr val="000000"/>
                </a:solidFill>
                <a:latin typeface="ArialMT"/>
              </a:rPr>
              <a:t>    </a:t>
            </a:r>
            <a:r>
              <a:rPr b="0" lang="en-US" sz="2000" spc="-1" strike="noStrike">
                <a:solidFill>
                  <a:srgbClr val="000000"/>
                </a:solidFill>
                <a:latin typeface="SymbolMT"/>
              </a:rPr>
              <a:t> </a:t>
            </a:r>
            <a:r>
              <a:rPr b="0" lang="en-US" sz="2000" spc="-1" strike="noStrike">
                <a:solidFill>
                  <a:srgbClr val="000000"/>
                </a:solidFill>
                <a:latin typeface="ArialMT"/>
              </a:rPr>
              <a:t>Layer type (convolutional, fully connected, or pooling)</a:t>
            </a:r>
            <a:r>
              <a:rPr b="0" lang="en-US" sz="2000" spc="-1" strike="noStrike">
                <a:solidFill>
                  <a:srgbClr val="404040"/>
                </a:solidFill>
                <a:latin typeface="Franklin Gothic Book"/>
              </a:rPr>
              <a:t> </a:t>
            </a:r>
            <a:br/>
            <a:r>
              <a:rPr b="0" lang="en-US" sz="2000" spc="-1" strike="noStrike">
                <a:solidFill>
                  <a:srgbClr val="404040"/>
                </a:solidFill>
                <a:latin typeface="Franklin Gothic Book"/>
              </a:rPr>
              <a:t> </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4800" spc="-52" strike="noStrike">
                <a:solidFill>
                  <a:srgbClr val="ff0000"/>
                </a:solidFill>
                <a:latin typeface="Arial-BoldMT"/>
              </a:rPr>
              <a:t>Benchmark</a:t>
            </a:r>
            <a:r>
              <a:rPr b="0" lang="en-US" sz="4800" spc="-52" strike="noStrike">
                <a:solidFill>
                  <a:srgbClr val="0070c0"/>
                </a:solidFill>
                <a:latin typeface="Bookman Old Style"/>
              </a:rPr>
              <a:t> </a:t>
            </a:r>
            <a:endParaRPr b="0" lang="en-US" sz="4800" spc="-1" strike="noStrike">
              <a:solidFill>
                <a:srgbClr val="000000"/>
              </a:solidFill>
              <a:latin typeface="Franklin Gothic Book"/>
            </a:endParaRPr>
          </a:p>
        </p:txBody>
      </p:sp>
      <p:sp>
        <p:nvSpPr>
          <p:cNvPr id="118" name="TextShape 2"/>
          <p:cNvSpPr txBox="1"/>
          <p:nvPr/>
        </p:nvSpPr>
        <p:spPr>
          <a:xfrm>
            <a:off x="1097280" y="2108160"/>
            <a:ext cx="10445040" cy="3760560"/>
          </a:xfrm>
          <a:prstGeom prst="rect">
            <a:avLst/>
          </a:prstGeom>
          <a:noFill/>
          <a:ln>
            <a:noFill/>
          </a:ln>
        </p:spPr>
        <p:txBody>
          <a:bodyPr lIns="0" rIns="0">
            <a:normAutofit fontScale="97000"/>
          </a:bodyPr>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ArialMT"/>
              </a:rPr>
              <a:t>As a kaggle data set, my benchmark model showed that the results were</a:t>
            </a:r>
            <a:br/>
            <a:r>
              <a:rPr b="0" lang="en-US" sz="2400" spc="-1" strike="noStrike">
                <a:solidFill>
                  <a:srgbClr val="000000"/>
                </a:solidFill>
                <a:latin typeface="ArialMT"/>
              </a:rPr>
              <a:t>promising with a 98% classification accuracy rate on testing images.</a:t>
            </a:r>
            <a:endParaRPr b="0" lang="en-US" sz="24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ArialMT"/>
              </a:rPr>
              <a:t>I plan to work on improving the performance of handwritten character recognition.</a:t>
            </a:r>
            <a:br/>
            <a:r>
              <a:rPr b="0" lang="en-US" sz="2400" spc="-1" strike="noStrike">
                <a:solidFill>
                  <a:srgbClr val="0563c1"/>
                </a:solidFill>
                <a:latin typeface="ArialMT"/>
              </a:rPr>
              <a:t>https://www.kaggle.com/chandanshinde/character-recognition-using-keras</a:t>
            </a:r>
            <a:r>
              <a:rPr b="0" lang="en-US" sz="2400" spc="-1" strike="noStrike">
                <a:solidFill>
                  <a:srgbClr val="404040"/>
                </a:solidFill>
                <a:latin typeface="Franklin Gothic Book"/>
              </a:rPr>
              <a:t> </a:t>
            </a:r>
            <a:br/>
            <a:r>
              <a:rPr b="0" lang="en-US" sz="2400" spc="-1" strike="noStrike">
                <a:solidFill>
                  <a:srgbClr val="404040"/>
                </a:solidFill>
                <a:latin typeface="Franklin Gothic Book"/>
              </a:rPr>
              <a:t> </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066680" y="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Methodology</a:t>
            </a:r>
            <a:r>
              <a:rPr b="0" lang="en-US" sz="5400" spc="-52" strike="noStrike">
                <a:solidFill>
                  <a:srgbClr val="0070c0"/>
                </a:solidFill>
                <a:latin typeface="Bookman Old Style"/>
              </a:rPr>
              <a:t> </a:t>
            </a:r>
            <a:endParaRPr b="0" lang="en-US" sz="5400" spc="-1" strike="noStrike">
              <a:solidFill>
                <a:srgbClr val="000000"/>
              </a:solidFill>
              <a:latin typeface="Franklin Gothic Book"/>
            </a:endParaRPr>
          </a:p>
        </p:txBody>
      </p:sp>
      <p:sp>
        <p:nvSpPr>
          <p:cNvPr id="120" name="TextShape 2"/>
          <p:cNvSpPr txBox="1"/>
          <p:nvPr/>
        </p:nvSpPr>
        <p:spPr>
          <a:xfrm>
            <a:off x="1066680" y="1457640"/>
            <a:ext cx="10392120" cy="462456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1" lang="en-US" sz="2400" spc="-1" strike="noStrike">
                <a:solidFill>
                  <a:srgbClr val="0070c0"/>
                </a:solidFill>
                <a:latin typeface="Arial-BoldMT"/>
              </a:rPr>
              <a:t>Data Preprocessing</a:t>
            </a:r>
            <a:br/>
            <a:r>
              <a:rPr b="0" lang="en-US" sz="2000" spc="-1" strike="noStrike">
                <a:solidFill>
                  <a:srgbClr val="000000"/>
                </a:solidFill>
                <a:latin typeface="ArialMT"/>
              </a:rPr>
              <a:t>In order to achieve maximum efficiency, we need to preprocess the data</a:t>
            </a:r>
            <a:br/>
            <a:r>
              <a:rPr b="0" lang="en-US" sz="2000" spc="-1" strike="noStrike">
                <a:solidFill>
                  <a:srgbClr val="000000"/>
                </a:solidFill>
                <a:latin typeface="ArialMT"/>
              </a:rPr>
              <a:t>before we feed it into the neural network. first, I split the data into training</a:t>
            </a:r>
            <a:br/>
            <a:r>
              <a:rPr b="0" lang="en-US" sz="2000" spc="-1" strike="noStrike">
                <a:solidFill>
                  <a:srgbClr val="000000"/>
                </a:solidFill>
                <a:latin typeface="ArialMT"/>
              </a:rPr>
              <a:t>and test data then scale it; it's important to scale the data not to have a</a:t>
            </a:r>
            <a:br/>
            <a:r>
              <a:rPr b="0" lang="en-US" sz="2000" spc="-1" strike="noStrike">
                <a:solidFill>
                  <a:srgbClr val="000000"/>
                </a:solidFill>
                <a:latin typeface="ArialMT"/>
              </a:rPr>
              <a:t>dominate variables as we know from the Euclidean distance concept.</a:t>
            </a:r>
            <a:br/>
            <a:r>
              <a:rPr b="0" lang="en-US" sz="2000" spc="-1" strike="noStrike">
                <a:solidFill>
                  <a:srgbClr val="000000"/>
                </a:solidFill>
                <a:latin typeface="ArialMT"/>
              </a:rPr>
              <a:t>Once we got explore the dataset we preprocess it by:</a:t>
            </a:r>
            <a:br/>
            <a:r>
              <a:rPr b="0" lang="en-US" sz="2000" spc="-1" strike="noStrike">
                <a:solidFill>
                  <a:srgbClr val="000000"/>
                </a:solidFill>
                <a:latin typeface="ArialMT"/>
              </a:rPr>
              <a:t>1. Step 1: Import Libraries. First step is usually importing the libraries that will be needed in the program. ...</a:t>
            </a:r>
            <a:br/>
            <a:r>
              <a:rPr b="0" lang="en-US" sz="2000" spc="-1" strike="noStrike">
                <a:solidFill>
                  <a:srgbClr val="000000"/>
                </a:solidFill>
                <a:latin typeface="ArialMT"/>
              </a:rPr>
              <a:t>2. Step 2: Import the Dataset. ...</a:t>
            </a:r>
            <a:br/>
            <a:r>
              <a:rPr b="0" lang="en-US" sz="2000" spc="-1" strike="noStrike">
                <a:solidFill>
                  <a:srgbClr val="000000"/>
                </a:solidFill>
                <a:latin typeface="ArialMT"/>
              </a:rPr>
              <a:t>3. Step 3: Taking care of Missing Data in Dataset. ...</a:t>
            </a:r>
            <a:br/>
            <a:r>
              <a:rPr b="0" lang="en-US" sz="2000" spc="-1" strike="noStrike">
                <a:solidFill>
                  <a:srgbClr val="000000"/>
                </a:solidFill>
                <a:latin typeface="ArialMT"/>
              </a:rPr>
              <a:t>4. Step 4: Encoding categorical data. ...</a:t>
            </a:r>
            <a:br/>
            <a:r>
              <a:rPr b="0" lang="en-US" sz="2000" spc="-1" strike="noStrike">
                <a:solidFill>
                  <a:srgbClr val="000000"/>
                </a:solidFill>
                <a:latin typeface="ArialMT"/>
              </a:rPr>
              <a:t>5. Step 5: Splitting the Dataset into Training set and Test Set. ...</a:t>
            </a:r>
            <a:br/>
            <a:r>
              <a:rPr b="0" lang="en-US" sz="2000" spc="-1" strike="noStrike">
                <a:solidFill>
                  <a:srgbClr val="000000"/>
                </a:solidFill>
                <a:latin typeface="ArialMT"/>
              </a:rPr>
              <a:t>6. Step 6: Feature Scaling.</a:t>
            </a:r>
            <a:r>
              <a:rPr b="0" lang="en-US" sz="2000" spc="-1" strike="noStrike">
                <a:solidFill>
                  <a:srgbClr val="404040"/>
                </a:solidFill>
                <a:latin typeface="Franklin Gothic Book"/>
              </a:rPr>
              <a:t> </a:t>
            </a:r>
            <a:br/>
            <a:r>
              <a:rPr b="0" lang="en-US" sz="2000" spc="-1" strike="noStrike">
                <a:solidFill>
                  <a:srgbClr val="404040"/>
                </a:solidFill>
                <a:latin typeface="Franklin Gothic Book"/>
              </a:rPr>
              <a:t> </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5400" spc="-52" strike="noStrike">
                <a:solidFill>
                  <a:srgbClr val="ff0000"/>
                </a:solidFill>
                <a:latin typeface="Bookman Old Style"/>
              </a:rPr>
              <a:t>Cont.</a:t>
            </a:r>
            <a:endParaRPr b="0" lang="en-US" sz="5400" spc="-1" strike="noStrike">
              <a:solidFill>
                <a:srgbClr val="000000"/>
              </a:solidFill>
              <a:latin typeface="Franklin Gothic Book"/>
            </a:endParaRPr>
          </a:p>
        </p:txBody>
      </p:sp>
      <p:pic>
        <p:nvPicPr>
          <p:cNvPr id="122" name="Content Placeholder 4" descr=""/>
          <p:cNvPicPr/>
          <p:nvPr/>
        </p:nvPicPr>
        <p:blipFill>
          <a:blip r:embed="rId1"/>
          <a:stretch/>
        </p:blipFill>
        <p:spPr>
          <a:xfrm>
            <a:off x="1073520" y="1967760"/>
            <a:ext cx="9117360" cy="2481840"/>
          </a:xfrm>
          <a:prstGeom prst="rect">
            <a:avLst/>
          </a:prstGeom>
          <a:ln>
            <a:noFill/>
          </a:ln>
        </p:spPr>
      </p:pic>
      <p:sp>
        <p:nvSpPr>
          <p:cNvPr id="123" name="CustomShape 2"/>
          <p:cNvSpPr/>
          <p:nvPr/>
        </p:nvSpPr>
        <p:spPr>
          <a:xfrm>
            <a:off x="1640520" y="4439520"/>
            <a:ext cx="101667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MT"/>
              </a:rPr>
              <a:t>In the code above, we first use the shuffle() method to randomize the data</a:t>
            </a:r>
            <a:br/>
            <a:r>
              <a:rPr b="0" lang="en-US" sz="2000" spc="-1" strike="noStrike">
                <a:solidFill>
                  <a:srgbClr val="000000"/>
                </a:solidFill>
                <a:latin typeface="ArialMT"/>
              </a:rPr>
              <a:t>(the original one is sorted from </a:t>
            </a:r>
            <a:r>
              <a:rPr b="0" lang="en-US" sz="2000" spc="-1" strike="noStrike">
                <a:solidFill>
                  <a:srgbClr val="000000"/>
                </a:solidFill>
                <a:latin typeface="Helvetica Neue"/>
              </a:rPr>
              <a:t>Alef - yeh</a:t>
            </a:r>
            <a:r>
              <a:rPr b="0" lang="en-US" sz="2000" spc="-1" strike="noStrike">
                <a:solidFill>
                  <a:srgbClr val="000000"/>
                </a:solidFill>
                <a:latin typeface="ArialMT"/>
              </a:rPr>
              <a:t>, and it is not machine-friendly). Then,</a:t>
            </a:r>
            <a:br/>
            <a:r>
              <a:rPr b="0" lang="en-US" sz="2000" spc="-1" strike="noStrike">
                <a:solidFill>
                  <a:srgbClr val="000000"/>
                </a:solidFill>
                <a:latin typeface="ArialMT"/>
              </a:rPr>
              <a:t>we extract the label, the number indicating which letter is this row</a:t>
            </a:r>
            <a:br/>
            <a:r>
              <a:rPr b="0" lang="en-US" sz="2000" spc="-1" strike="noStrike">
                <a:solidFill>
                  <a:srgbClr val="000000"/>
                </a:solidFill>
                <a:latin typeface="ArialMT"/>
              </a:rPr>
              <a:t>representing, from the raw data. keras.utils.to_categorical() is used to</a:t>
            </a:r>
            <a:br/>
            <a:r>
              <a:rPr b="0" lang="en-US" sz="2000" spc="-1" strike="noStrike">
                <a:solidFill>
                  <a:srgbClr val="000000"/>
                </a:solidFill>
                <a:latin typeface="ArialMT"/>
              </a:rPr>
              <a:t>convert the number, range from 0-25, into the one-hot array.</a:t>
            </a:r>
            <a:r>
              <a:rPr b="0" lang="en-US" sz="2000" spc="-1" strike="noStrike">
                <a:solidFill>
                  <a:srgbClr val="000000"/>
                </a:solidFill>
                <a:latin typeface="Franklin Gothic Book"/>
              </a:rPr>
              <a:t> </a:t>
            </a:r>
            <a:b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097280" y="-15084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Implementation</a:t>
            </a:r>
            <a:r>
              <a:rPr b="0" lang="en-US" sz="5400" spc="-52" strike="noStrike">
                <a:solidFill>
                  <a:srgbClr val="ff0000"/>
                </a:solidFill>
                <a:latin typeface="Bookman Old Style"/>
              </a:rPr>
              <a:t> </a:t>
            </a:r>
            <a:endParaRPr b="0" lang="en-US" sz="5400" spc="-1" strike="noStrike">
              <a:solidFill>
                <a:srgbClr val="000000"/>
              </a:solidFill>
              <a:latin typeface="Franklin Gothic Book"/>
            </a:endParaRPr>
          </a:p>
        </p:txBody>
      </p:sp>
      <p:sp>
        <p:nvSpPr>
          <p:cNvPr id="125" name="TextShape 2"/>
          <p:cNvSpPr txBox="1"/>
          <p:nvPr/>
        </p:nvSpPr>
        <p:spPr>
          <a:xfrm>
            <a:off x="1136880" y="1470960"/>
            <a:ext cx="10058040" cy="438624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1" lang="en-US" sz="1800" spc="-1" strike="noStrike">
                <a:solidFill>
                  <a:srgbClr val="000000"/>
                </a:solidFill>
                <a:latin typeface="Arial-BoldMT"/>
              </a:rPr>
              <a:t>1. </a:t>
            </a:r>
            <a:r>
              <a:rPr b="1" lang="en-US" sz="2400" spc="-1" strike="noStrike">
                <a:solidFill>
                  <a:srgbClr val="0070c0"/>
                </a:solidFill>
                <a:latin typeface="Arial-BoldMT"/>
              </a:rPr>
              <a:t>Import libraries</a:t>
            </a:r>
            <a:r>
              <a:rPr b="0" lang="en-US" sz="2400" spc="-1" strike="noStrike">
                <a:solidFill>
                  <a:srgbClr val="0070c0"/>
                </a:solidFill>
                <a:latin typeface="Franklin Gothic Book"/>
              </a:rPr>
              <a:t> </a:t>
            </a:r>
            <a:br/>
            <a:r>
              <a:rPr b="0" lang="en-US" sz="1900" spc="-1" strike="noStrike">
                <a:solidFill>
                  <a:srgbClr val="404040"/>
                </a:solidFill>
                <a:latin typeface="Franklin Gothic Book"/>
              </a:rPr>
              <a:t> </a:t>
            </a:r>
            <a:endParaRPr b="0" lang="en-US" sz="1900" spc="-1" strike="noStrike">
              <a:solidFill>
                <a:srgbClr val="404040"/>
              </a:solidFill>
              <a:latin typeface="Franklin Gothic Book"/>
            </a:endParaRPr>
          </a:p>
        </p:txBody>
      </p:sp>
      <p:pic>
        <p:nvPicPr>
          <p:cNvPr id="126" name="Picture 8" descr=""/>
          <p:cNvPicPr/>
          <p:nvPr/>
        </p:nvPicPr>
        <p:blipFill>
          <a:blip r:embed="rId1"/>
          <a:stretch/>
        </p:blipFill>
        <p:spPr>
          <a:xfrm>
            <a:off x="422280" y="1944360"/>
            <a:ext cx="11482560" cy="4255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097280" y="-12600"/>
            <a:ext cx="10058040" cy="1450440"/>
          </a:xfrm>
          <a:prstGeom prst="rect">
            <a:avLst/>
          </a:prstGeom>
          <a:noFill/>
          <a:ln>
            <a:noFill/>
          </a:ln>
        </p:spPr>
        <p:txBody>
          <a:bodyPr anchor="b">
            <a:normAutofit/>
          </a:bodyPr>
          <a:p>
            <a:pPr>
              <a:lnSpc>
                <a:spcPct val="90000"/>
              </a:lnSpc>
            </a:pPr>
            <a:r>
              <a:rPr b="0" lang="en-US" sz="5400" spc="-52" strike="noStrike">
                <a:solidFill>
                  <a:srgbClr val="ff0000"/>
                </a:solidFill>
                <a:latin typeface="Bookman Old Style"/>
              </a:rPr>
              <a:t>Cont</a:t>
            </a:r>
            <a:r>
              <a:rPr b="0" lang="en-US" sz="5400" spc="-52" strike="noStrike">
                <a:solidFill>
                  <a:srgbClr val="0070c0"/>
                </a:solidFill>
                <a:latin typeface="Bookman Old Style"/>
              </a:rPr>
              <a:t>.</a:t>
            </a:r>
            <a:endParaRPr b="0" lang="en-US" sz="5400" spc="-1" strike="noStrike">
              <a:solidFill>
                <a:srgbClr val="000000"/>
              </a:solidFill>
              <a:latin typeface="Franklin Gothic Book"/>
            </a:endParaRPr>
          </a:p>
        </p:txBody>
      </p:sp>
      <p:sp>
        <p:nvSpPr>
          <p:cNvPr id="128" name="TextShape 2"/>
          <p:cNvSpPr txBox="1"/>
          <p:nvPr/>
        </p:nvSpPr>
        <p:spPr>
          <a:xfrm>
            <a:off x="1097280" y="1444680"/>
            <a:ext cx="11001600" cy="4372920"/>
          </a:xfrm>
          <a:prstGeom prst="rect">
            <a:avLst/>
          </a:prstGeom>
          <a:noFill/>
          <a:ln>
            <a:noFill/>
          </a:ln>
        </p:spPr>
        <p:txBody>
          <a:bodyPr lIns="0" rIns="0">
            <a:normAutofit/>
          </a:bodyPr>
          <a:p>
            <a:pPr marL="91440" indent="-91080">
              <a:lnSpc>
                <a:spcPct val="110000"/>
              </a:lnSpc>
              <a:spcBef>
                <a:spcPts val="1199"/>
              </a:spcBef>
              <a:spcAft>
                <a:spcPts val="201"/>
              </a:spcAft>
              <a:buClr>
                <a:srgbClr val="9ba8b7"/>
              </a:buClr>
              <a:buFont typeface="Calibri"/>
              <a:buChar char=" "/>
            </a:pPr>
            <a:r>
              <a:rPr b="1" lang="en-US" sz="2000" spc="-1" strike="noStrike">
                <a:solidFill>
                  <a:srgbClr val="000000"/>
                </a:solidFill>
                <a:latin typeface="Arial-BoldMT"/>
              </a:rPr>
              <a:t>2. </a:t>
            </a:r>
            <a:r>
              <a:rPr b="1" lang="en-US" sz="2400" spc="-1" strike="noStrike">
                <a:solidFill>
                  <a:srgbClr val="0070c0"/>
                </a:solidFill>
                <a:latin typeface="Arial-BoldMT"/>
              </a:rPr>
              <a:t>Importing Dataset</a:t>
            </a:r>
            <a:br/>
            <a:r>
              <a:rPr b="0" lang="en-US" sz="2000" spc="-1" strike="noStrike">
                <a:solidFill>
                  <a:srgbClr val="000000"/>
                </a:solidFill>
                <a:latin typeface="ArialMT"/>
              </a:rPr>
              <a:t>well, The Dataset contains capitalized handwritten alphabet images (</a:t>
            </a:r>
            <a:r>
              <a:rPr b="0" lang="en-US" sz="2000" spc="-1" strike="noStrike">
                <a:solidFill>
                  <a:srgbClr val="000000"/>
                </a:solidFill>
                <a:latin typeface="Helvetica Neue"/>
              </a:rPr>
              <a:t>Alef - yeh</a:t>
            </a:r>
            <a:r>
              <a:rPr b="0" lang="en-US" sz="2000" spc="-1" strike="noStrike">
                <a:solidFill>
                  <a:srgbClr val="000000"/>
                </a:solidFill>
                <a:latin typeface="ArialMT"/>
              </a:rPr>
              <a:t>) in size of</a:t>
            </a:r>
            <a:br/>
            <a:r>
              <a:rPr b="0" lang="en-US" sz="2000" spc="-1" strike="noStrike">
                <a:solidFill>
                  <a:srgbClr val="000000"/>
                </a:solidFill>
                <a:latin typeface="ArialMT"/>
              </a:rPr>
              <a:t>32x32 pixels. Each alphabet in the image is centered at 20x20 pixel box. There are</a:t>
            </a:r>
            <a:br/>
            <a:r>
              <a:rPr b="0" lang="en-US" sz="2000" spc="-1" strike="noStrike">
                <a:solidFill>
                  <a:srgbClr val="000000"/>
                </a:solidFill>
                <a:latin typeface="Helvetica Neue"/>
              </a:rPr>
              <a:t>16798</a:t>
            </a:r>
            <a:r>
              <a:rPr b="0" lang="en-US" sz="2000" spc="-1" strike="noStrike">
                <a:solidFill>
                  <a:srgbClr val="000000"/>
                </a:solidFill>
                <a:latin typeface="ArialMT"/>
              </a:rPr>
              <a:t> images in total, or approximately </a:t>
            </a:r>
            <a:r>
              <a:rPr b="0" lang="en-US" sz="2000" spc="-1" strike="noStrike">
                <a:solidFill>
                  <a:srgbClr val="000000"/>
                </a:solidFill>
                <a:latin typeface="Helvetica Neue"/>
              </a:rPr>
              <a:t>598</a:t>
            </a:r>
            <a:r>
              <a:rPr b="0" lang="en-US" sz="2000" spc="-1" strike="noStrike">
                <a:solidFill>
                  <a:srgbClr val="000000"/>
                </a:solidFill>
                <a:latin typeface="ArialMT"/>
              </a:rPr>
              <a:t> images for each of the alphabet, in the data file.</a:t>
            </a:r>
            <a:r>
              <a:rPr b="0" lang="en-US" sz="2000" spc="-1" strike="noStrike">
                <a:solidFill>
                  <a:srgbClr val="404040"/>
                </a:solidFill>
                <a:latin typeface="Franklin Gothic Book"/>
              </a:rPr>
              <a:t> </a:t>
            </a:r>
            <a:br/>
            <a:r>
              <a:rPr b="0" lang="en-US" sz="2000" spc="-1" strike="noStrike">
                <a:solidFill>
                  <a:srgbClr val="404040"/>
                </a:solidFill>
                <a:latin typeface="Franklin Gothic Book"/>
              </a:rPr>
              <a:t> </a:t>
            </a:r>
            <a:endParaRPr b="0" lang="en-US" sz="2000" spc="-1" strike="noStrike">
              <a:solidFill>
                <a:srgbClr val="404040"/>
              </a:solidFill>
              <a:latin typeface="Franklin Gothic Book"/>
            </a:endParaRPr>
          </a:p>
        </p:txBody>
      </p:sp>
      <p:pic>
        <p:nvPicPr>
          <p:cNvPr id="129" name="Picture 5" descr=""/>
          <p:cNvPicPr/>
          <p:nvPr/>
        </p:nvPicPr>
        <p:blipFill>
          <a:blip r:embed="rId1"/>
          <a:stretch/>
        </p:blipFill>
        <p:spPr>
          <a:xfrm>
            <a:off x="64800" y="3376080"/>
            <a:ext cx="12062160" cy="14504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67960" y="64440"/>
            <a:ext cx="10058040" cy="814320"/>
          </a:xfrm>
          <a:prstGeom prst="rect">
            <a:avLst/>
          </a:prstGeom>
          <a:noFill/>
          <a:ln>
            <a:noFill/>
          </a:ln>
        </p:spPr>
        <p:txBody>
          <a:bodyPr anchor="b">
            <a:normAutofit/>
          </a:bodyPr>
          <a:p>
            <a:pPr>
              <a:lnSpc>
                <a:spcPct val="90000"/>
              </a:lnSpc>
            </a:pPr>
            <a:r>
              <a:rPr b="0" lang="en-US" sz="5400" spc="-52" strike="noStrike">
                <a:solidFill>
                  <a:srgbClr val="ff0000"/>
                </a:solidFill>
                <a:latin typeface="Bookman Old Style"/>
              </a:rPr>
              <a:t>Cont</a:t>
            </a:r>
            <a:r>
              <a:rPr b="0" lang="en-US" sz="4800" spc="-52" strike="noStrike">
                <a:solidFill>
                  <a:srgbClr val="0070c0"/>
                </a:solidFill>
                <a:latin typeface="Bookman Old Style"/>
              </a:rPr>
              <a:t>.</a:t>
            </a:r>
            <a:endParaRPr b="0" lang="en-US" sz="4800" spc="-1" strike="noStrike">
              <a:solidFill>
                <a:srgbClr val="000000"/>
              </a:solidFill>
              <a:latin typeface="Franklin Gothic Book"/>
            </a:endParaRPr>
          </a:p>
        </p:txBody>
      </p:sp>
      <p:sp>
        <p:nvSpPr>
          <p:cNvPr id="131" name="TextShape 2"/>
          <p:cNvSpPr txBox="1"/>
          <p:nvPr/>
        </p:nvSpPr>
        <p:spPr>
          <a:xfrm>
            <a:off x="1066680" y="879120"/>
            <a:ext cx="10058040" cy="445248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1" lang="en-US" sz="2400" spc="-1" strike="noStrike">
                <a:solidFill>
                  <a:srgbClr val="000000"/>
                </a:solidFill>
                <a:latin typeface="Arial-BoldMT"/>
              </a:rPr>
              <a:t>3</a:t>
            </a:r>
            <a:r>
              <a:rPr b="1" lang="en-US" sz="2000" spc="-1" strike="noStrike">
                <a:solidFill>
                  <a:srgbClr val="000000"/>
                </a:solidFill>
                <a:latin typeface="Arial-BoldMT"/>
              </a:rPr>
              <a:t>.</a:t>
            </a:r>
            <a:r>
              <a:rPr b="1" lang="en-US" sz="2400" spc="-1" strike="noStrike">
                <a:solidFill>
                  <a:srgbClr val="0070c0"/>
                </a:solidFill>
                <a:latin typeface="Arial-BoldMT"/>
              </a:rPr>
              <a:t>Data Exploration</a:t>
            </a:r>
            <a:r>
              <a:rPr b="0" lang="en-US" sz="2400" spc="-1" strike="noStrike">
                <a:solidFill>
                  <a:srgbClr val="0070c0"/>
                </a:solidFill>
                <a:latin typeface="Franklin Gothic Book"/>
              </a:rPr>
              <a:t> </a:t>
            </a:r>
            <a:br/>
            <a:r>
              <a:rPr b="0" lang="en-US" sz="1900" spc="-1" strike="noStrike">
                <a:solidFill>
                  <a:srgbClr val="404040"/>
                </a:solidFill>
                <a:latin typeface="Franklin Gothic Book"/>
              </a:rPr>
              <a:t> </a:t>
            </a:r>
            <a:endParaRPr b="0" lang="en-US" sz="1900" spc="-1" strike="noStrike">
              <a:solidFill>
                <a:srgbClr val="404040"/>
              </a:solidFill>
              <a:latin typeface="Franklin Gothic Book"/>
            </a:endParaRPr>
          </a:p>
        </p:txBody>
      </p:sp>
      <p:pic>
        <p:nvPicPr>
          <p:cNvPr id="132" name="Picture 5" descr=""/>
          <p:cNvPicPr/>
          <p:nvPr/>
        </p:nvPicPr>
        <p:blipFill>
          <a:blip r:embed="rId1"/>
          <a:stretch/>
        </p:blipFill>
        <p:spPr>
          <a:xfrm>
            <a:off x="1235160" y="1351800"/>
            <a:ext cx="8895960" cy="50338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en-US" sz="5400" spc="-52" strike="noStrike">
                <a:solidFill>
                  <a:srgbClr val="ff0000"/>
                </a:solidFill>
                <a:latin typeface="Bookman Old Style"/>
              </a:rPr>
              <a:t>Cont</a:t>
            </a:r>
            <a:r>
              <a:rPr b="0" lang="en-US" sz="4400" spc="-52" strike="noStrike">
                <a:solidFill>
                  <a:srgbClr val="0070c0"/>
                </a:solidFill>
                <a:latin typeface="Bookman Old Style"/>
              </a:rPr>
              <a:t>.</a:t>
            </a:r>
            <a:endParaRPr b="0" lang="en-US" sz="4400" spc="-1" strike="noStrike">
              <a:solidFill>
                <a:srgbClr val="000000"/>
              </a:solidFill>
              <a:latin typeface="Franklin Gothic Book"/>
            </a:endParaRPr>
          </a:p>
        </p:txBody>
      </p:sp>
      <p:sp>
        <p:nvSpPr>
          <p:cNvPr id="134" name="TextShape 2"/>
          <p:cNvSpPr txBox="1"/>
          <p:nvPr/>
        </p:nvSpPr>
        <p:spPr>
          <a:xfrm>
            <a:off x="1097280" y="1881720"/>
            <a:ext cx="9239040" cy="4399200"/>
          </a:xfrm>
          <a:prstGeom prst="rect">
            <a:avLst/>
          </a:prstGeom>
          <a:noFill/>
          <a:ln>
            <a:noFill/>
          </a:ln>
        </p:spPr>
        <p:txBody>
          <a:bodyPr lIns="0" rIns="0">
            <a:normAutofit/>
          </a:bodyPr>
          <a:p>
            <a:pPr marL="91440" indent="-91080">
              <a:lnSpc>
                <a:spcPct val="110000"/>
              </a:lnSpc>
              <a:spcBef>
                <a:spcPts val="1199"/>
              </a:spcBef>
              <a:spcAft>
                <a:spcPts val="201"/>
              </a:spcAft>
              <a:buClr>
                <a:srgbClr val="9ba8b7"/>
              </a:buClr>
              <a:buFont typeface="Wingdings" charset="2"/>
              <a:buChar char=""/>
            </a:pPr>
            <a:r>
              <a:rPr b="0" lang="en-US" sz="2000" spc="-1" strike="noStrike">
                <a:solidFill>
                  <a:srgbClr val="0070c0"/>
                </a:solidFill>
                <a:latin typeface="ArialMT"/>
              </a:rPr>
              <a:t>Data Image visualization</a:t>
            </a:r>
            <a:endParaRPr b="0" lang="en-US" sz="20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Wingdings" charset="2"/>
              <a:buChar char=""/>
            </a:pPr>
            <a:r>
              <a:rPr b="0" lang="en-US" sz="2000" spc="-1" strike="noStrike">
                <a:solidFill>
                  <a:srgbClr val="0070c0"/>
                </a:solidFill>
                <a:latin typeface="ArialMT"/>
              </a:rPr>
              <a:t>changing labels to alphabets</a:t>
            </a:r>
            <a:br/>
            <a:r>
              <a:rPr b="0" lang="en-US" sz="2000" spc="-1" strike="noStrike">
                <a:solidFill>
                  <a:srgbClr val="000000"/>
                </a:solidFill>
                <a:latin typeface="ArialMT"/>
              </a:rPr>
              <a:t>    I'm filtering the data frame by label frequencies or characters now, using the famous groupby() method .</a:t>
            </a:r>
            <a:r>
              <a:rPr b="0" lang="en-US" sz="2000" spc="-1" strike="noStrike">
                <a:solidFill>
                  <a:srgbClr val="404040"/>
                </a:solidFill>
                <a:latin typeface="Franklin Gothic Book"/>
              </a:rPr>
              <a:t> </a:t>
            </a:r>
            <a:br/>
            <a:r>
              <a:rPr b="0" lang="en-US" sz="2000" spc="-1" strike="noStrike">
                <a:solidFill>
                  <a:srgbClr val="404040"/>
                </a:solidFill>
                <a:latin typeface="Franklin Gothic Book"/>
              </a:rPr>
              <a:t> </a:t>
            </a:r>
            <a:endParaRPr b="0" lang="en-US" sz="2000" spc="-1" strike="noStrike">
              <a:solidFill>
                <a:srgbClr val="404040"/>
              </a:solidFill>
              <a:latin typeface="Franklin Gothic Book"/>
            </a:endParaRPr>
          </a:p>
        </p:txBody>
      </p:sp>
      <p:pic>
        <p:nvPicPr>
          <p:cNvPr id="135" name="Picture 5" descr=""/>
          <p:cNvPicPr/>
          <p:nvPr/>
        </p:nvPicPr>
        <p:blipFill>
          <a:blip r:embed="rId1"/>
          <a:stretch/>
        </p:blipFill>
        <p:spPr>
          <a:xfrm>
            <a:off x="513000" y="3521880"/>
            <a:ext cx="10943280" cy="25869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097280" y="-39600"/>
            <a:ext cx="10058040" cy="1450440"/>
          </a:xfrm>
          <a:prstGeom prst="rect">
            <a:avLst/>
          </a:prstGeom>
          <a:noFill/>
          <a:ln>
            <a:noFill/>
          </a:ln>
        </p:spPr>
        <p:txBody>
          <a:bodyPr anchor="b">
            <a:normAutofit/>
          </a:bodyPr>
          <a:p>
            <a:pPr>
              <a:lnSpc>
                <a:spcPct val="90000"/>
              </a:lnSpc>
            </a:pPr>
            <a:r>
              <a:rPr b="0" lang="en-US" sz="5400" spc="-52" strike="noStrike">
                <a:solidFill>
                  <a:srgbClr val="ff0000"/>
                </a:solidFill>
                <a:latin typeface="Bookman Old Style"/>
              </a:rPr>
              <a:t>Cont.</a:t>
            </a:r>
            <a:endParaRPr b="0" lang="en-US" sz="5400" spc="-1" strike="noStrike">
              <a:solidFill>
                <a:srgbClr val="000000"/>
              </a:solidFill>
              <a:latin typeface="Franklin Gothic Book"/>
            </a:endParaRPr>
          </a:p>
        </p:txBody>
      </p:sp>
      <p:sp>
        <p:nvSpPr>
          <p:cNvPr id="137" name="TextShape 2"/>
          <p:cNvSpPr txBox="1"/>
          <p:nvPr/>
        </p:nvSpPr>
        <p:spPr>
          <a:xfrm>
            <a:off x="1097280" y="1455840"/>
            <a:ext cx="10058040" cy="3760560"/>
          </a:xfrm>
          <a:prstGeom prst="rect">
            <a:avLst/>
          </a:prstGeom>
          <a:noFill/>
          <a:ln>
            <a:noFill/>
          </a:ln>
        </p:spPr>
        <p:txBody>
          <a:bodyPr lIns="0" rIns="0">
            <a:normAutofit/>
          </a:bodyPr>
          <a:p>
            <a:pPr marL="91440" indent="-91080">
              <a:lnSpc>
                <a:spcPct val="110000"/>
              </a:lnSpc>
              <a:spcBef>
                <a:spcPts val="1199"/>
              </a:spcBef>
              <a:spcAft>
                <a:spcPts val="201"/>
              </a:spcAft>
              <a:buClr>
                <a:srgbClr val="9ba8b7"/>
              </a:buClr>
              <a:buFont typeface="Calibri"/>
              <a:buChar char=" "/>
            </a:pPr>
            <a:r>
              <a:rPr b="1" lang="en-US" sz="2400" spc="-1" strike="noStrike">
                <a:solidFill>
                  <a:srgbClr val="0070c0"/>
                </a:solidFill>
                <a:latin typeface="Arial-BoldMT"/>
              </a:rPr>
              <a:t>Until we got a conclusion</a:t>
            </a:r>
            <a:r>
              <a:rPr b="0" lang="en-US" sz="2000" spc="-1" strike="noStrike">
                <a:solidFill>
                  <a:srgbClr val="0070c0"/>
                </a:solidFill>
                <a:latin typeface="ArialMT"/>
              </a:rPr>
              <a:t>: -</a:t>
            </a:r>
            <a:r>
              <a:rPr b="0" lang="en-US" sz="2000" spc="-1" strike="noStrike">
                <a:solidFill>
                  <a:srgbClr val="0070c0"/>
                </a:solidFill>
                <a:latin typeface="Franklin Gothic Book"/>
              </a:rPr>
              <a:t> </a:t>
            </a:r>
            <a:br/>
            <a:r>
              <a:rPr b="0" lang="en-US" sz="2000" spc="-1" strike="noStrike">
                <a:solidFill>
                  <a:srgbClr val="0070c0"/>
                </a:solidFill>
                <a:latin typeface="Franklin Gothic Book"/>
              </a:rPr>
              <a:t> </a:t>
            </a:r>
            <a:endParaRPr b="0" lang="en-US" sz="2000" spc="-1" strike="noStrike">
              <a:solidFill>
                <a:srgbClr val="404040"/>
              </a:solidFill>
              <a:latin typeface="Franklin Gothic Book"/>
            </a:endParaRPr>
          </a:p>
        </p:txBody>
      </p:sp>
      <p:sp>
        <p:nvSpPr>
          <p:cNvPr id="138" name="CustomShape 3"/>
          <p:cNvSpPr/>
          <p:nvPr/>
        </p:nvSpPr>
        <p:spPr>
          <a:xfrm>
            <a:off x="1006920" y="3502800"/>
            <a:ext cx="9568800" cy="915480"/>
          </a:xfrm>
          <a:prstGeom prst="rect">
            <a:avLst/>
          </a:prstGeom>
          <a:solidFill>
            <a:srgbClr val="ffffff"/>
          </a:solidFill>
          <a:ln>
            <a:noFill/>
          </a:ln>
        </p:spPr>
        <p:style>
          <a:lnRef idx="0"/>
          <a:fillRef idx="0"/>
          <a:effectRef idx="0"/>
          <a:fontRef idx="minor"/>
        </p:style>
        <p:txBody>
          <a:bodyPr wrap="none" lIns="0" rIns="0" tIns="0" bIns="0" anchor="ctr">
            <a:spAutoFit/>
          </a:bodyPr>
          <a:p>
            <a:pPr algn="just">
              <a:lnSpc>
                <a:spcPct val="100000"/>
              </a:lnSpc>
            </a:pPr>
            <a:r>
              <a:rPr b="0" lang="en-US" sz="2000" spc="-1" strike="noStrike">
                <a:solidFill>
                  <a:srgbClr val="000000"/>
                </a:solidFill>
                <a:latin typeface="Courier New"/>
              </a:rPr>
              <a:t>train alef count: 479</a:t>
            </a:r>
            <a:endParaRPr b="0" lang="en-US" sz="2000" spc="-1" strike="noStrike">
              <a:latin typeface="Arial"/>
            </a:endParaRPr>
          </a:p>
          <a:p>
            <a:pPr algn="just">
              <a:lnSpc>
                <a:spcPct val="100000"/>
              </a:lnSpc>
            </a:pPr>
            <a:r>
              <a:rPr b="0" lang="en-US" sz="2000" spc="-1" strike="noStrike">
                <a:solidFill>
                  <a:srgbClr val="000000"/>
                </a:solidFill>
                <a:latin typeface="Courier New"/>
              </a:rPr>
              <a:t>test alef count: 119 </a:t>
            </a:r>
            <a:endParaRPr b="0" lang="en-US" sz="2000" spc="-1" strike="noStrike">
              <a:latin typeface="Arial"/>
            </a:endParaRPr>
          </a:p>
          <a:p>
            <a:pPr algn="just">
              <a:lnSpc>
                <a:spcPct val="100000"/>
              </a:lnSpc>
            </a:pPr>
            <a:r>
              <a:rPr b="0" lang="en-US" sz="2000" spc="-1" strike="noStrike">
                <a:solidFill>
                  <a:srgbClr val="000000"/>
                </a:solidFill>
                <a:latin typeface="Helvetica Neue"/>
              </a:rPr>
              <a:t>each alphabit has 598 sample 479 for the training, and 119 for the testing.</a:t>
            </a:r>
            <a:endParaRPr b="0" lang="en-US" sz="2000" spc="-1" strike="noStrike">
              <a:latin typeface="Arial"/>
            </a:endParaRPr>
          </a:p>
        </p:txBody>
      </p:sp>
      <p:pic>
        <p:nvPicPr>
          <p:cNvPr id="139" name="Picture 10" descr=""/>
          <p:cNvPicPr/>
          <p:nvPr/>
        </p:nvPicPr>
        <p:blipFill>
          <a:blip r:embed="rId1"/>
          <a:stretch/>
        </p:blipFill>
        <p:spPr>
          <a:xfrm>
            <a:off x="446040" y="2451240"/>
            <a:ext cx="10820520" cy="8845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en-US" sz="4700" spc="-52" strike="noStrike">
                <a:solidFill>
                  <a:srgbClr val="ff0000"/>
                </a:solidFill>
                <a:latin typeface="Bookman Old Style"/>
              </a:rPr>
              <a:t>Team Members</a:t>
            </a:r>
            <a:endParaRPr b="0" lang="en-US" sz="4700" spc="-1" strike="noStrike">
              <a:solidFill>
                <a:srgbClr val="000000"/>
              </a:solidFill>
              <a:latin typeface="Franklin Gothic Book"/>
            </a:endParaRPr>
          </a:p>
        </p:txBody>
      </p:sp>
      <p:sp>
        <p:nvSpPr>
          <p:cNvPr id="94" name="TextShape 2"/>
          <p:cNvSpPr txBox="1"/>
          <p:nvPr/>
        </p:nvSpPr>
        <p:spPr>
          <a:xfrm>
            <a:off x="1188720" y="2000160"/>
            <a:ext cx="10058040" cy="3760560"/>
          </a:xfrm>
          <a:prstGeom prst="rect">
            <a:avLst/>
          </a:prstGeom>
          <a:noFill/>
          <a:ln>
            <a:noFill/>
          </a:ln>
        </p:spPr>
        <p:txBody>
          <a:bodyPr lIns="0" rIns="0">
            <a:noAutofit/>
          </a:bodyPr>
          <a:p>
            <a:pPr marL="343080" indent="-342720">
              <a:lnSpc>
                <a:spcPct val="110000"/>
              </a:lnSpc>
              <a:spcBef>
                <a:spcPts val="1199"/>
              </a:spcBef>
              <a:spcAft>
                <a:spcPts val="201"/>
              </a:spcAft>
              <a:buClr>
                <a:srgbClr val="9ba8b7"/>
              </a:buClr>
              <a:buFont typeface="Bookman Old Style"/>
              <a:buAutoNum type="arabicPeriod"/>
            </a:pPr>
            <a:r>
              <a:rPr b="0" lang="en-US" sz="2800" spc="-1" strike="noStrike">
                <a:solidFill>
                  <a:srgbClr val="0070c0"/>
                </a:solidFill>
                <a:latin typeface="Georgia"/>
                <a:ea typeface="Georgia"/>
              </a:rPr>
              <a:t>Mohamed Salah Esmaiel</a:t>
            </a:r>
            <a:endParaRPr b="0" lang="en-US" sz="2800" spc="-1" strike="noStrike">
              <a:solidFill>
                <a:srgbClr val="404040"/>
              </a:solidFill>
              <a:latin typeface="Franklin Gothic Book"/>
            </a:endParaRPr>
          </a:p>
          <a:p>
            <a:pPr marL="343080" indent="-342720">
              <a:lnSpc>
                <a:spcPct val="110000"/>
              </a:lnSpc>
              <a:spcBef>
                <a:spcPts val="1199"/>
              </a:spcBef>
              <a:spcAft>
                <a:spcPts val="201"/>
              </a:spcAft>
              <a:buClr>
                <a:srgbClr val="9ba8b7"/>
              </a:buClr>
              <a:buFont typeface="Bookman Old Style"/>
              <a:buAutoNum type="arabicPeriod"/>
            </a:pPr>
            <a:r>
              <a:rPr b="0" lang="en-US" sz="2800" spc="-1" strike="noStrike">
                <a:solidFill>
                  <a:srgbClr val="0070c0"/>
                </a:solidFill>
                <a:latin typeface="Georgia"/>
                <a:ea typeface="Georgia"/>
              </a:rPr>
              <a:t>Omar Mohamed Khater</a:t>
            </a:r>
            <a:endParaRPr b="0" lang="en-US" sz="2800" spc="-1" strike="noStrike">
              <a:solidFill>
                <a:srgbClr val="404040"/>
              </a:solidFill>
              <a:latin typeface="Franklin Gothic Book"/>
            </a:endParaRPr>
          </a:p>
          <a:p>
            <a:pPr marL="343080" indent="-342720">
              <a:lnSpc>
                <a:spcPct val="110000"/>
              </a:lnSpc>
              <a:spcBef>
                <a:spcPts val="1199"/>
              </a:spcBef>
              <a:spcAft>
                <a:spcPts val="201"/>
              </a:spcAft>
              <a:buClr>
                <a:srgbClr val="9ba8b7"/>
              </a:buClr>
              <a:buFont typeface="Bookman Old Style"/>
              <a:buAutoNum type="arabicPeriod"/>
            </a:pPr>
            <a:r>
              <a:rPr b="0" lang="en-US" sz="2800" spc="-1" strike="noStrike">
                <a:solidFill>
                  <a:srgbClr val="0070c0"/>
                </a:solidFill>
                <a:latin typeface="Georgia"/>
                <a:ea typeface="Georgia"/>
              </a:rPr>
              <a:t>Mahmoud Essam Othman</a:t>
            </a:r>
            <a:endParaRPr b="0" lang="en-US" sz="2800" spc="-1" strike="noStrike">
              <a:solidFill>
                <a:srgbClr val="404040"/>
              </a:solidFill>
              <a:latin typeface="Franklin Gothic Book"/>
            </a:endParaRPr>
          </a:p>
          <a:p>
            <a:pPr marL="343080" indent="-342720">
              <a:lnSpc>
                <a:spcPct val="110000"/>
              </a:lnSpc>
              <a:spcBef>
                <a:spcPts val="1199"/>
              </a:spcBef>
              <a:spcAft>
                <a:spcPts val="201"/>
              </a:spcAft>
              <a:buClr>
                <a:srgbClr val="9ba8b7"/>
              </a:buClr>
              <a:buFont typeface="Bookman Old Style"/>
              <a:buAutoNum type="arabicPeriod"/>
            </a:pPr>
            <a:r>
              <a:rPr b="0" lang="en-US" sz="2800" spc="-1" strike="noStrike">
                <a:solidFill>
                  <a:srgbClr val="0070c0"/>
                </a:solidFill>
                <a:latin typeface="Georgia"/>
                <a:ea typeface="Georgia"/>
              </a:rPr>
              <a:t>Wasila Mohamed</a:t>
            </a:r>
            <a:endParaRPr b="0" lang="en-US" sz="2800" spc="-1" strike="noStrike">
              <a:solidFill>
                <a:srgbClr val="404040"/>
              </a:solidFill>
              <a:latin typeface="Franklin Gothic Book"/>
            </a:endParaRPr>
          </a:p>
          <a:p>
            <a:pPr marL="343080" indent="-342720">
              <a:lnSpc>
                <a:spcPct val="110000"/>
              </a:lnSpc>
              <a:spcBef>
                <a:spcPts val="1199"/>
              </a:spcBef>
              <a:spcAft>
                <a:spcPts val="201"/>
              </a:spcAft>
              <a:buClr>
                <a:srgbClr val="9ba8b7"/>
              </a:buClr>
              <a:buFont typeface="Bookman Old Style"/>
              <a:buAutoNum type="arabicPeriod"/>
            </a:pPr>
            <a:r>
              <a:rPr b="0" lang="en-US" sz="2800" spc="-1" strike="noStrike">
                <a:solidFill>
                  <a:srgbClr val="0070c0"/>
                </a:solidFill>
                <a:latin typeface="Georgia"/>
                <a:ea typeface="Georgia"/>
              </a:rPr>
              <a:t>Mohamed Ahmed Ibrahim AbouElsafa</a:t>
            </a:r>
            <a:endParaRPr b="0" lang="en-US" sz="2800" spc="-1" strike="noStrike">
              <a:solidFill>
                <a:srgbClr val="404040"/>
              </a:solidFill>
              <a:latin typeface="Franklin Gothic Book"/>
            </a:endParaRPr>
          </a:p>
          <a:p>
            <a:pPr marL="343080" indent="-342720">
              <a:lnSpc>
                <a:spcPct val="110000"/>
              </a:lnSpc>
              <a:spcBef>
                <a:spcPts val="1199"/>
              </a:spcBef>
              <a:spcAft>
                <a:spcPts val="201"/>
              </a:spcAft>
              <a:buClr>
                <a:srgbClr val="9ba8b7"/>
              </a:buClr>
              <a:buFont typeface="Bookman Old Style"/>
              <a:buAutoNum type="arabicPeriod"/>
            </a:pPr>
            <a:r>
              <a:rPr b="0" lang="en-US" sz="2800" spc="-1" strike="noStrike">
                <a:solidFill>
                  <a:srgbClr val="0070c0"/>
                </a:solidFill>
                <a:latin typeface="Georgia"/>
                <a:ea typeface="Georgia"/>
              </a:rPr>
              <a:t>Ayman Kamel Elsalamony</a:t>
            </a:r>
            <a:endParaRPr b="0" lang="en-US" sz="2800" spc="-1" strike="noStrike">
              <a:solidFill>
                <a:srgbClr val="404040"/>
              </a:solidFill>
              <a:latin typeface="Franklin Gothic Book"/>
            </a:endParaRPr>
          </a:p>
          <a:p>
            <a:pPr marL="343080" indent="-342720">
              <a:lnSpc>
                <a:spcPct val="110000"/>
              </a:lnSpc>
              <a:spcBef>
                <a:spcPts val="1199"/>
              </a:spcBef>
              <a:spcAft>
                <a:spcPts val="201"/>
              </a:spcAft>
              <a:buClr>
                <a:srgbClr val="9ba8b7"/>
              </a:buClr>
              <a:buFont typeface="Bookman Old Style"/>
              <a:buAutoNum type="arabicPeriod"/>
            </a:pPr>
            <a:r>
              <a:rPr b="0" lang="en-US" sz="2800" spc="-1" strike="noStrike">
                <a:solidFill>
                  <a:srgbClr val="0070c0"/>
                </a:solidFill>
                <a:latin typeface="Georgia"/>
                <a:ea typeface="Georgia"/>
              </a:rPr>
              <a:t>Waleed Hamdy</a:t>
            </a:r>
            <a:endParaRPr b="0" lang="en-US" sz="2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en-US" sz="5400" spc="-52" strike="noStrike">
                <a:solidFill>
                  <a:srgbClr val="ff0000"/>
                </a:solidFill>
                <a:latin typeface="Bookman Old Style"/>
              </a:rPr>
              <a:t>Cont</a:t>
            </a:r>
            <a:r>
              <a:rPr b="0" lang="en-US" sz="4800" spc="-52" strike="noStrike">
                <a:solidFill>
                  <a:srgbClr val="0070c0"/>
                </a:solidFill>
                <a:latin typeface="Bookman Old Style"/>
              </a:rPr>
              <a:t>.</a:t>
            </a:r>
            <a:endParaRPr b="0" lang="en-US" sz="4800" spc="-1" strike="noStrike">
              <a:solidFill>
                <a:srgbClr val="000000"/>
              </a:solidFill>
              <a:latin typeface="Franklin Gothic Book"/>
            </a:endParaRPr>
          </a:p>
        </p:txBody>
      </p:sp>
      <p:sp>
        <p:nvSpPr>
          <p:cNvPr id="141" name="TextShape 2"/>
          <p:cNvSpPr txBox="1"/>
          <p:nvPr/>
        </p:nvSpPr>
        <p:spPr>
          <a:xfrm>
            <a:off x="1097280" y="1949040"/>
            <a:ext cx="10058040" cy="376056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1" lang="en-US" sz="1800" spc="-1" strike="noStrike">
                <a:solidFill>
                  <a:srgbClr val="000000"/>
                </a:solidFill>
                <a:latin typeface="Arial-BoldMT"/>
              </a:rPr>
              <a:t>4.</a:t>
            </a:r>
            <a:r>
              <a:rPr b="1" lang="en-US" sz="2000" spc="-1" strike="noStrike">
                <a:solidFill>
                  <a:srgbClr val="0070c0"/>
                </a:solidFill>
                <a:latin typeface="Arial-BoldMT"/>
              </a:rPr>
              <a:t>Data preprocessing</a:t>
            </a:r>
            <a:br/>
            <a:r>
              <a:rPr b="1" lang="en-US" sz="1800" spc="-1" strike="noStrike">
                <a:solidFill>
                  <a:srgbClr val="000000"/>
                </a:solidFill>
                <a:latin typeface="Arial-BoldMT"/>
              </a:rPr>
              <a:t>5.</a:t>
            </a:r>
            <a:r>
              <a:rPr b="1" lang="en-US" sz="2000" spc="-1" strike="noStrike">
                <a:solidFill>
                  <a:srgbClr val="0070c0"/>
                </a:solidFill>
                <a:latin typeface="Arial-BoldMT"/>
              </a:rPr>
              <a:t>Building and Training the model</a:t>
            </a:r>
            <a:br/>
            <a:r>
              <a:rPr b="0" lang="en-US" sz="1800" spc="-1" strike="noStrike">
                <a:solidFill>
                  <a:srgbClr val="000000"/>
                </a:solidFill>
                <a:latin typeface="ArialMT"/>
              </a:rPr>
              <a:t> </a:t>
            </a:r>
            <a:r>
              <a:rPr b="0" lang="en-US" sz="2000" spc="-1" strike="noStrike">
                <a:solidFill>
                  <a:srgbClr val="000000"/>
                </a:solidFill>
                <a:latin typeface="Helvetica Neue"/>
              </a:rPr>
              <a:t>First, we build the model. Then, we use the fit() method to train the network</a:t>
            </a:r>
            <a:r>
              <a:rPr b="0" lang="en-US" sz="2000" spc="-1" strike="noStrike">
                <a:solidFill>
                  <a:srgbClr val="404040"/>
                </a:solidFill>
                <a:latin typeface="Franklin Gothic Book"/>
              </a:rPr>
              <a:t> </a:t>
            </a:r>
            <a:br/>
            <a:r>
              <a:rPr b="0" lang="en-US" sz="1900" spc="-1" strike="noStrike">
                <a:solidFill>
                  <a:srgbClr val="404040"/>
                </a:solidFill>
                <a:latin typeface="Franklin Gothic Book"/>
              </a:rPr>
              <a:t> </a:t>
            </a:r>
            <a:endParaRPr b="0" lang="en-US" sz="1900" spc="-1" strike="noStrike">
              <a:solidFill>
                <a:srgbClr val="404040"/>
              </a:solidFill>
              <a:latin typeface="Franklin Gothic Book"/>
            </a:endParaRPr>
          </a:p>
        </p:txBody>
      </p:sp>
      <p:pic>
        <p:nvPicPr>
          <p:cNvPr id="142" name="Picture 5" descr=""/>
          <p:cNvPicPr/>
          <p:nvPr/>
        </p:nvPicPr>
        <p:blipFill>
          <a:blip r:embed="rId1"/>
          <a:stretch/>
        </p:blipFill>
        <p:spPr>
          <a:xfrm>
            <a:off x="513720" y="2994840"/>
            <a:ext cx="11536200" cy="33789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12040" y="0"/>
            <a:ext cx="10826640" cy="6347520"/>
          </a:xfrm>
          <a:prstGeom prst="rect">
            <a:avLst/>
          </a:prstGeom>
          <a:noFill/>
          <a:ln>
            <a:noFill/>
          </a:ln>
        </p:spPr>
        <p:txBody>
          <a:bodyPr lIns="0" rIns="0">
            <a:normAutofit/>
          </a:bodyPr>
          <a:p>
            <a:pPr>
              <a:lnSpc>
                <a:spcPct val="110000"/>
              </a:lnSpc>
              <a:spcBef>
                <a:spcPts val="1199"/>
              </a:spcBef>
              <a:spcAft>
                <a:spcPts val="201"/>
              </a:spcAft>
            </a:pP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US" sz="2000" spc="-1" strike="noStrike">
                <a:solidFill>
                  <a:srgbClr val="0070c0"/>
                </a:solidFill>
                <a:latin typeface="ArialMT"/>
              </a:rPr>
              <a:t>     </a:t>
            </a:r>
            <a:r>
              <a:rPr b="0" lang="en-US" sz="2000" spc="-1" strike="noStrike">
                <a:solidFill>
                  <a:srgbClr val="0070c0"/>
                </a:solidFill>
                <a:latin typeface="ArialMT"/>
              </a:rPr>
              <a:t>and here is what we got:</a:t>
            </a:r>
            <a:r>
              <a:rPr b="0" lang="en-US" sz="2000" spc="-1" strike="noStrike">
                <a:solidFill>
                  <a:srgbClr val="0070c0"/>
                </a:solidFill>
                <a:latin typeface="Franklin Gothic Book"/>
              </a:rPr>
              <a:t> </a:t>
            </a:r>
            <a:br/>
            <a:r>
              <a:rPr b="0" lang="en-US" sz="2000" spc="-1" strike="noStrike">
                <a:solidFill>
                  <a:srgbClr val="0070c0"/>
                </a:solidFill>
                <a:latin typeface="Franklin Gothic Book"/>
              </a:rPr>
              <a:t> </a:t>
            </a:r>
            <a:endParaRPr b="0" lang="en-US" sz="2000" spc="-1" strike="noStrike">
              <a:solidFill>
                <a:srgbClr val="404040"/>
              </a:solidFill>
              <a:latin typeface="Franklin Gothic Book"/>
            </a:endParaRPr>
          </a:p>
        </p:txBody>
      </p:sp>
      <p:pic>
        <p:nvPicPr>
          <p:cNvPr id="144" name="Picture 3" descr=""/>
          <p:cNvPicPr/>
          <p:nvPr/>
        </p:nvPicPr>
        <p:blipFill>
          <a:blip r:embed="rId1"/>
          <a:stretch/>
        </p:blipFill>
        <p:spPr>
          <a:xfrm>
            <a:off x="3882240" y="415800"/>
            <a:ext cx="6175800" cy="58618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Refinement</a:t>
            </a:r>
            <a:r>
              <a:rPr b="0" lang="en-US" sz="5400" spc="-52" strike="noStrike">
                <a:solidFill>
                  <a:srgbClr val="0070c0"/>
                </a:solidFill>
                <a:latin typeface="Bookman Old Style"/>
              </a:rPr>
              <a:t> </a:t>
            </a:r>
            <a:endParaRPr b="0" lang="en-US" sz="5400" spc="-1" strike="noStrike">
              <a:solidFill>
                <a:srgbClr val="000000"/>
              </a:solidFill>
              <a:latin typeface="Franklin Gothic Book"/>
            </a:endParaRPr>
          </a:p>
        </p:txBody>
      </p:sp>
      <p:sp>
        <p:nvSpPr>
          <p:cNvPr id="146" name="TextShape 2"/>
          <p:cNvSpPr txBox="1"/>
          <p:nvPr/>
        </p:nvSpPr>
        <p:spPr>
          <a:xfrm>
            <a:off x="1097280" y="1947960"/>
            <a:ext cx="10962000" cy="4399200"/>
          </a:xfrm>
          <a:prstGeom prst="rect">
            <a:avLst/>
          </a:prstGeom>
          <a:noFill/>
          <a:ln>
            <a:noFill/>
          </a:ln>
        </p:spPr>
        <p:txBody>
          <a:bodyPr lIns="0" rIns="0">
            <a:normAutofit/>
          </a:bodyPr>
          <a:p>
            <a:pPr marL="91440" indent="-91080">
              <a:lnSpc>
                <a:spcPct val="110000"/>
              </a:lnSpc>
              <a:spcBef>
                <a:spcPts val="1199"/>
              </a:spcBef>
              <a:spcAft>
                <a:spcPts val="201"/>
              </a:spcAft>
              <a:buClr>
                <a:srgbClr val="9ba8b7"/>
              </a:buClr>
              <a:buFont typeface="Calibri"/>
              <a:buChar char=" "/>
            </a:pPr>
            <a:r>
              <a:rPr b="0" lang="en-US" sz="2000" spc="-1" strike="noStrike">
                <a:solidFill>
                  <a:srgbClr val="000000"/>
                </a:solidFill>
                <a:latin typeface="ArialMT"/>
              </a:rPr>
              <a:t>As a kaggle data set, my benchmark model showed that the results werepromising with a 98% classification accuracy rate on testing images. I plan to work on improving the performance of handwritten character recognition.</a:t>
            </a:r>
            <a:br/>
            <a:r>
              <a:rPr b="0" lang="en-US" sz="2000" spc="-1" strike="noStrike">
                <a:solidFill>
                  <a:srgbClr val="000000"/>
                </a:solidFill>
                <a:latin typeface="ArialMT"/>
              </a:rPr>
              <a:t>but Increasing the number of CNN layers and use convolutional, using max pooling and flatten, using relu and softmax activation function and Optimizing the CNN using Adam, all together did improve the accuracy</a:t>
            </a:r>
            <a:r>
              <a:rPr b="0" lang="en-US" sz="2000" spc="-1" strike="noStrike">
                <a:solidFill>
                  <a:srgbClr val="404040"/>
                </a:solidFill>
                <a:latin typeface="Franklin Gothic Book"/>
              </a:rPr>
              <a:t> </a:t>
            </a:r>
            <a:br/>
            <a:r>
              <a:rPr b="0" lang="en-US" sz="2000" spc="-1" strike="noStrike">
                <a:solidFill>
                  <a:srgbClr val="404040"/>
                </a:solidFill>
                <a:latin typeface="Franklin Gothic Book"/>
              </a:rPr>
              <a:t> </a:t>
            </a:r>
            <a:endParaRPr b="0" lang="en-US" sz="2000" spc="-1" strike="noStrike">
              <a:solidFill>
                <a:srgbClr val="404040"/>
              </a:solidFill>
              <a:latin typeface="Franklin Gothic Book"/>
            </a:endParaRPr>
          </a:p>
        </p:txBody>
      </p:sp>
      <p:sp>
        <p:nvSpPr>
          <p:cNvPr id="147" name="CustomShape 3"/>
          <p:cNvSpPr/>
          <p:nvPr/>
        </p:nvSpPr>
        <p:spPr>
          <a:xfrm>
            <a:off x="1199160" y="4736880"/>
            <a:ext cx="9853920" cy="275040"/>
          </a:xfrm>
          <a:prstGeom prst="rect">
            <a:avLst/>
          </a:prstGeom>
          <a:solidFill>
            <a:srgbClr val="ffffff"/>
          </a:solidFill>
          <a:ln>
            <a:noFill/>
          </a:ln>
        </p:spPr>
        <p:style>
          <a:lnRef idx="0"/>
          <a:fillRef idx="0"/>
          <a:effectRef idx="0"/>
          <a:fontRef idx="minor"/>
        </p:style>
        <p:txBody>
          <a:bodyPr lIns="0" rIns="0" tIns="0" bIns="0" anchor="ctr">
            <a:spAutoFit/>
          </a:bodyPr>
          <a:p>
            <a:pPr>
              <a:lnSpc>
                <a:spcPct val="100000"/>
              </a:lnSpc>
            </a:pPr>
            <a:r>
              <a:rPr b="0" lang="en-US" sz="1800" spc="-1" strike="noStrike">
                <a:solidFill>
                  <a:srgbClr val="000000"/>
                </a:solidFill>
                <a:latin typeface="Courier New"/>
              </a:rPr>
              <a:t>CNN Score: 0.9449240565299988</a:t>
            </a:r>
            <a:r>
              <a:rPr b="0" lang="en-US" sz="1800" spc="-1" strike="noStrike">
                <a:solidFill>
                  <a:srgbClr val="000000"/>
                </a:solidFill>
                <a:latin typeface="Franklin Gothic Book"/>
              </a:rPr>
              <a:t> </a:t>
            </a:r>
            <a:endParaRPr b="0" lang="en-US" sz="1800" spc="-1" strike="noStrike">
              <a:latin typeface="Arial"/>
            </a:endParaRPr>
          </a:p>
        </p:txBody>
      </p:sp>
      <p:pic>
        <p:nvPicPr>
          <p:cNvPr id="148" name="Picture 6" descr=""/>
          <p:cNvPicPr/>
          <p:nvPr/>
        </p:nvPicPr>
        <p:blipFill>
          <a:blip r:embed="rId1"/>
          <a:stretch/>
        </p:blipFill>
        <p:spPr>
          <a:xfrm>
            <a:off x="198720" y="3997440"/>
            <a:ext cx="11538000" cy="713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097280" y="286560"/>
            <a:ext cx="10058040" cy="1289880"/>
          </a:xfrm>
          <a:prstGeom prst="rect">
            <a:avLst/>
          </a:prstGeom>
          <a:noFill/>
          <a:ln>
            <a:noFill/>
          </a:ln>
        </p:spPr>
        <p:txBody>
          <a:bodyPr anchor="b">
            <a:normAutofit fontScale="87000"/>
          </a:bodyPr>
          <a:p>
            <a:pPr>
              <a:lnSpc>
                <a:spcPct val="90000"/>
              </a:lnSpc>
            </a:pPr>
            <a:r>
              <a:rPr b="0" lang="en-US" sz="5400" spc="-52" strike="noStrike">
                <a:solidFill>
                  <a:srgbClr val="ff0000"/>
                </a:solidFill>
                <a:latin typeface="Bookman Old Style"/>
              </a:rPr>
              <a:t>Cont</a:t>
            </a:r>
            <a:r>
              <a:rPr b="0" lang="en-US" sz="5400" spc="-52" strike="noStrike">
                <a:solidFill>
                  <a:srgbClr val="0070c0"/>
                </a:solidFill>
                <a:latin typeface="Bookman Old Style"/>
              </a:rPr>
              <a:t>.</a:t>
            </a:r>
            <a:br/>
            <a:endParaRPr b="0" lang="en-US" sz="5400" spc="-1" strike="noStrike">
              <a:solidFill>
                <a:srgbClr val="000000"/>
              </a:solidFill>
              <a:latin typeface="Franklin Gothic Book"/>
            </a:endParaRPr>
          </a:p>
        </p:txBody>
      </p:sp>
      <p:pic>
        <p:nvPicPr>
          <p:cNvPr id="150" name="Content Placeholder 6" descr=""/>
          <p:cNvPicPr/>
          <p:nvPr/>
        </p:nvPicPr>
        <p:blipFill>
          <a:blip r:embed="rId1"/>
          <a:stretch/>
        </p:blipFill>
        <p:spPr>
          <a:xfrm>
            <a:off x="139320" y="1219320"/>
            <a:ext cx="11900160" cy="46494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Results</a:t>
            </a:r>
            <a:r>
              <a:rPr b="0" lang="en-US" sz="5400" spc="-52" strike="noStrike">
                <a:solidFill>
                  <a:srgbClr val="0070c0"/>
                </a:solidFill>
                <a:latin typeface="Bookman Old Style"/>
              </a:rPr>
              <a:t> </a:t>
            </a:r>
            <a:endParaRPr b="0" lang="en-US" sz="5400" spc="-1" strike="noStrike">
              <a:solidFill>
                <a:srgbClr val="000000"/>
              </a:solidFill>
              <a:latin typeface="Franklin Gothic Book"/>
            </a:endParaRPr>
          </a:p>
        </p:txBody>
      </p:sp>
      <p:sp>
        <p:nvSpPr>
          <p:cNvPr id="152" name="TextShape 2"/>
          <p:cNvSpPr txBox="1"/>
          <p:nvPr/>
        </p:nvSpPr>
        <p:spPr>
          <a:xfrm>
            <a:off x="1097280" y="2108160"/>
            <a:ext cx="10058040" cy="376056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This model can detect Latin character in 32x32 photos</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 The model generalizes well to unseen data it’s predicted thelabel perfectly.</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 The model didn’t affect with small changes in the data, orto outliers because of scaling of the data between values 0 to 1.</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 We can trust in the model because of it us a high accuracyafter fitting the Neural Network</a:t>
            </a:r>
            <a:endParaRPr b="0" lang="en-US" sz="19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Justification</a:t>
            </a:r>
            <a:r>
              <a:rPr b="0" lang="en-US" sz="5400" spc="-52" strike="noStrike">
                <a:solidFill>
                  <a:srgbClr val="0070c0"/>
                </a:solidFill>
                <a:latin typeface="Bookman Old Style"/>
              </a:rPr>
              <a:t> </a:t>
            </a:r>
            <a:endParaRPr b="0" lang="en-US" sz="5400" spc="-1" strike="noStrike">
              <a:solidFill>
                <a:srgbClr val="000000"/>
              </a:solidFill>
              <a:latin typeface="Franklin Gothic Book"/>
            </a:endParaRPr>
          </a:p>
        </p:txBody>
      </p:sp>
      <p:sp>
        <p:nvSpPr>
          <p:cNvPr id="154" name="TextShape 2"/>
          <p:cNvSpPr txBox="1"/>
          <p:nvPr/>
        </p:nvSpPr>
        <p:spPr>
          <a:xfrm>
            <a:off x="1097280" y="2108160"/>
            <a:ext cx="10445040" cy="376056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ArialMT"/>
              </a:rPr>
              <a:t>After I train the Network I have an accuracy of 99.4% which is greater than</a:t>
            </a:r>
            <a:br/>
            <a:r>
              <a:rPr b="0" lang="en-US" sz="2400" spc="-1" strike="noStrike">
                <a:solidFill>
                  <a:srgbClr val="000000"/>
                </a:solidFill>
                <a:latin typeface="ArialMT"/>
              </a:rPr>
              <a:t>the accuracy presented in the Benchmark model (98%).</a:t>
            </a:r>
            <a:br/>
            <a:r>
              <a:rPr b="0" lang="en-US" sz="2400" spc="-1" strike="noStrike">
                <a:solidFill>
                  <a:srgbClr val="000000"/>
                </a:solidFill>
                <a:latin typeface="ArialMT"/>
              </a:rPr>
              <a:t>When I create the first model I get bad accuracy and try several times with</a:t>
            </a:r>
            <a:br/>
            <a:r>
              <a:rPr b="0" lang="en-US" sz="2400" spc="-1" strike="noStrike">
                <a:solidFill>
                  <a:srgbClr val="000000"/>
                </a:solidFill>
                <a:latin typeface="ArialMT"/>
              </a:rPr>
              <a:t>different parameters, so I increased the epochs from 10 t0 18 also I</a:t>
            </a:r>
            <a:br/>
            <a:r>
              <a:rPr b="0" lang="en-US" sz="2400" spc="-1" strike="noStrike">
                <a:solidFill>
                  <a:srgbClr val="000000"/>
                </a:solidFill>
                <a:latin typeface="ArialMT"/>
              </a:rPr>
              <a:t>increased the layer to make it deeper so that’s enough to have a good</a:t>
            </a:r>
            <a:br/>
            <a:r>
              <a:rPr b="0" lang="en-US" sz="2400" spc="-1" strike="noStrike">
                <a:solidFill>
                  <a:srgbClr val="000000"/>
                </a:solidFill>
                <a:latin typeface="ArialMT"/>
              </a:rPr>
              <a:t>model. I changed the optimizer from the descent to Adam to get more high</a:t>
            </a:r>
            <a:br/>
            <a:r>
              <a:rPr b="0" lang="en-US" sz="2400" spc="-1" strike="noStrike">
                <a:solidFill>
                  <a:srgbClr val="000000"/>
                </a:solidFill>
                <a:latin typeface="ArialMT"/>
              </a:rPr>
              <a:t>accuracy</a:t>
            </a:r>
            <a:br/>
            <a:r>
              <a:rPr b="0" lang="en-US" sz="2400" spc="-1" strike="noStrike">
                <a:solidFill>
                  <a:srgbClr val="000000"/>
                </a:solidFill>
                <a:latin typeface="ArialMT"/>
              </a:rPr>
              <a:t>This architecture solves the proposed problem</a:t>
            </a:r>
            <a:r>
              <a:rPr b="0" lang="en-US" sz="2400" spc="-1" strike="noStrike">
                <a:solidFill>
                  <a:srgbClr val="404040"/>
                </a:solidFill>
                <a:latin typeface="Franklin Gothic Book"/>
              </a:rPr>
              <a:t> </a:t>
            </a:r>
            <a:br/>
            <a:r>
              <a:rPr b="0" lang="en-US" sz="2400" spc="-1" strike="noStrike">
                <a:solidFill>
                  <a:srgbClr val="404040"/>
                </a:solidFill>
                <a:latin typeface="Franklin Gothic Book"/>
              </a:rPr>
              <a:t> </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097280" y="192600"/>
            <a:ext cx="10058040" cy="1450440"/>
          </a:xfrm>
          <a:prstGeom prst="rect">
            <a:avLst/>
          </a:prstGeom>
          <a:noFill/>
          <a:ln>
            <a:noFill/>
          </a:ln>
        </p:spPr>
        <p:txBody>
          <a:bodyPr anchor="b">
            <a:normAutofit fontScale="91000"/>
          </a:bodyPr>
          <a:p>
            <a:pPr>
              <a:lnSpc>
                <a:spcPct val="90000"/>
              </a:lnSpc>
            </a:pPr>
            <a:r>
              <a:rPr b="1" lang="en-US" sz="5400" spc="-52" strike="noStrike">
                <a:solidFill>
                  <a:srgbClr val="ff0000"/>
                </a:solidFill>
                <a:latin typeface="Arial-BoldMT"/>
              </a:rPr>
              <a:t>   </a:t>
            </a:r>
            <a:r>
              <a:rPr b="1" lang="en-US" sz="5400" spc="-52" strike="noStrike">
                <a:solidFill>
                  <a:srgbClr val="ff0000"/>
                </a:solidFill>
                <a:latin typeface="Arial-BoldMT"/>
              </a:rPr>
              <a:t>Conclusion</a:t>
            </a:r>
            <a:r>
              <a:rPr b="0" lang="en-US" sz="5400" spc="-52" strike="noStrike">
                <a:solidFill>
                  <a:srgbClr val="ff0000"/>
                </a:solidFill>
                <a:latin typeface="Bookman Old Style"/>
              </a:rPr>
              <a:t> </a:t>
            </a:r>
            <a:br/>
            <a:endParaRPr b="0" lang="en-US" sz="5400" spc="-1" strike="noStrike">
              <a:solidFill>
                <a:srgbClr val="000000"/>
              </a:solidFill>
              <a:latin typeface="Franklin Gothic Book"/>
            </a:endParaRPr>
          </a:p>
        </p:txBody>
      </p:sp>
      <p:sp>
        <p:nvSpPr>
          <p:cNvPr id="156" name="TextShape 2"/>
          <p:cNvSpPr txBox="1"/>
          <p:nvPr/>
        </p:nvSpPr>
        <p:spPr>
          <a:xfrm>
            <a:off x="1322640" y="1020600"/>
            <a:ext cx="10058040" cy="4412520"/>
          </a:xfrm>
          <a:prstGeom prst="rect">
            <a:avLst/>
          </a:prstGeom>
          <a:noFill/>
          <a:ln>
            <a:noFill/>
          </a:ln>
        </p:spPr>
        <p:txBody>
          <a:bodyPr lIns="0" rIns="0">
            <a:normAutofit/>
          </a:bodyPr>
          <a:p>
            <a:pPr marL="91440" indent="-91080">
              <a:lnSpc>
                <a:spcPct val="110000"/>
              </a:lnSpc>
              <a:spcBef>
                <a:spcPts val="1199"/>
              </a:spcBef>
              <a:spcAft>
                <a:spcPts val="201"/>
              </a:spcAft>
              <a:buClr>
                <a:srgbClr val="9ba8b7"/>
              </a:buClr>
              <a:buFont typeface="Calibri"/>
              <a:buChar char=" "/>
            </a:pPr>
            <a:r>
              <a:rPr b="1" lang="en-US" sz="2000" spc="-1" strike="noStrike">
                <a:solidFill>
                  <a:srgbClr val="0070c0"/>
                </a:solidFill>
                <a:latin typeface="Arial-BoldMT"/>
              </a:rPr>
              <a:t>Free-Form Visualization</a:t>
            </a:r>
            <a:r>
              <a:rPr b="0" lang="en-US" sz="2000" spc="-1" strike="noStrike">
                <a:solidFill>
                  <a:srgbClr val="0070c0"/>
                </a:solidFill>
                <a:latin typeface="Franklin Gothic Book"/>
              </a:rPr>
              <a:t> </a:t>
            </a:r>
            <a:br/>
            <a:r>
              <a:rPr b="0" lang="en-US" sz="2000" spc="-1" strike="noStrike">
                <a:solidFill>
                  <a:srgbClr val="0070c0"/>
                </a:solidFill>
                <a:latin typeface="Franklin Gothic Book"/>
              </a:rPr>
              <a:t> </a:t>
            </a:r>
            <a:endParaRPr b="0" lang="en-US" sz="2000" spc="-1" strike="noStrike">
              <a:solidFill>
                <a:srgbClr val="404040"/>
              </a:solidFill>
              <a:latin typeface="Franklin Gothic Book"/>
            </a:endParaRPr>
          </a:p>
        </p:txBody>
      </p:sp>
      <p:pic>
        <p:nvPicPr>
          <p:cNvPr id="157" name="Picture 4" descr=""/>
          <p:cNvPicPr/>
          <p:nvPr/>
        </p:nvPicPr>
        <p:blipFill>
          <a:blip r:embed="rId1"/>
          <a:stretch/>
        </p:blipFill>
        <p:spPr>
          <a:xfrm>
            <a:off x="780120" y="1643400"/>
            <a:ext cx="11143080" cy="47239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Reflection</a:t>
            </a:r>
            <a:r>
              <a:rPr b="0" lang="en-US" sz="5400" spc="-52" strike="noStrike">
                <a:solidFill>
                  <a:srgbClr val="ff0000"/>
                </a:solidFill>
                <a:latin typeface="Bookman Old Style"/>
              </a:rPr>
              <a:t> </a:t>
            </a:r>
            <a:endParaRPr b="0" lang="en-US" sz="5400" spc="-1" strike="noStrike">
              <a:solidFill>
                <a:srgbClr val="000000"/>
              </a:solidFill>
              <a:latin typeface="Franklin Gothic Book"/>
            </a:endParaRPr>
          </a:p>
        </p:txBody>
      </p:sp>
      <p:sp>
        <p:nvSpPr>
          <p:cNvPr id="159" name="TextShape 2"/>
          <p:cNvSpPr txBox="1"/>
          <p:nvPr/>
        </p:nvSpPr>
        <p:spPr>
          <a:xfrm>
            <a:off x="1097280" y="2108160"/>
            <a:ext cx="10299240" cy="3760560"/>
          </a:xfrm>
          <a:prstGeom prst="rect">
            <a:avLst/>
          </a:prstGeom>
          <a:noFill/>
          <a:ln>
            <a:noFill/>
          </a:ln>
        </p:spPr>
        <p:txBody>
          <a:bodyPr lIns="0" rIns="0">
            <a:normAutofit fontScale="91000"/>
          </a:bodyPr>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ArialMT"/>
              </a:rPr>
              <a:t>The process used for this project can be summarized using the following</a:t>
            </a:r>
            <a:br/>
            <a:r>
              <a:rPr b="0" lang="en-US" sz="2400" spc="-1" strike="noStrike">
                <a:solidFill>
                  <a:srgbClr val="000000"/>
                </a:solidFill>
                <a:latin typeface="ArialMT"/>
              </a:rPr>
              <a:t>steps:</a:t>
            </a:r>
            <a:br/>
            <a:r>
              <a:rPr b="0" lang="en-US" sz="2400" spc="-1" strike="noStrike">
                <a:solidFill>
                  <a:srgbClr val="000000"/>
                </a:solidFill>
                <a:latin typeface="ArialMT"/>
              </a:rPr>
              <a:t>1. An initial problem and relevant, public dataset were found</a:t>
            </a:r>
            <a:br/>
            <a:r>
              <a:rPr b="0" lang="en-US" sz="2400" spc="-1" strike="noStrike">
                <a:solidFill>
                  <a:srgbClr val="000000"/>
                </a:solidFill>
                <a:latin typeface="ArialMT"/>
              </a:rPr>
              <a:t>2. The dataset was downloaded and preprocessing</a:t>
            </a:r>
            <a:br/>
            <a:r>
              <a:rPr b="0" lang="en-US" sz="2400" spc="-1" strike="noStrike">
                <a:solidFill>
                  <a:srgbClr val="000000"/>
                </a:solidFill>
                <a:latin typeface="ArialMT"/>
              </a:rPr>
              <a:t>3. The benchmark model was created for the model</a:t>
            </a:r>
            <a:br/>
            <a:r>
              <a:rPr b="0" lang="en-US" sz="2400" spc="-1" strike="noStrike">
                <a:solidFill>
                  <a:srgbClr val="000000"/>
                </a:solidFill>
                <a:latin typeface="ArialMT"/>
              </a:rPr>
              <a:t>4. The classifier was trained using the data (multiple time, until a good set</a:t>
            </a:r>
            <a:br/>
            <a:r>
              <a:rPr b="0" lang="en-US" sz="2400" spc="-1" strike="noStrike">
                <a:solidFill>
                  <a:srgbClr val="000000"/>
                </a:solidFill>
                <a:latin typeface="ArialMT"/>
              </a:rPr>
              <a:t>of parameters were found)</a:t>
            </a:r>
            <a:r>
              <a:rPr b="0" lang="en-US" sz="2400" spc="-1" strike="noStrike">
                <a:solidFill>
                  <a:srgbClr val="404040"/>
                </a:solidFill>
                <a:latin typeface="Franklin Gothic Book"/>
              </a:rPr>
              <a:t> </a:t>
            </a:r>
            <a:br/>
            <a:r>
              <a:rPr b="0" lang="en-US" sz="2400" spc="-1" strike="noStrike">
                <a:solidFill>
                  <a:srgbClr val="404040"/>
                </a:solidFill>
                <a:latin typeface="Franklin Gothic Book"/>
              </a:rPr>
              <a:t> </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Improvement</a:t>
            </a:r>
            <a:r>
              <a:rPr b="0" lang="en-US" sz="5400" spc="-52" strike="noStrike">
                <a:solidFill>
                  <a:srgbClr val="ff0000"/>
                </a:solidFill>
                <a:latin typeface="Bookman Old Style"/>
              </a:rPr>
              <a:t> </a:t>
            </a:r>
            <a:endParaRPr b="0" lang="en-US" sz="5400" spc="-1" strike="noStrike">
              <a:solidFill>
                <a:srgbClr val="000000"/>
              </a:solidFill>
              <a:latin typeface="Franklin Gothic Book"/>
            </a:endParaRPr>
          </a:p>
        </p:txBody>
      </p:sp>
      <p:sp>
        <p:nvSpPr>
          <p:cNvPr id="161" name="TextShape 2"/>
          <p:cNvSpPr txBox="1"/>
          <p:nvPr/>
        </p:nvSpPr>
        <p:spPr>
          <a:xfrm>
            <a:off x="1097280" y="2108160"/>
            <a:ext cx="10590840" cy="3760560"/>
          </a:xfrm>
          <a:prstGeom prst="rect">
            <a:avLst/>
          </a:prstGeom>
          <a:noFill/>
          <a:ln>
            <a:noFill/>
          </a:ln>
        </p:spPr>
        <p:txBody>
          <a:bodyPr lIns="0" rIns="0">
            <a:normAutofit/>
          </a:bodyPr>
          <a:p>
            <a:pPr marL="91440" indent="-91080">
              <a:lnSpc>
                <a:spcPct val="110000"/>
              </a:lnSpc>
              <a:spcBef>
                <a:spcPts val="1199"/>
              </a:spcBef>
              <a:spcAft>
                <a:spcPts val="201"/>
              </a:spcAft>
              <a:buClr>
                <a:srgbClr val="9ba8b7"/>
              </a:buClr>
              <a:buFont typeface="Calibri"/>
              <a:buChar char=" "/>
            </a:pPr>
            <a:r>
              <a:rPr b="0" lang="en-US" sz="2800" spc="-1" strike="noStrike">
                <a:solidFill>
                  <a:srgbClr val="000000"/>
                </a:solidFill>
                <a:latin typeface="ArialMT"/>
              </a:rPr>
              <a:t>It will be more useful to classify words or even paragraphs rather</a:t>
            </a:r>
            <a:br/>
            <a:r>
              <a:rPr b="0" lang="en-US" sz="2800" spc="-1" strike="noStrike">
                <a:solidFill>
                  <a:srgbClr val="000000"/>
                </a:solidFill>
                <a:latin typeface="ArialMT"/>
              </a:rPr>
              <a:t>than characters (e.g. classify email spams)</a:t>
            </a:r>
            <a:r>
              <a:rPr b="0" lang="en-US" sz="2800" spc="-1" strike="noStrike">
                <a:solidFill>
                  <a:srgbClr val="404040"/>
                </a:solidFill>
                <a:latin typeface="Franklin Gothic Book"/>
              </a:rPr>
              <a:t> </a:t>
            </a:r>
            <a:br/>
            <a:r>
              <a:rPr b="0" lang="en-US" sz="2800" spc="-1" strike="noStrike">
                <a:solidFill>
                  <a:srgbClr val="404040"/>
                </a:solidFill>
                <a:latin typeface="Franklin Gothic Book"/>
              </a:rPr>
              <a:t> </a:t>
            </a:r>
            <a:endParaRPr b="0" lang="en-US" sz="2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220400" y="705240"/>
            <a:ext cx="429444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5400" spc="-1" strike="noStrike">
                <a:solidFill>
                  <a:srgbClr val="ff0000"/>
                </a:solidFill>
                <a:latin typeface="Georgia"/>
              </a:rPr>
              <a:t>Questions? </a:t>
            </a:r>
            <a:r>
              <a:rPr b="0" lang="en-US" sz="5400" spc="-1" strike="noStrike">
                <a:solidFill>
                  <a:srgbClr val="44565c"/>
                </a:solidFill>
                <a:latin typeface="Georgia"/>
              </a:rPr>
              <a:t>	</a:t>
            </a:r>
            <a:endParaRPr b="0" lang="en-US" sz="5400" spc="-1" strike="noStrike">
              <a:latin typeface="Arial"/>
            </a:endParaRPr>
          </a:p>
        </p:txBody>
      </p:sp>
      <p:pic>
        <p:nvPicPr>
          <p:cNvPr id="163" name="Picture 4" descr="j0254500"/>
          <p:cNvPicPr/>
          <p:nvPr/>
        </p:nvPicPr>
        <p:blipFill>
          <a:blip r:embed="rId1"/>
          <a:stretch/>
        </p:blipFill>
        <p:spPr>
          <a:xfrm>
            <a:off x="4927320" y="2646000"/>
            <a:ext cx="2507760" cy="25077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Project Overview</a:t>
            </a:r>
            <a:r>
              <a:rPr b="0" lang="en-US" sz="5400" spc="-52" strike="noStrike">
                <a:solidFill>
                  <a:srgbClr val="ff0000"/>
                </a:solidFill>
                <a:latin typeface="Bookman Old Style"/>
              </a:rPr>
              <a:t> </a:t>
            </a:r>
            <a:endParaRPr b="0" lang="en-US" sz="5400" spc="-1" strike="noStrike">
              <a:solidFill>
                <a:srgbClr val="000000"/>
              </a:solidFill>
              <a:latin typeface="Franklin Gothic Book"/>
            </a:endParaRPr>
          </a:p>
        </p:txBody>
      </p:sp>
      <p:sp>
        <p:nvSpPr>
          <p:cNvPr id="96" name="TextShape 2"/>
          <p:cNvSpPr txBox="1"/>
          <p:nvPr/>
        </p:nvSpPr>
        <p:spPr>
          <a:xfrm>
            <a:off x="1097280" y="2201040"/>
            <a:ext cx="11094480" cy="446292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Helvetica Neue"/>
              </a:rPr>
              <a:t>Our project's aim is to program the computer to identify hand-written alphabets via matrix operations. Each alphabet image contains 32*32 pixels, and we create a matrix using these pixels. By multiply the matrix to several sample matrixes, the pixels are converted into a deep neural network. And finally, we employ adam optimizer method so that the computer can predict the highest possibility of the alphabet written.</a:t>
            </a:r>
            <a:endParaRPr b="0" lang="en-US" sz="24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br/>
            <a:r>
              <a:rPr b="1" lang="en-US" sz="2400" spc="-1" strike="noStrike">
                <a:solidFill>
                  <a:srgbClr val="0070c0"/>
                </a:solidFill>
                <a:latin typeface="Arial-BoldMT"/>
              </a:rPr>
              <a:t>Keyword</a:t>
            </a:r>
            <a:r>
              <a:rPr b="0" lang="en-US" sz="2400" spc="-1" strike="noStrike">
                <a:solidFill>
                  <a:srgbClr val="000000"/>
                </a:solidFill>
                <a:latin typeface="ArialMT"/>
              </a:rPr>
              <a:t>: Deep learning, ANN, Feature Extraction, CNN , Machine</a:t>
            </a:r>
            <a:br/>
            <a:r>
              <a:rPr b="0" lang="en-US" sz="2400" spc="-1" strike="noStrike">
                <a:solidFill>
                  <a:srgbClr val="000000"/>
                </a:solidFill>
                <a:latin typeface="ArialMT"/>
              </a:rPr>
              <a:t>Recognition, natural and physical sciences, image data, image processing</a:t>
            </a:r>
            <a:r>
              <a:rPr b="0" lang="en-US" sz="2400" spc="-1" strike="noStrike">
                <a:solidFill>
                  <a:srgbClr val="404040"/>
                </a:solidFill>
                <a:latin typeface="Franklin Gothic Book"/>
              </a:rPr>
              <a:t> </a:t>
            </a:r>
            <a:br/>
            <a:r>
              <a:rPr b="0" lang="en-US" sz="2400" spc="-1" strike="noStrike">
                <a:solidFill>
                  <a:srgbClr val="404040"/>
                </a:solidFill>
                <a:latin typeface="Franklin Gothic Book"/>
              </a:rPr>
              <a:t> </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Domain Background</a:t>
            </a:r>
            <a:r>
              <a:rPr b="0" lang="en-US" sz="5400" spc="-52" strike="noStrike">
                <a:solidFill>
                  <a:srgbClr val="ff0000"/>
                </a:solidFill>
                <a:latin typeface="Bookman Old Style"/>
              </a:rPr>
              <a:t> </a:t>
            </a:r>
            <a:endParaRPr b="0" lang="en-US" sz="5400" spc="-1" strike="noStrike">
              <a:solidFill>
                <a:srgbClr val="000000"/>
              </a:solidFill>
              <a:latin typeface="Franklin Gothic Book"/>
            </a:endParaRPr>
          </a:p>
        </p:txBody>
      </p:sp>
      <p:sp>
        <p:nvSpPr>
          <p:cNvPr id="98" name="TextShape 2"/>
          <p:cNvSpPr txBox="1"/>
          <p:nvPr/>
        </p:nvSpPr>
        <p:spPr>
          <a:xfrm>
            <a:off x="1097280" y="1975680"/>
            <a:ext cx="11939760" cy="418608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ArialMT"/>
              </a:rPr>
              <a:t>Character recognition is one of the most important research fields of image</a:t>
            </a:r>
            <a:br/>
            <a:r>
              <a:rPr b="0" lang="en-US" sz="2400" spc="-1" strike="noStrike">
                <a:solidFill>
                  <a:srgbClr val="000000"/>
                </a:solidFill>
                <a:latin typeface="ArialMT"/>
              </a:rPr>
              <a:t>processing and pattern recognition. Character recognition is generally</a:t>
            </a:r>
            <a:br/>
            <a:r>
              <a:rPr b="0" lang="en-US" sz="2400" spc="-1" strike="noStrike">
                <a:solidFill>
                  <a:srgbClr val="000000"/>
                </a:solidFill>
                <a:latin typeface="ArialMT"/>
              </a:rPr>
              <a:t>known as Optical Character Recognition (OCR).OCR is the process of</a:t>
            </a:r>
            <a:br/>
            <a:r>
              <a:rPr b="0" lang="en-US" sz="2400" spc="-1" strike="noStrike">
                <a:solidFill>
                  <a:srgbClr val="000000"/>
                </a:solidFill>
                <a:latin typeface="ArialMT"/>
              </a:rPr>
              <a:t>electronic translation of handwritten images or typewritten text into machine</a:t>
            </a:r>
            <a:br/>
            <a:r>
              <a:rPr b="0" lang="en-US" sz="2400" spc="-1" strike="noStrike">
                <a:solidFill>
                  <a:srgbClr val="000000"/>
                </a:solidFill>
                <a:latin typeface="ArialMT"/>
              </a:rPr>
              <a:t>editable text. It becomes very difficult if there are lots of paper based</a:t>
            </a:r>
            <a:br/>
            <a:r>
              <a:rPr b="0" lang="en-US" sz="2400" spc="-1" strike="noStrike">
                <a:solidFill>
                  <a:srgbClr val="000000"/>
                </a:solidFill>
                <a:latin typeface="ArialMT"/>
              </a:rPr>
              <a:t>information on companies and offices. Because they want to manage a</a:t>
            </a:r>
            <a:br/>
            <a:r>
              <a:rPr b="0" lang="en-US" sz="2400" spc="-1" strike="noStrike">
                <a:solidFill>
                  <a:srgbClr val="000000"/>
                </a:solidFill>
                <a:latin typeface="ArialMT"/>
              </a:rPr>
              <a:t>huge volume of documents and records. Computers can work much faster</a:t>
            </a:r>
            <a:br/>
            <a:r>
              <a:rPr b="0" lang="en-US" sz="2400" spc="-1" strike="noStrike">
                <a:solidFill>
                  <a:srgbClr val="000000"/>
                </a:solidFill>
                <a:latin typeface="ArialMT"/>
              </a:rPr>
              <a:t>and more efficiently than human.</a:t>
            </a:r>
            <a:r>
              <a:rPr b="0" lang="en-US" sz="2400" spc="-1" strike="noStrike">
                <a:solidFill>
                  <a:srgbClr val="404040"/>
                </a:solidFill>
                <a:latin typeface="Franklin Gothic Book"/>
              </a:rPr>
              <a:t> </a:t>
            </a:r>
            <a:br/>
            <a:r>
              <a:rPr b="0" lang="en-US" sz="2400" spc="-1" strike="noStrike">
                <a:solidFill>
                  <a:srgbClr val="404040"/>
                </a:solidFill>
                <a:latin typeface="Franklin Gothic Book"/>
              </a:rPr>
              <a:t> </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Problem Statement</a:t>
            </a:r>
            <a:r>
              <a:rPr b="0" lang="en-US" sz="5400" spc="-52" strike="noStrike">
                <a:solidFill>
                  <a:srgbClr val="ff0000"/>
                </a:solidFill>
                <a:latin typeface="Bookman Old Style"/>
              </a:rPr>
              <a:t> </a:t>
            </a:r>
            <a:endParaRPr b="0" lang="en-US" sz="5400" spc="-1" strike="noStrike">
              <a:solidFill>
                <a:srgbClr val="000000"/>
              </a:solidFill>
              <a:latin typeface="Franklin Gothic Book"/>
            </a:endParaRPr>
          </a:p>
        </p:txBody>
      </p:sp>
      <p:sp>
        <p:nvSpPr>
          <p:cNvPr id="100" name="TextShape 2"/>
          <p:cNvSpPr txBox="1"/>
          <p:nvPr/>
        </p:nvSpPr>
        <p:spPr>
          <a:xfrm>
            <a:off x="1097280" y="1946520"/>
            <a:ext cx="10272600" cy="439920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Helvetica Neue"/>
              </a:rPr>
              <a:t>The main objective of this research is to find a new solution for handwritten text recognition of different fonts and styles by improving the design structure of the traditional Artificial Neural Network (ANN). ANNs have been successfully applied to pattern recognition, association and classification, forecast studies, and control applications, to name a few. The recognition results of such text or handwritten materials are then fed into Optical Character Recognition (OCR) as an electronic translation of images of handwritten, typewritten or printed text into machine-editable text.</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Metrics</a:t>
            </a:r>
            <a:r>
              <a:rPr b="0" lang="en-US" sz="5400" spc="-52" strike="noStrike">
                <a:solidFill>
                  <a:srgbClr val="0070c0"/>
                </a:solidFill>
                <a:latin typeface="Bookman Old Style"/>
              </a:rPr>
              <a:t> </a:t>
            </a:r>
            <a:endParaRPr b="0" lang="en-US" sz="5400" spc="-1" strike="noStrike">
              <a:solidFill>
                <a:srgbClr val="000000"/>
              </a:solidFill>
              <a:latin typeface="Franklin Gothic Book"/>
            </a:endParaRPr>
          </a:p>
        </p:txBody>
      </p:sp>
      <p:sp>
        <p:nvSpPr>
          <p:cNvPr id="102" name="TextShape 2"/>
          <p:cNvSpPr txBox="1"/>
          <p:nvPr/>
        </p:nvSpPr>
        <p:spPr>
          <a:xfrm>
            <a:off x="1097280" y="1949040"/>
            <a:ext cx="10058040" cy="4265640"/>
          </a:xfrm>
          <a:prstGeom prst="rect">
            <a:avLst/>
          </a:prstGeom>
          <a:noFill/>
          <a:ln>
            <a:noFill/>
          </a:ln>
        </p:spPr>
        <p:txBody>
          <a:bodyPr lIns="0" rIns="0">
            <a:normAutofit/>
          </a:bodyPr>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ArialMT"/>
              </a:rPr>
              <a:t>Generating a confusion matrix, for summarizing the performance of a classification algorithm. </a:t>
            </a:r>
            <a:br/>
            <a:r>
              <a:rPr b="0" lang="en-US" sz="2400" spc="-1" strike="noStrike">
                <a:solidFill>
                  <a:srgbClr val="404040"/>
                </a:solidFill>
                <a:latin typeface="Franklin Gothic Book"/>
              </a:rPr>
              <a:t> </a:t>
            </a:r>
            <a:endParaRPr b="0" lang="en-US" sz="2400" spc="-1" strike="noStrike">
              <a:solidFill>
                <a:srgbClr val="404040"/>
              </a:solidFill>
              <a:latin typeface="Franklin Gothic Book"/>
            </a:endParaRPr>
          </a:p>
        </p:txBody>
      </p:sp>
      <p:pic>
        <p:nvPicPr>
          <p:cNvPr id="103" name="Picture 6" descr=""/>
          <p:cNvPicPr/>
          <p:nvPr/>
        </p:nvPicPr>
        <p:blipFill>
          <a:blip r:embed="rId1"/>
          <a:stretch/>
        </p:blipFill>
        <p:spPr>
          <a:xfrm>
            <a:off x="132480" y="3323160"/>
            <a:ext cx="6118920" cy="1677600"/>
          </a:xfrm>
          <a:prstGeom prst="rect">
            <a:avLst/>
          </a:prstGeom>
          <a:ln>
            <a:noFill/>
          </a:ln>
        </p:spPr>
      </p:pic>
      <p:pic>
        <p:nvPicPr>
          <p:cNvPr id="104" name="Picture 8" descr=""/>
          <p:cNvPicPr/>
          <p:nvPr/>
        </p:nvPicPr>
        <p:blipFill>
          <a:blip r:embed="rId2"/>
          <a:stretch/>
        </p:blipFill>
        <p:spPr>
          <a:xfrm>
            <a:off x="5976720" y="2381040"/>
            <a:ext cx="5025960" cy="39909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Analysis</a:t>
            </a:r>
            <a:r>
              <a:rPr b="0" lang="en-US" sz="5400" spc="-52" strike="noStrike">
                <a:solidFill>
                  <a:srgbClr val="0070c0"/>
                </a:solidFill>
                <a:latin typeface="Bookman Old Style"/>
              </a:rPr>
              <a:t> </a:t>
            </a:r>
            <a:endParaRPr b="0" lang="en-US" sz="5400" spc="-1" strike="noStrike">
              <a:solidFill>
                <a:srgbClr val="000000"/>
              </a:solidFill>
              <a:latin typeface="Franklin Gothic Book"/>
            </a:endParaRPr>
          </a:p>
        </p:txBody>
      </p:sp>
      <p:sp>
        <p:nvSpPr>
          <p:cNvPr id="106" name="TextShape 2"/>
          <p:cNvSpPr txBox="1"/>
          <p:nvPr/>
        </p:nvSpPr>
        <p:spPr>
          <a:xfrm>
            <a:off x="832320" y="2108160"/>
            <a:ext cx="11359440" cy="3760560"/>
          </a:xfrm>
          <a:prstGeom prst="rect">
            <a:avLst/>
          </a:prstGeom>
          <a:noFill/>
          <a:ln>
            <a:noFill/>
          </a:ln>
        </p:spPr>
        <p:txBody>
          <a:bodyPr lIns="0" rIns="0">
            <a:normAutofit fontScale="73000"/>
          </a:bodyPr>
          <a:p>
            <a:pPr marL="91440" indent="-91080">
              <a:lnSpc>
                <a:spcPct val="110000"/>
              </a:lnSpc>
              <a:spcBef>
                <a:spcPts val="1199"/>
              </a:spcBef>
              <a:spcAft>
                <a:spcPts val="201"/>
              </a:spcAft>
              <a:buClr>
                <a:srgbClr val="9ba8b7"/>
              </a:buClr>
              <a:buFont typeface="Calibri"/>
              <a:buChar char=" "/>
            </a:pPr>
            <a:r>
              <a:rPr b="1" lang="en-US" sz="2400" spc="-1" strike="noStrike">
                <a:solidFill>
                  <a:srgbClr val="0070c0"/>
                </a:solidFill>
                <a:latin typeface="Arial-BoldMT"/>
              </a:rPr>
              <a:t>Data Exploration</a:t>
            </a:r>
            <a:endParaRPr b="0" lang="en-US" sz="24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br/>
            <a:r>
              <a:rPr b="0" lang="en-US" sz="2400" spc="-1" strike="noStrike">
                <a:solidFill>
                  <a:srgbClr val="000000"/>
                </a:solidFill>
                <a:latin typeface="ArialMT"/>
              </a:rPr>
              <a:t>The </a:t>
            </a:r>
            <a:r>
              <a:rPr b="0" lang="en-US" sz="2400" spc="-1" strike="noStrike">
                <a:solidFill>
                  <a:srgbClr val="000000"/>
                </a:solidFill>
                <a:latin typeface="Helvetica Neue"/>
              </a:rPr>
              <a:t>Arabic (Alef - yeh)</a:t>
            </a:r>
            <a:r>
              <a:rPr b="0" lang="en-US" sz="2400" spc="-1" strike="noStrike">
                <a:solidFill>
                  <a:srgbClr val="000000"/>
                </a:solidFill>
                <a:latin typeface="ArialMT"/>
              </a:rPr>
              <a:t> Handwritten Data contains capitalized handwritten alphabet</a:t>
            </a:r>
            <a:br/>
            <a:r>
              <a:rPr b="0" lang="en-US" sz="2400" spc="-1" strike="noStrike">
                <a:solidFill>
                  <a:srgbClr val="000000"/>
                </a:solidFill>
                <a:latin typeface="ArialMT"/>
              </a:rPr>
              <a:t>images </a:t>
            </a:r>
            <a:r>
              <a:rPr b="0" lang="en-US" sz="2400" spc="-1" strike="noStrike">
                <a:solidFill>
                  <a:srgbClr val="000000"/>
                </a:solidFill>
                <a:latin typeface="Helvetica Neue"/>
              </a:rPr>
              <a:t>(Alef - yeh)</a:t>
            </a:r>
            <a:r>
              <a:rPr b="0" lang="en-US" sz="2400" spc="-1" strike="noStrike">
                <a:solidFill>
                  <a:srgbClr val="000000"/>
                </a:solidFill>
                <a:latin typeface="ArialMT"/>
              </a:rPr>
              <a:t> in size of 32x32 pixels. Each alphabet in the image is</a:t>
            </a:r>
            <a:br/>
            <a:r>
              <a:rPr b="0" lang="en-US" sz="2400" spc="-1" strike="noStrike">
                <a:solidFill>
                  <a:srgbClr val="000000"/>
                </a:solidFill>
                <a:latin typeface="ArialMT"/>
              </a:rPr>
              <a:t>centered at 20x20 pixel box. There are 372451 images in total, or</a:t>
            </a:r>
            <a:br/>
            <a:r>
              <a:rPr b="0" lang="en-US" sz="2400" spc="-1" strike="noStrike">
                <a:solidFill>
                  <a:srgbClr val="000000"/>
                </a:solidFill>
                <a:latin typeface="ArialMT"/>
              </a:rPr>
              <a:t>approximately 14325 images for each of the alphabet, in the data file. The</a:t>
            </a:r>
            <a:br/>
            <a:r>
              <a:rPr b="0" lang="en-US" sz="2400" spc="-1" strike="noStrike">
                <a:solidFill>
                  <a:srgbClr val="000000"/>
                </a:solidFill>
                <a:latin typeface="ArialMT"/>
              </a:rPr>
              <a:t>dataset contains 2 .csv files with information necessary to make a prediction</a:t>
            </a:r>
            <a:r>
              <a:rPr b="0" lang="en-US" sz="2400" spc="-1" strike="noStrike">
                <a:solidFill>
                  <a:srgbClr val="404040"/>
                </a:solidFill>
                <a:latin typeface="Franklin Gothic Book"/>
              </a:rPr>
              <a:t> </a:t>
            </a:r>
            <a:br/>
            <a:r>
              <a:rPr b="0" lang="en-US" sz="2400" spc="-1" strike="noStrike">
                <a:solidFill>
                  <a:srgbClr val="404040"/>
                </a:solidFill>
                <a:latin typeface="Franklin Gothic Book"/>
              </a:rPr>
              <a:t> </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99840" y="57240"/>
            <a:ext cx="10058040" cy="1449000"/>
          </a:xfrm>
          <a:prstGeom prst="rect">
            <a:avLst/>
          </a:prstGeom>
          <a:noFill/>
          <a:ln>
            <a:noFill/>
          </a:ln>
        </p:spPr>
        <p:txBody>
          <a:bodyPr anchor="b">
            <a:noAutofit/>
          </a:bodyPr>
          <a:p>
            <a:pPr>
              <a:lnSpc>
                <a:spcPct val="90000"/>
              </a:lnSpc>
            </a:pPr>
            <a:br/>
            <a:br/>
            <a:br/>
            <a:br/>
            <a:r>
              <a:rPr b="0" lang="en-US" sz="5400" spc="-52" strike="noStrike">
                <a:solidFill>
                  <a:srgbClr val="ff0000"/>
                </a:solidFill>
                <a:latin typeface="Bookman Old Style"/>
              </a:rPr>
              <a:t>Cont.</a:t>
            </a:r>
            <a:br/>
            <a:endParaRPr b="0" lang="en-US" sz="5400" spc="-1" strike="noStrike">
              <a:solidFill>
                <a:srgbClr val="000000"/>
              </a:solidFill>
              <a:latin typeface="Franklin Gothic Book"/>
            </a:endParaRPr>
          </a:p>
        </p:txBody>
      </p:sp>
      <p:sp>
        <p:nvSpPr>
          <p:cNvPr id="108" name="TextShape 2"/>
          <p:cNvSpPr txBox="1"/>
          <p:nvPr/>
        </p:nvSpPr>
        <p:spPr>
          <a:xfrm>
            <a:off x="1066680" y="567720"/>
            <a:ext cx="10058040" cy="4013280"/>
          </a:xfrm>
          <a:prstGeom prst="rect">
            <a:avLst/>
          </a:prstGeom>
          <a:noFill/>
          <a:ln>
            <a:noFill/>
          </a:ln>
        </p:spPr>
        <p:txBody>
          <a:bodyPr lIns="0" rIns="0">
            <a:noAutofit/>
          </a:bodyPr>
          <a:p>
            <a:pPr marL="91440" indent="-91080">
              <a:lnSpc>
                <a:spcPct val="110000"/>
              </a:lnSpc>
              <a:spcBef>
                <a:spcPts val="1199"/>
              </a:spcBef>
              <a:spcAft>
                <a:spcPts val="201"/>
              </a:spcAft>
              <a:buClr>
                <a:srgbClr val="9ba8b7"/>
              </a:buClr>
              <a:buFont typeface="Wingdings" charset="2"/>
              <a:buChar char=""/>
            </a:pPr>
            <a:r>
              <a:rPr b="0" lang="en-US" sz="2400" spc="-1" strike="noStrike">
                <a:solidFill>
                  <a:srgbClr val="000000"/>
                </a:solidFill>
                <a:latin typeface="ArialMT"/>
              </a:rPr>
              <a:t>The images are taken from NIST</a:t>
            </a:r>
            <a:r>
              <a:rPr b="0" lang="en-US" sz="2400" spc="-1" strike="noStrike">
                <a:solidFill>
                  <a:srgbClr val="404040"/>
                </a:solidFill>
                <a:latin typeface="Franklin Gothic Book"/>
              </a:rPr>
              <a:t> </a:t>
            </a:r>
            <a:br/>
            <a:r>
              <a:rPr b="0" lang="en-US" sz="2400" spc="-1" strike="noStrike">
                <a:solidFill>
                  <a:srgbClr val="000000"/>
                </a:solidFill>
                <a:latin typeface="ArialMT"/>
              </a:rPr>
              <a:t>(</a:t>
            </a:r>
            <a:r>
              <a:rPr b="0" lang="en-US" sz="2400" spc="-1" strike="noStrike">
                <a:solidFill>
                  <a:srgbClr val="0563c1"/>
                </a:solidFill>
                <a:latin typeface="ArialMT"/>
              </a:rPr>
              <a:t>https://www.nist.gov/srd/nist-special-database-19)</a:t>
            </a:r>
            <a:r>
              <a:rPr b="0" lang="en-US" sz="2400" spc="-1" strike="noStrike">
                <a:solidFill>
                  <a:srgbClr val="404040"/>
                </a:solidFill>
                <a:latin typeface="Franklin Gothic Book"/>
              </a:rPr>
              <a:t> </a:t>
            </a:r>
            <a:br/>
            <a:r>
              <a:rPr b="0" lang="en-US" sz="1900" spc="-1" strike="noStrike">
                <a:solidFill>
                  <a:srgbClr val="404040"/>
                </a:solidFill>
                <a:latin typeface="Franklin Gothic Book"/>
              </a:rPr>
              <a:t> </a:t>
            </a:r>
            <a:endParaRPr b="0" lang="en-US" sz="1900" spc="-1" strike="noStrike">
              <a:solidFill>
                <a:srgbClr val="404040"/>
              </a:solidFill>
              <a:latin typeface="Franklin Gothic Book"/>
            </a:endParaRPr>
          </a:p>
        </p:txBody>
      </p:sp>
      <p:pic>
        <p:nvPicPr>
          <p:cNvPr id="109" name="Picture 5" descr=""/>
          <p:cNvPicPr/>
          <p:nvPr/>
        </p:nvPicPr>
        <p:blipFill>
          <a:blip r:embed="rId1"/>
          <a:stretch/>
        </p:blipFill>
        <p:spPr>
          <a:xfrm>
            <a:off x="1097280" y="1470960"/>
            <a:ext cx="8673120" cy="48985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097280" y="286560"/>
            <a:ext cx="10058040" cy="1450440"/>
          </a:xfrm>
          <a:prstGeom prst="rect">
            <a:avLst/>
          </a:prstGeom>
          <a:noFill/>
          <a:ln>
            <a:noFill/>
          </a:ln>
        </p:spPr>
        <p:txBody>
          <a:bodyPr anchor="b">
            <a:normAutofit/>
          </a:bodyPr>
          <a:p>
            <a:pPr>
              <a:lnSpc>
                <a:spcPct val="90000"/>
              </a:lnSpc>
            </a:pPr>
            <a:r>
              <a:rPr b="1" lang="en-US" sz="5400" spc="-52" strike="noStrike">
                <a:solidFill>
                  <a:srgbClr val="ff0000"/>
                </a:solidFill>
                <a:latin typeface="Arial-BoldMT"/>
              </a:rPr>
              <a:t>Exploratory Visualization</a:t>
            </a:r>
            <a:r>
              <a:rPr b="0" lang="en-US" sz="5400" spc="-52" strike="noStrike">
                <a:solidFill>
                  <a:srgbClr val="ff0000"/>
                </a:solidFill>
                <a:latin typeface="Bookman Old Style"/>
              </a:rPr>
              <a:t> </a:t>
            </a:r>
            <a:endParaRPr b="0" lang="en-US" sz="5400" spc="-1" strike="noStrike">
              <a:solidFill>
                <a:srgbClr val="000000"/>
              </a:solidFill>
              <a:latin typeface="Franklin Gothic Book"/>
            </a:endParaRPr>
          </a:p>
        </p:txBody>
      </p:sp>
      <p:sp>
        <p:nvSpPr>
          <p:cNvPr id="111" name="TextShape 2"/>
          <p:cNvSpPr txBox="1"/>
          <p:nvPr/>
        </p:nvSpPr>
        <p:spPr>
          <a:xfrm>
            <a:off x="898560" y="1908360"/>
            <a:ext cx="10989360" cy="4465800"/>
          </a:xfrm>
          <a:prstGeom prst="rect">
            <a:avLst/>
          </a:prstGeom>
          <a:noFill/>
          <a:ln>
            <a:noFill/>
          </a:ln>
        </p:spPr>
        <p:txBody>
          <a:bodyPr lIns="0" rIns="0">
            <a:normAutofit/>
          </a:bodyPr>
          <a:p>
            <a:pPr marL="91440" indent="-91080">
              <a:lnSpc>
                <a:spcPct val="110000"/>
              </a:lnSpc>
              <a:spcBef>
                <a:spcPts val="1199"/>
              </a:spcBef>
              <a:spcAft>
                <a:spcPts val="201"/>
              </a:spcAft>
              <a:buClr>
                <a:srgbClr val="9ba8b7"/>
              </a:buClr>
              <a:buFont typeface="Calibri"/>
              <a:buChar char=" "/>
            </a:pPr>
            <a:r>
              <a:rPr b="0" lang="en-US" sz="2400" spc="-1" strike="noStrike">
                <a:solidFill>
                  <a:srgbClr val="000000"/>
                </a:solidFill>
                <a:latin typeface="Helvetica Neue"/>
              </a:rPr>
              <a:t>In the code below, we first use the shuffle() method to randomize the data (the original one is sorted from Alef to Yeh, and it is not machine-friendly). Then, we extract the label, the number indicating which letter is this row representing.</a:t>
            </a:r>
            <a:endParaRPr b="0" lang="en-US" sz="2400" spc="-1" strike="noStrike">
              <a:solidFill>
                <a:srgbClr val="404040"/>
              </a:solidFill>
              <a:latin typeface="Franklin Gothic Book"/>
            </a:endParaRPr>
          </a:p>
        </p:txBody>
      </p:sp>
      <p:pic>
        <p:nvPicPr>
          <p:cNvPr id="112" name="Picture 5" descr=""/>
          <p:cNvPicPr/>
          <p:nvPr/>
        </p:nvPicPr>
        <p:blipFill>
          <a:blip r:embed="rId1"/>
          <a:stretch/>
        </p:blipFill>
        <p:spPr>
          <a:xfrm>
            <a:off x="104760" y="3512520"/>
            <a:ext cx="12139560" cy="2001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1</TotalTime>
  <Application>LibreOffice/6.4.3.2$Linux_X86_64 LibreOffice_project/40$Build-2</Application>
  <Words>1504</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2020-07-27T14:15:59Z</dcterms:created>
  <dc:creator/>
  <dc:description/>
  <dc:language>en-US</dc:language>
  <cp:lastModifiedBy/>
  <dcterms:modified xsi:type="dcterms:W3CDTF">2020-07-29T09:04:28Z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