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0" r:id="rId7"/>
    <p:sldId id="261" r:id="rId8"/>
    <p:sldId id="262" r:id="rId9"/>
    <p:sldId id="263" r:id="rId10"/>
    <p:sldId id="264" r:id="rId11"/>
    <p:sldId id="269" r:id="rId12"/>
    <p:sldId id="265" r:id="rId13"/>
    <p:sldId id="267" r:id="rId14"/>
    <p:sldId id="268"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435954"/>
            <a:ext cx="7556686" cy="3686015"/>
          </a:xfrm>
        </p:spPr>
        <p:txBody>
          <a:bodyPr>
            <a:normAutofit/>
          </a:bodyPr>
          <a:lstStyle/>
          <a:p>
            <a:pPr algn="l"/>
            <a:r>
              <a:rPr lang="en-US" sz="6000" b="1" i="0" dirty="0">
                <a:solidFill>
                  <a:srgbClr val="FF0000"/>
                </a:solidFill>
                <a:effectLst/>
                <a:latin typeface="Helvetica Neue"/>
              </a:rPr>
              <a:t>Arabic Handwritten Characters Recognizer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rgbClr val="0070C0"/>
                </a:solidFill>
              </a:rPr>
              <a:t>Arabization</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9BCD30B-2468-42A3-B1AE-AAA6700B5082}"/>
              </a:ext>
            </a:extLst>
          </p:cNvPr>
          <p:cNvPicPr>
            <a:picLocks noChangeAspect="1"/>
          </p:cNvPicPr>
          <p:nvPr/>
        </p:nvPicPr>
        <p:blipFill>
          <a:blip r:embed="rId2"/>
          <a:stretch>
            <a:fillRect/>
          </a:stretch>
        </p:blipFill>
        <p:spPr>
          <a:xfrm>
            <a:off x="216250" y="435954"/>
            <a:ext cx="4872583" cy="563353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AE06-E8C9-422F-B0E9-959832E41A8F}"/>
              </a:ext>
            </a:extLst>
          </p:cNvPr>
          <p:cNvSpPr>
            <a:spLocks noGrp="1"/>
          </p:cNvSpPr>
          <p:nvPr>
            <p:ph type="title"/>
          </p:nvPr>
        </p:nvSpPr>
        <p:spPr/>
        <p:txBody>
          <a:bodyPr>
            <a:normAutofit/>
          </a:bodyPr>
          <a:lstStyle/>
          <a:p>
            <a:r>
              <a:rPr lang="en-US" sz="5400" dirty="0">
                <a:solidFill>
                  <a:srgbClr val="FF0000"/>
                </a:solidFill>
              </a:rPr>
              <a:t>Cont.</a:t>
            </a:r>
          </a:p>
        </p:txBody>
      </p:sp>
      <p:pic>
        <p:nvPicPr>
          <p:cNvPr id="7" name="Content Placeholder 6">
            <a:extLst>
              <a:ext uri="{FF2B5EF4-FFF2-40B4-BE49-F238E27FC236}">
                <a16:creationId xmlns:a16="http://schemas.microsoft.com/office/drawing/2014/main" id="{4FF50908-4CD1-4F41-BD84-2D11528A558A}"/>
              </a:ext>
            </a:extLst>
          </p:cNvPr>
          <p:cNvPicPr>
            <a:picLocks noGrp="1" noChangeAspect="1"/>
          </p:cNvPicPr>
          <p:nvPr>
            <p:ph idx="1"/>
          </p:nvPr>
        </p:nvPicPr>
        <p:blipFill>
          <a:blip r:embed="rId2"/>
          <a:stretch>
            <a:fillRect/>
          </a:stretch>
        </p:blipFill>
        <p:spPr>
          <a:xfrm>
            <a:off x="4264471" y="452568"/>
            <a:ext cx="5913199" cy="5767333"/>
          </a:xfrm>
        </p:spPr>
      </p:pic>
    </p:spTree>
    <p:extLst>
      <p:ext uri="{BB962C8B-B14F-4D97-AF65-F5344CB8AC3E}">
        <p14:creationId xmlns:p14="http://schemas.microsoft.com/office/powerpoint/2010/main" val="121695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613-C108-411B-90BA-6544DB5114BA}"/>
              </a:ext>
            </a:extLst>
          </p:cNvPr>
          <p:cNvSpPr>
            <a:spLocks noGrp="1"/>
          </p:cNvSpPr>
          <p:nvPr>
            <p:ph type="title"/>
          </p:nvPr>
        </p:nvSpPr>
        <p:spPr/>
        <p:txBody>
          <a:bodyPr>
            <a:normAutofit/>
          </a:bodyPr>
          <a:lstStyle/>
          <a:p>
            <a:r>
              <a:rPr lang="en-US" sz="5400" b="1" i="0" dirty="0">
                <a:solidFill>
                  <a:srgbClr val="FF0000"/>
                </a:solidFill>
                <a:effectLst/>
                <a:latin typeface="Arial-BoldMT"/>
              </a:rPr>
              <a:t>Algorithms and Techniques</a:t>
            </a:r>
            <a:r>
              <a:rPr lang="en-US" sz="5400" dirty="0">
                <a:solidFill>
                  <a:srgbClr val="FF0000"/>
                </a:solidFill>
              </a:rPr>
              <a:t> </a:t>
            </a:r>
          </a:p>
        </p:txBody>
      </p:sp>
      <p:sp>
        <p:nvSpPr>
          <p:cNvPr id="3" name="Content Placeholder 2">
            <a:extLst>
              <a:ext uri="{FF2B5EF4-FFF2-40B4-BE49-F238E27FC236}">
                <a16:creationId xmlns:a16="http://schemas.microsoft.com/office/drawing/2014/main" id="{10BAA6D4-28A9-42E6-AC6D-A5CCD7989CDE}"/>
              </a:ext>
            </a:extLst>
          </p:cNvPr>
          <p:cNvSpPr>
            <a:spLocks noGrp="1"/>
          </p:cNvSpPr>
          <p:nvPr>
            <p:ph idx="1"/>
          </p:nvPr>
        </p:nvSpPr>
        <p:spPr>
          <a:xfrm>
            <a:off x="1097280" y="1842052"/>
            <a:ext cx="10058400" cy="4572000"/>
          </a:xfrm>
        </p:spPr>
        <p:txBody>
          <a:bodyPr>
            <a:noAutofit/>
          </a:bodyPr>
          <a:lstStyle/>
          <a:p>
            <a:r>
              <a:rPr lang="en-US" sz="2000" b="0" i="0" dirty="0">
                <a:solidFill>
                  <a:srgbClr val="000000"/>
                </a:solidFill>
                <a:effectLst/>
                <a:latin typeface="ArialMT"/>
              </a:rPr>
              <a:t>This classifier is a Convolution Neural Network, which is the state-of-art algorithm for most image processing tasks, including classification. It needs a large amount of training data compared to other approaches,</a:t>
            </a:r>
            <a:br>
              <a:rPr lang="en-US" sz="2000" b="0" i="0" dirty="0">
                <a:solidFill>
                  <a:srgbClr val="000000"/>
                </a:solidFill>
                <a:effectLst/>
                <a:latin typeface="ArialMT"/>
              </a:rPr>
            </a:br>
            <a:r>
              <a:rPr lang="en-US" sz="2000" b="0" i="0" dirty="0">
                <a:solidFill>
                  <a:srgbClr val="000000"/>
                </a:solidFill>
                <a:effectLst/>
                <a:latin typeface="ArialMT"/>
              </a:rPr>
              <a:t>fortunately, the dataset is big enough the algorithm outputs an assigned</a:t>
            </a:r>
            <a:br>
              <a:rPr lang="en-US" sz="2000" b="0" i="0" dirty="0">
                <a:solidFill>
                  <a:srgbClr val="000000"/>
                </a:solidFill>
                <a:effectLst/>
                <a:latin typeface="ArialMT"/>
              </a:rPr>
            </a:br>
            <a:r>
              <a:rPr lang="en-US" sz="2000" b="0" i="0" dirty="0">
                <a:solidFill>
                  <a:srgbClr val="000000"/>
                </a:solidFill>
                <a:effectLst/>
                <a:latin typeface="ArialMT"/>
              </a:rPr>
              <a:t>probability for each class. The following parameters can be tuned to optimize the classifier:</a:t>
            </a:r>
            <a:br>
              <a:rPr lang="en-US" sz="2000" b="0" i="0" dirty="0">
                <a:solidFill>
                  <a:srgbClr val="000000"/>
                </a:solidFill>
                <a:effectLst/>
                <a:latin typeface="ArialMT"/>
              </a:rPr>
            </a:br>
            <a:r>
              <a:rPr lang="en-US" sz="2000" b="0" i="0" dirty="0">
                <a:solidFill>
                  <a:srgbClr val="0070C0"/>
                </a:solidFill>
                <a:effectLst/>
                <a:latin typeface="ArialMT"/>
              </a:rPr>
              <a:t>I. Training parameters</a:t>
            </a:r>
            <a:br>
              <a:rPr lang="en-US" sz="2000" b="0" i="0" dirty="0">
                <a:solidFill>
                  <a:srgbClr val="000000"/>
                </a:solidFill>
                <a:effectLst/>
                <a:latin typeface="ArialMT"/>
              </a:rPr>
            </a:br>
            <a:r>
              <a:rPr lang="en-US" sz="2000" b="0" i="0" dirty="0">
                <a:solidFill>
                  <a:srgbClr val="000000"/>
                </a:solidFill>
                <a:effectLst/>
                <a:latin typeface="ArialMT"/>
              </a:rPr>
              <a:t>    </a:t>
            </a:r>
            <a:r>
              <a:rPr lang="en-US" sz="2000" b="0" i="0" dirty="0">
                <a:solidFill>
                  <a:srgbClr val="000000"/>
                </a:solidFill>
                <a:effectLst/>
                <a:latin typeface="SymbolMT"/>
              </a:rPr>
              <a:t> </a:t>
            </a:r>
            <a:r>
              <a:rPr lang="en-US" sz="2000" b="0" i="0" dirty="0">
                <a:solidFill>
                  <a:srgbClr val="000000"/>
                </a:solidFill>
                <a:effectLst/>
                <a:latin typeface="ArialMT"/>
              </a:rPr>
              <a:t>Training length (number of epochs)</a:t>
            </a:r>
            <a:br>
              <a:rPr lang="en-US" sz="2000" b="0" i="0" dirty="0">
                <a:solidFill>
                  <a:srgbClr val="000000"/>
                </a:solidFill>
                <a:effectLst/>
                <a:latin typeface="ArialMT"/>
              </a:rPr>
            </a:br>
            <a:r>
              <a:rPr lang="en-US" sz="2000" b="0" i="0" dirty="0">
                <a:solidFill>
                  <a:srgbClr val="000000"/>
                </a:solidFill>
                <a:effectLst/>
                <a:latin typeface="ArialMT"/>
              </a:rPr>
              <a:t>    </a:t>
            </a:r>
            <a:r>
              <a:rPr lang="en-US" sz="2000" b="0" i="0" dirty="0">
                <a:solidFill>
                  <a:srgbClr val="000000"/>
                </a:solidFill>
                <a:effectLst/>
                <a:latin typeface="SymbolMT"/>
              </a:rPr>
              <a:t> </a:t>
            </a:r>
            <a:r>
              <a:rPr lang="en-US" sz="2000" b="0" i="0" dirty="0">
                <a:solidFill>
                  <a:srgbClr val="000000"/>
                </a:solidFill>
                <a:effectLst/>
                <a:latin typeface="ArialMT"/>
              </a:rPr>
              <a:t>Batch size (How many images to look at once during a single training step)</a:t>
            </a:r>
            <a:br>
              <a:rPr lang="en-US" sz="2000" b="0" i="0" dirty="0">
                <a:solidFill>
                  <a:srgbClr val="000000"/>
                </a:solidFill>
                <a:effectLst/>
                <a:latin typeface="ArialMT"/>
              </a:rPr>
            </a:br>
            <a:r>
              <a:rPr lang="en-US" sz="2000" b="0" i="0" dirty="0">
                <a:solidFill>
                  <a:srgbClr val="000000"/>
                </a:solidFill>
                <a:effectLst/>
                <a:latin typeface="ArialMT"/>
              </a:rPr>
              <a:t>    </a:t>
            </a:r>
            <a:r>
              <a:rPr lang="en-US" sz="2000" b="0" i="0" dirty="0">
                <a:solidFill>
                  <a:srgbClr val="000000"/>
                </a:solidFill>
                <a:effectLst/>
                <a:latin typeface="SymbolMT"/>
              </a:rPr>
              <a:t> </a:t>
            </a:r>
            <a:r>
              <a:rPr lang="en-US" sz="2000" b="0" i="0" dirty="0">
                <a:solidFill>
                  <a:srgbClr val="000000"/>
                </a:solidFill>
                <a:effectLst/>
                <a:latin typeface="ArialMT"/>
              </a:rPr>
              <a:t>Learning rate (how fast to learn, this can be dynamic)</a:t>
            </a:r>
            <a:br>
              <a:rPr lang="en-US" sz="2000" b="0" i="0" dirty="0">
                <a:solidFill>
                  <a:srgbClr val="000000"/>
                </a:solidFill>
                <a:effectLst/>
                <a:latin typeface="ArialMT"/>
              </a:rPr>
            </a:br>
            <a:r>
              <a:rPr lang="en-US" sz="2000" b="0" i="0" dirty="0">
                <a:solidFill>
                  <a:srgbClr val="0070C0"/>
                </a:solidFill>
                <a:effectLst/>
                <a:latin typeface="ArialMT"/>
              </a:rPr>
              <a:t>II. Neural network architecture</a:t>
            </a:r>
            <a:br>
              <a:rPr lang="en-US" sz="2000" b="0" i="0" dirty="0">
                <a:solidFill>
                  <a:srgbClr val="000000"/>
                </a:solidFill>
                <a:effectLst/>
                <a:latin typeface="ArialMT"/>
              </a:rPr>
            </a:br>
            <a:r>
              <a:rPr lang="en-US" sz="2000" b="0" i="0" dirty="0">
                <a:solidFill>
                  <a:srgbClr val="000000"/>
                </a:solidFill>
                <a:effectLst/>
                <a:latin typeface="ArialMT"/>
              </a:rPr>
              <a:t>    </a:t>
            </a:r>
            <a:r>
              <a:rPr lang="en-US" sz="2000" b="0" i="0" dirty="0">
                <a:solidFill>
                  <a:srgbClr val="000000"/>
                </a:solidFill>
                <a:effectLst/>
                <a:latin typeface="SymbolMT"/>
              </a:rPr>
              <a:t> </a:t>
            </a:r>
            <a:r>
              <a:rPr lang="en-US" sz="2000" b="0" i="0" dirty="0">
                <a:solidFill>
                  <a:srgbClr val="000000"/>
                </a:solidFill>
                <a:effectLst/>
                <a:latin typeface="ArialMT"/>
              </a:rPr>
              <a:t>Number of layers</a:t>
            </a:r>
            <a:br>
              <a:rPr lang="en-US" sz="2000" b="0" i="0" dirty="0">
                <a:solidFill>
                  <a:srgbClr val="000000"/>
                </a:solidFill>
                <a:effectLst/>
                <a:latin typeface="ArialMT"/>
              </a:rPr>
            </a:br>
            <a:r>
              <a:rPr lang="en-US" sz="2000" b="0" i="0" dirty="0">
                <a:solidFill>
                  <a:srgbClr val="000000"/>
                </a:solidFill>
                <a:effectLst/>
                <a:latin typeface="ArialMT"/>
              </a:rPr>
              <a:t>    </a:t>
            </a:r>
            <a:r>
              <a:rPr lang="en-US" sz="2000" b="0" i="0" dirty="0">
                <a:solidFill>
                  <a:srgbClr val="000000"/>
                </a:solidFill>
                <a:effectLst/>
                <a:latin typeface="SymbolMT"/>
              </a:rPr>
              <a:t> </a:t>
            </a:r>
            <a:r>
              <a:rPr lang="en-US" sz="2000" b="0" i="0" dirty="0">
                <a:solidFill>
                  <a:srgbClr val="000000"/>
                </a:solidFill>
                <a:effectLst/>
                <a:latin typeface="ArialMT"/>
              </a:rPr>
              <a:t>Layer type (convolutional, fully connected, or pooling)</a:t>
            </a:r>
            <a:r>
              <a:rPr lang="en-US" sz="2000" dirty="0"/>
              <a:t> </a:t>
            </a:r>
            <a:br>
              <a:rPr lang="en-US" sz="2000" dirty="0"/>
            </a:br>
            <a:endParaRPr lang="en-US" sz="2000" dirty="0"/>
          </a:p>
        </p:txBody>
      </p:sp>
    </p:spTree>
    <p:extLst>
      <p:ext uri="{BB962C8B-B14F-4D97-AF65-F5344CB8AC3E}">
        <p14:creationId xmlns:p14="http://schemas.microsoft.com/office/powerpoint/2010/main" val="336847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E4C-6CA7-4EE2-AE0B-7F2B1EB8CDBA}"/>
              </a:ext>
            </a:extLst>
          </p:cNvPr>
          <p:cNvSpPr>
            <a:spLocks noGrp="1"/>
          </p:cNvSpPr>
          <p:nvPr>
            <p:ph type="title"/>
          </p:nvPr>
        </p:nvSpPr>
        <p:spPr>
          <a:xfrm>
            <a:off x="1097280" y="286603"/>
            <a:ext cx="10058400" cy="1450757"/>
          </a:xfrm>
        </p:spPr>
        <p:txBody>
          <a:bodyPr>
            <a:normAutofit/>
          </a:bodyPr>
          <a:lstStyle/>
          <a:p>
            <a:r>
              <a:rPr lang="en-US" sz="4800" b="1" i="0" dirty="0">
                <a:solidFill>
                  <a:srgbClr val="FF0000"/>
                </a:solidFill>
                <a:effectLst/>
                <a:latin typeface="Arial-BoldMT"/>
              </a:rPr>
              <a:t>Benchmark</a:t>
            </a:r>
            <a:r>
              <a:rPr lang="en-US" sz="4800" dirty="0">
                <a:solidFill>
                  <a:srgbClr val="0070C0"/>
                </a:solidFill>
              </a:rPr>
              <a:t> </a:t>
            </a:r>
          </a:p>
        </p:txBody>
      </p:sp>
      <p:sp>
        <p:nvSpPr>
          <p:cNvPr id="3" name="Content Placeholder 2">
            <a:extLst>
              <a:ext uri="{FF2B5EF4-FFF2-40B4-BE49-F238E27FC236}">
                <a16:creationId xmlns:a16="http://schemas.microsoft.com/office/drawing/2014/main" id="{23F04148-318E-444E-939A-5673CB978571}"/>
              </a:ext>
            </a:extLst>
          </p:cNvPr>
          <p:cNvSpPr>
            <a:spLocks noGrp="1"/>
          </p:cNvSpPr>
          <p:nvPr>
            <p:ph idx="1"/>
          </p:nvPr>
        </p:nvSpPr>
        <p:spPr>
          <a:xfrm>
            <a:off x="1097280" y="2108201"/>
            <a:ext cx="10445363" cy="3760891"/>
          </a:xfrm>
        </p:spPr>
        <p:txBody>
          <a:bodyPr>
            <a:normAutofit/>
          </a:bodyPr>
          <a:lstStyle/>
          <a:p>
            <a:r>
              <a:rPr lang="en-US" sz="2400" b="0" i="0" dirty="0">
                <a:solidFill>
                  <a:srgbClr val="000000"/>
                </a:solidFill>
                <a:effectLst/>
                <a:latin typeface="ArialMT"/>
              </a:rPr>
              <a:t>As a </a:t>
            </a:r>
            <a:r>
              <a:rPr lang="en-US" sz="2400" b="0" i="0" dirty="0" err="1">
                <a:solidFill>
                  <a:srgbClr val="000000"/>
                </a:solidFill>
                <a:effectLst/>
                <a:latin typeface="ArialMT"/>
              </a:rPr>
              <a:t>kaggle</a:t>
            </a:r>
            <a:r>
              <a:rPr lang="en-US" sz="2400" b="0" i="0" dirty="0">
                <a:solidFill>
                  <a:srgbClr val="000000"/>
                </a:solidFill>
                <a:effectLst/>
                <a:latin typeface="ArialMT"/>
              </a:rPr>
              <a:t> data set, my benchmark model showed that the results were</a:t>
            </a:r>
            <a:br>
              <a:rPr lang="en-US" sz="2400" b="0" i="0" dirty="0">
                <a:solidFill>
                  <a:srgbClr val="000000"/>
                </a:solidFill>
                <a:effectLst/>
                <a:latin typeface="ArialMT"/>
              </a:rPr>
            </a:br>
            <a:r>
              <a:rPr lang="en-US" sz="2400" b="0" i="0" dirty="0">
                <a:solidFill>
                  <a:srgbClr val="000000"/>
                </a:solidFill>
                <a:effectLst/>
                <a:latin typeface="ArialMT"/>
              </a:rPr>
              <a:t>promising with a 98% classification accuracy rate on testing images.</a:t>
            </a:r>
          </a:p>
          <a:p>
            <a:r>
              <a:rPr lang="en-US" sz="2400" b="0" i="0" dirty="0">
                <a:solidFill>
                  <a:srgbClr val="000000"/>
                </a:solidFill>
                <a:effectLst/>
                <a:latin typeface="ArialMT"/>
              </a:rPr>
              <a:t>I plan</a:t>
            </a:r>
            <a:r>
              <a:rPr lang="en-US" sz="2400" dirty="0">
                <a:solidFill>
                  <a:srgbClr val="000000"/>
                </a:solidFill>
                <a:latin typeface="ArialMT"/>
              </a:rPr>
              <a:t> </a:t>
            </a:r>
            <a:r>
              <a:rPr lang="en-US" sz="2400" b="0" i="0" dirty="0">
                <a:solidFill>
                  <a:srgbClr val="000000"/>
                </a:solidFill>
                <a:effectLst/>
                <a:latin typeface="ArialMT"/>
              </a:rPr>
              <a:t>to work on improving the performance of handwritten character recognition.</a:t>
            </a:r>
            <a:br>
              <a:rPr lang="en-US" sz="2400" b="0" i="0" dirty="0">
                <a:solidFill>
                  <a:srgbClr val="000000"/>
                </a:solidFill>
                <a:effectLst/>
                <a:latin typeface="ArialMT"/>
              </a:rPr>
            </a:br>
            <a:r>
              <a:rPr lang="en-US" sz="2400" b="0" i="0" dirty="0">
                <a:solidFill>
                  <a:srgbClr val="0563C1"/>
                </a:solidFill>
                <a:effectLst/>
                <a:latin typeface="ArialMT"/>
              </a:rPr>
              <a:t>https://www.kaggle.com/chandanshinde/character-recognition-using-keras</a:t>
            </a:r>
            <a:r>
              <a:rPr lang="en-US" sz="2400" dirty="0"/>
              <a:t> </a:t>
            </a:r>
            <a:br>
              <a:rPr lang="en-US" sz="2400" dirty="0"/>
            </a:br>
            <a:endParaRPr lang="en-US" sz="2400" dirty="0"/>
          </a:p>
        </p:txBody>
      </p:sp>
    </p:spTree>
    <p:extLst>
      <p:ext uri="{BB962C8B-B14F-4D97-AF65-F5344CB8AC3E}">
        <p14:creationId xmlns:p14="http://schemas.microsoft.com/office/powerpoint/2010/main" val="420361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9149-CC28-49AE-8EAC-2AE996CDA148}"/>
              </a:ext>
            </a:extLst>
          </p:cNvPr>
          <p:cNvSpPr>
            <a:spLocks noGrp="1"/>
          </p:cNvSpPr>
          <p:nvPr>
            <p:ph type="title"/>
          </p:nvPr>
        </p:nvSpPr>
        <p:spPr>
          <a:xfrm>
            <a:off x="1066800" y="0"/>
            <a:ext cx="10058400" cy="1450757"/>
          </a:xfrm>
        </p:spPr>
        <p:txBody>
          <a:bodyPr>
            <a:normAutofit/>
          </a:bodyPr>
          <a:lstStyle/>
          <a:p>
            <a:r>
              <a:rPr lang="en-US" sz="5400" b="1" i="0" dirty="0">
                <a:solidFill>
                  <a:srgbClr val="FF0000"/>
                </a:solidFill>
                <a:effectLst/>
                <a:latin typeface="Arial-BoldMT"/>
              </a:rPr>
              <a:t>Methodology</a:t>
            </a:r>
            <a:r>
              <a:rPr lang="en-US" sz="5400" dirty="0">
                <a:solidFill>
                  <a:srgbClr val="0070C0"/>
                </a:solidFill>
              </a:rPr>
              <a:t> </a:t>
            </a:r>
          </a:p>
        </p:txBody>
      </p:sp>
      <p:sp>
        <p:nvSpPr>
          <p:cNvPr id="3" name="Content Placeholder 2">
            <a:extLst>
              <a:ext uri="{FF2B5EF4-FFF2-40B4-BE49-F238E27FC236}">
                <a16:creationId xmlns:a16="http://schemas.microsoft.com/office/drawing/2014/main" id="{B3960C65-C473-428E-A060-B2574260350A}"/>
              </a:ext>
            </a:extLst>
          </p:cNvPr>
          <p:cNvSpPr>
            <a:spLocks noGrp="1"/>
          </p:cNvSpPr>
          <p:nvPr>
            <p:ph idx="1"/>
          </p:nvPr>
        </p:nvSpPr>
        <p:spPr>
          <a:xfrm>
            <a:off x="1066800" y="1457741"/>
            <a:ext cx="10392355" cy="4625007"/>
          </a:xfrm>
        </p:spPr>
        <p:txBody>
          <a:bodyPr>
            <a:noAutofit/>
          </a:bodyPr>
          <a:lstStyle/>
          <a:p>
            <a:r>
              <a:rPr lang="en-US" sz="2400" b="1" i="0" dirty="0">
                <a:solidFill>
                  <a:srgbClr val="0070C0"/>
                </a:solidFill>
                <a:effectLst/>
                <a:latin typeface="Arial-BoldMT"/>
              </a:rPr>
              <a:t>Data Preprocessing</a:t>
            </a:r>
            <a:br>
              <a:rPr lang="en-US" sz="2000" b="1" i="0" dirty="0">
                <a:solidFill>
                  <a:srgbClr val="000000"/>
                </a:solidFill>
                <a:effectLst/>
                <a:latin typeface="Arial-BoldMT"/>
              </a:rPr>
            </a:br>
            <a:r>
              <a:rPr lang="en-US" sz="2000" b="0" i="0" dirty="0">
                <a:solidFill>
                  <a:srgbClr val="000000"/>
                </a:solidFill>
                <a:effectLst/>
                <a:latin typeface="ArialMT"/>
              </a:rPr>
              <a:t>In order to achieve maximum efficiency, we need to preprocess the data</a:t>
            </a:r>
            <a:br>
              <a:rPr lang="en-US" sz="2000" b="0" i="0" dirty="0">
                <a:solidFill>
                  <a:srgbClr val="000000"/>
                </a:solidFill>
                <a:effectLst/>
                <a:latin typeface="ArialMT"/>
              </a:rPr>
            </a:br>
            <a:r>
              <a:rPr lang="en-US" sz="2000" b="0" i="0" dirty="0">
                <a:solidFill>
                  <a:srgbClr val="000000"/>
                </a:solidFill>
                <a:effectLst/>
                <a:latin typeface="ArialMT"/>
              </a:rPr>
              <a:t>before we feed it into the neural network. first, I split the data into training</a:t>
            </a:r>
            <a:br>
              <a:rPr lang="en-US" sz="2000" b="0" i="0" dirty="0">
                <a:solidFill>
                  <a:srgbClr val="000000"/>
                </a:solidFill>
                <a:effectLst/>
                <a:latin typeface="ArialMT"/>
              </a:rPr>
            </a:br>
            <a:r>
              <a:rPr lang="en-US" sz="2000" b="0" i="0" dirty="0">
                <a:solidFill>
                  <a:srgbClr val="000000"/>
                </a:solidFill>
                <a:effectLst/>
                <a:latin typeface="ArialMT"/>
              </a:rPr>
              <a:t>and test data then scale it; it's important to scale the data not to have a</a:t>
            </a:r>
            <a:br>
              <a:rPr lang="en-US" sz="2000" b="0" i="0" dirty="0">
                <a:solidFill>
                  <a:srgbClr val="000000"/>
                </a:solidFill>
                <a:effectLst/>
                <a:latin typeface="ArialMT"/>
              </a:rPr>
            </a:br>
            <a:r>
              <a:rPr lang="en-US" sz="2000" b="0" i="0" dirty="0">
                <a:solidFill>
                  <a:srgbClr val="000000"/>
                </a:solidFill>
                <a:effectLst/>
                <a:latin typeface="ArialMT"/>
              </a:rPr>
              <a:t>dominate variables as we know from the Euclidean distance concept.</a:t>
            </a:r>
            <a:br>
              <a:rPr lang="en-US" sz="2000" b="0" i="0" dirty="0">
                <a:solidFill>
                  <a:srgbClr val="000000"/>
                </a:solidFill>
                <a:effectLst/>
                <a:latin typeface="ArialMT"/>
              </a:rPr>
            </a:br>
            <a:r>
              <a:rPr lang="en-US" sz="2000" b="0" i="0" dirty="0">
                <a:solidFill>
                  <a:srgbClr val="000000"/>
                </a:solidFill>
                <a:effectLst/>
                <a:latin typeface="ArialMT"/>
              </a:rPr>
              <a:t>Once we got explore the dataset we preprocess it by:</a:t>
            </a:r>
            <a:br>
              <a:rPr lang="en-US" sz="2000" b="0" i="0" dirty="0">
                <a:solidFill>
                  <a:srgbClr val="000000"/>
                </a:solidFill>
                <a:effectLst/>
                <a:latin typeface="ArialMT"/>
              </a:rPr>
            </a:br>
            <a:r>
              <a:rPr lang="en-US" sz="2000" b="0" i="0" dirty="0">
                <a:solidFill>
                  <a:srgbClr val="000000"/>
                </a:solidFill>
                <a:effectLst/>
                <a:latin typeface="ArialMT"/>
              </a:rPr>
              <a:t>1. Step 1: Import Libraries. First step is usually importing the libraries that will be needed in the program. ...</a:t>
            </a:r>
            <a:br>
              <a:rPr lang="en-US" sz="2000" b="0" i="0" dirty="0">
                <a:solidFill>
                  <a:srgbClr val="000000"/>
                </a:solidFill>
                <a:effectLst/>
                <a:latin typeface="ArialMT"/>
              </a:rPr>
            </a:br>
            <a:r>
              <a:rPr lang="en-US" sz="2000" b="0" i="0" dirty="0">
                <a:solidFill>
                  <a:srgbClr val="000000"/>
                </a:solidFill>
                <a:effectLst/>
                <a:latin typeface="ArialMT"/>
              </a:rPr>
              <a:t>2. Step 2: Import the Dataset. ...</a:t>
            </a:r>
            <a:br>
              <a:rPr lang="en-US" sz="2000" b="0" i="0" dirty="0">
                <a:solidFill>
                  <a:srgbClr val="000000"/>
                </a:solidFill>
                <a:effectLst/>
                <a:latin typeface="ArialMT"/>
              </a:rPr>
            </a:br>
            <a:r>
              <a:rPr lang="en-US" sz="2000" b="0" i="0" dirty="0">
                <a:solidFill>
                  <a:srgbClr val="000000"/>
                </a:solidFill>
                <a:effectLst/>
                <a:latin typeface="ArialMT"/>
              </a:rPr>
              <a:t>3. Step 3: Taking care of Missing Data in Dataset. ...</a:t>
            </a:r>
            <a:br>
              <a:rPr lang="en-US" sz="2000" b="0" i="0" dirty="0">
                <a:solidFill>
                  <a:srgbClr val="000000"/>
                </a:solidFill>
                <a:effectLst/>
                <a:latin typeface="ArialMT"/>
              </a:rPr>
            </a:br>
            <a:r>
              <a:rPr lang="en-US" sz="2000" b="0" i="0" dirty="0">
                <a:solidFill>
                  <a:srgbClr val="000000"/>
                </a:solidFill>
                <a:effectLst/>
                <a:latin typeface="ArialMT"/>
              </a:rPr>
              <a:t>4. Step 4: Encoding categorical data. ...</a:t>
            </a:r>
            <a:br>
              <a:rPr lang="en-US" sz="2000" b="0" i="0" dirty="0">
                <a:solidFill>
                  <a:srgbClr val="000000"/>
                </a:solidFill>
                <a:effectLst/>
                <a:latin typeface="ArialMT"/>
              </a:rPr>
            </a:br>
            <a:r>
              <a:rPr lang="en-US" sz="2000" b="0" i="0" dirty="0">
                <a:solidFill>
                  <a:srgbClr val="000000"/>
                </a:solidFill>
                <a:effectLst/>
                <a:latin typeface="ArialMT"/>
              </a:rPr>
              <a:t>5. Step 5: Splitting the Dataset into Training set and Test Set. ...</a:t>
            </a:r>
            <a:br>
              <a:rPr lang="en-US" sz="2000" b="0" i="0" dirty="0">
                <a:solidFill>
                  <a:srgbClr val="000000"/>
                </a:solidFill>
                <a:effectLst/>
                <a:latin typeface="ArialMT"/>
              </a:rPr>
            </a:br>
            <a:r>
              <a:rPr lang="en-US" sz="2000" b="0" i="0" dirty="0">
                <a:solidFill>
                  <a:srgbClr val="000000"/>
                </a:solidFill>
                <a:effectLst/>
                <a:latin typeface="ArialMT"/>
              </a:rPr>
              <a:t>6. Step 6: Feature Scaling.</a:t>
            </a:r>
            <a:r>
              <a:rPr lang="en-US" sz="2000" dirty="0"/>
              <a:t> </a:t>
            </a:r>
            <a:br>
              <a:rPr lang="en-US" sz="2000" dirty="0"/>
            </a:br>
            <a:endParaRPr lang="en-US" sz="2000" dirty="0"/>
          </a:p>
        </p:txBody>
      </p:sp>
    </p:spTree>
    <p:extLst>
      <p:ext uri="{BB962C8B-B14F-4D97-AF65-F5344CB8AC3E}">
        <p14:creationId xmlns:p14="http://schemas.microsoft.com/office/powerpoint/2010/main" val="232120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479C-3381-4984-B755-C7FCFFA86F3E}"/>
              </a:ext>
            </a:extLst>
          </p:cNvPr>
          <p:cNvSpPr>
            <a:spLocks noGrp="1"/>
          </p:cNvSpPr>
          <p:nvPr>
            <p:ph type="title"/>
          </p:nvPr>
        </p:nvSpPr>
        <p:spPr/>
        <p:txBody>
          <a:bodyPr>
            <a:normAutofit/>
          </a:bodyPr>
          <a:lstStyle/>
          <a:p>
            <a:r>
              <a:rPr lang="en-US" sz="5400" dirty="0">
                <a:solidFill>
                  <a:srgbClr val="FF0000"/>
                </a:solidFill>
              </a:rPr>
              <a:t>Cont.</a:t>
            </a:r>
          </a:p>
        </p:txBody>
      </p:sp>
      <p:pic>
        <p:nvPicPr>
          <p:cNvPr id="5" name="Content Placeholder 4">
            <a:extLst>
              <a:ext uri="{FF2B5EF4-FFF2-40B4-BE49-F238E27FC236}">
                <a16:creationId xmlns:a16="http://schemas.microsoft.com/office/drawing/2014/main" id="{1BF25616-58B2-4EF2-BCB5-D14B360E46F0}"/>
              </a:ext>
            </a:extLst>
          </p:cNvPr>
          <p:cNvPicPr>
            <a:picLocks noGrp="1" noChangeAspect="1"/>
          </p:cNvPicPr>
          <p:nvPr>
            <p:ph idx="1"/>
          </p:nvPr>
        </p:nvPicPr>
        <p:blipFill>
          <a:blip r:embed="rId2"/>
          <a:stretch>
            <a:fillRect/>
          </a:stretch>
        </p:blipFill>
        <p:spPr>
          <a:xfrm>
            <a:off x="1073423" y="1967625"/>
            <a:ext cx="9117706" cy="2482112"/>
          </a:xfrm>
        </p:spPr>
      </p:pic>
      <p:sp>
        <p:nvSpPr>
          <p:cNvPr id="6" name="TextBox 5">
            <a:extLst>
              <a:ext uri="{FF2B5EF4-FFF2-40B4-BE49-F238E27FC236}">
                <a16:creationId xmlns:a16="http://schemas.microsoft.com/office/drawing/2014/main" id="{FD4C8278-E49B-46CA-A14A-547F55688765}"/>
              </a:ext>
            </a:extLst>
          </p:cNvPr>
          <p:cNvSpPr txBox="1"/>
          <p:nvPr/>
        </p:nvSpPr>
        <p:spPr>
          <a:xfrm>
            <a:off x="1640619" y="4439481"/>
            <a:ext cx="10167068" cy="1938992"/>
          </a:xfrm>
          <a:prstGeom prst="rect">
            <a:avLst/>
          </a:prstGeom>
          <a:noFill/>
        </p:spPr>
        <p:txBody>
          <a:bodyPr wrap="square" rtlCol="0">
            <a:spAutoFit/>
          </a:bodyPr>
          <a:lstStyle/>
          <a:p>
            <a:r>
              <a:rPr lang="en-US" sz="2000" b="0" i="0" dirty="0">
                <a:solidFill>
                  <a:srgbClr val="000000"/>
                </a:solidFill>
                <a:effectLst/>
                <a:latin typeface="ArialMT"/>
              </a:rPr>
              <a:t>In the code above, we first use the shuffle() method to randomize the data</a:t>
            </a:r>
            <a:br>
              <a:rPr lang="en-US" sz="2000" b="0" i="0" dirty="0">
                <a:solidFill>
                  <a:srgbClr val="000000"/>
                </a:solidFill>
                <a:effectLst/>
                <a:latin typeface="ArialMT"/>
              </a:rPr>
            </a:br>
            <a:r>
              <a:rPr lang="en-US" sz="2000" b="0" i="0" dirty="0">
                <a:solidFill>
                  <a:srgbClr val="000000"/>
                </a:solidFill>
                <a:effectLst/>
                <a:latin typeface="ArialMT"/>
              </a:rPr>
              <a:t>(the original one is sorted from </a:t>
            </a:r>
            <a:r>
              <a:rPr lang="en-US" sz="2000" b="0" i="0" dirty="0">
                <a:solidFill>
                  <a:srgbClr val="000000"/>
                </a:solidFill>
                <a:effectLst/>
                <a:latin typeface="Helvetica Neue"/>
              </a:rPr>
              <a:t>Alef - yeh</a:t>
            </a:r>
            <a:r>
              <a:rPr lang="en-US" sz="2000" b="0" i="0" dirty="0">
                <a:solidFill>
                  <a:srgbClr val="000000"/>
                </a:solidFill>
                <a:effectLst/>
                <a:latin typeface="ArialMT"/>
              </a:rPr>
              <a:t>, and it is not machine-friendly). Then,</a:t>
            </a:r>
            <a:br>
              <a:rPr lang="en-US" sz="2000" b="0" i="0" dirty="0">
                <a:solidFill>
                  <a:srgbClr val="000000"/>
                </a:solidFill>
                <a:effectLst/>
                <a:latin typeface="ArialMT"/>
              </a:rPr>
            </a:br>
            <a:r>
              <a:rPr lang="en-US" sz="2000" b="0" i="0" dirty="0">
                <a:solidFill>
                  <a:srgbClr val="000000"/>
                </a:solidFill>
                <a:effectLst/>
                <a:latin typeface="ArialMT"/>
              </a:rPr>
              <a:t>we extract the label, the number indicating which letter is this row</a:t>
            </a:r>
            <a:br>
              <a:rPr lang="en-US" sz="2000" b="0" i="0" dirty="0">
                <a:solidFill>
                  <a:srgbClr val="000000"/>
                </a:solidFill>
                <a:effectLst/>
                <a:latin typeface="ArialMT"/>
              </a:rPr>
            </a:br>
            <a:r>
              <a:rPr lang="en-US" sz="2000" b="0" i="0" dirty="0">
                <a:solidFill>
                  <a:srgbClr val="000000"/>
                </a:solidFill>
                <a:effectLst/>
                <a:latin typeface="ArialMT"/>
              </a:rPr>
              <a:t>representing, from the raw data. </a:t>
            </a:r>
            <a:r>
              <a:rPr lang="en-US" sz="2000" b="0" i="0" dirty="0" err="1">
                <a:solidFill>
                  <a:srgbClr val="000000"/>
                </a:solidFill>
                <a:effectLst/>
                <a:latin typeface="ArialMT"/>
              </a:rPr>
              <a:t>keras.utils.to_categorical</a:t>
            </a:r>
            <a:r>
              <a:rPr lang="en-US" sz="2000" b="0" i="0" dirty="0">
                <a:solidFill>
                  <a:srgbClr val="000000"/>
                </a:solidFill>
                <a:effectLst/>
                <a:latin typeface="ArialMT"/>
              </a:rPr>
              <a:t>() is used to</a:t>
            </a:r>
            <a:br>
              <a:rPr lang="en-US" sz="2000" b="0" i="0" dirty="0">
                <a:solidFill>
                  <a:srgbClr val="000000"/>
                </a:solidFill>
                <a:effectLst/>
                <a:latin typeface="ArialMT"/>
              </a:rPr>
            </a:br>
            <a:r>
              <a:rPr lang="en-US" sz="2000" b="0" i="0" dirty="0">
                <a:solidFill>
                  <a:srgbClr val="000000"/>
                </a:solidFill>
                <a:effectLst/>
                <a:latin typeface="ArialMT"/>
              </a:rPr>
              <a:t>convert the number, range from 0-25, into the one-hot array.</a:t>
            </a:r>
            <a:r>
              <a:rPr lang="en-US" sz="2000" dirty="0"/>
              <a:t> </a:t>
            </a:r>
            <a:br>
              <a:rPr lang="en-US" sz="2000" dirty="0"/>
            </a:br>
            <a:endParaRPr lang="en-US" sz="2000" dirty="0"/>
          </a:p>
        </p:txBody>
      </p:sp>
    </p:spTree>
    <p:extLst>
      <p:ext uri="{BB962C8B-B14F-4D97-AF65-F5344CB8AC3E}">
        <p14:creationId xmlns:p14="http://schemas.microsoft.com/office/powerpoint/2010/main" val="259624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A1B4-6BD2-4AF6-A7D4-C9662D7169BE}"/>
              </a:ext>
            </a:extLst>
          </p:cNvPr>
          <p:cNvSpPr>
            <a:spLocks noGrp="1"/>
          </p:cNvSpPr>
          <p:nvPr>
            <p:ph type="title"/>
          </p:nvPr>
        </p:nvSpPr>
        <p:spPr>
          <a:xfrm>
            <a:off x="1097280" y="-150722"/>
            <a:ext cx="10058400" cy="1450757"/>
          </a:xfrm>
        </p:spPr>
        <p:txBody>
          <a:bodyPr>
            <a:normAutofit/>
          </a:bodyPr>
          <a:lstStyle/>
          <a:p>
            <a:r>
              <a:rPr lang="en-US" sz="5400" b="1" i="0" dirty="0">
                <a:solidFill>
                  <a:srgbClr val="FF0000"/>
                </a:solidFill>
                <a:effectLst/>
                <a:latin typeface="Arial-BoldMT"/>
              </a:rPr>
              <a:t>Implementation</a:t>
            </a:r>
            <a:r>
              <a:rPr lang="en-US" sz="5400" dirty="0">
                <a:solidFill>
                  <a:srgbClr val="FF0000"/>
                </a:solidFill>
              </a:rPr>
              <a:t> </a:t>
            </a:r>
          </a:p>
        </p:txBody>
      </p:sp>
      <p:sp>
        <p:nvSpPr>
          <p:cNvPr id="7" name="Content Placeholder 6">
            <a:extLst>
              <a:ext uri="{FF2B5EF4-FFF2-40B4-BE49-F238E27FC236}">
                <a16:creationId xmlns:a16="http://schemas.microsoft.com/office/drawing/2014/main" id="{D45EF8A1-3632-4A0F-A98C-F57DF5CFF805}"/>
              </a:ext>
            </a:extLst>
          </p:cNvPr>
          <p:cNvSpPr>
            <a:spLocks noGrp="1"/>
          </p:cNvSpPr>
          <p:nvPr>
            <p:ph idx="1"/>
          </p:nvPr>
        </p:nvSpPr>
        <p:spPr>
          <a:xfrm>
            <a:off x="1137036" y="1470994"/>
            <a:ext cx="10058400" cy="4386469"/>
          </a:xfrm>
        </p:spPr>
        <p:txBody>
          <a:bodyPr/>
          <a:lstStyle/>
          <a:p>
            <a:r>
              <a:rPr lang="en-US" sz="1800" b="1" i="0" dirty="0">
                <a:solidFill>
                  <a:srgbClr val="000000"/>
                </a:solidFill>
                <a:effectLst/>
                <a:latin typeface="Arial-BoldMT"/>
              </a:rPr>
              <a:t>1. </a:t>
            </a:r>
            <a:r>
              <a:rPr lang="en-US" sz="2400" b="1" i="0" dirty="0">
                <a:solidFill>
                  <a:srgbClr val="0070C0"/>
                </a:solidFill>
                <a:effectLst/>
                <a:latin typeface="Arial-BoldMT"/>
              </a:rPr>
              <a:t>Import libraries</a:t>
            </a:r>
            <a:r>
              <a:rPr lang="en-US" sz="2400" dirty="0">
                <a:solidFill>
                  <a:srgbClr val="0070C0"/>
                </a:solidFill>
              </a:rPr>
              <a:t> </a:t>
            </a:r>
            <a:br>
              <a:rPr lang="en-US" dirty="0"/>
            </a:br>
            <a:endParaRPr lang="en-US" dirty="0"/>
          </a:p>
        </p:txBody>
      </p:sp>
      <p:pic>
        <p:nvPicPr>
          <p:cNvPr id="9" name="Picture 8">
            <a:extLst>
              <a:ext uri="{FF2B5EF4-FFF2-40B4-BE49-F238E27FC236}">
                <a16:creationId xmlns:a16="http://schemas.microsoft.com/office/drawing/2014/main" id="{8D0E0A49-E2EA-42AF-8BED-CDFC1DBFF602}"/>
              </a:ext>
            </a:extLst>
          </p:cNvPr>
          <p:cNvPicPr>
            <a:picLocks noChangeAspect="1"/>
          </p:cNvPicPr>
          <p:nvPr/>
        </p:nvPicPr>
        <p:blipFill>
          <a:blip r:embed="rId2"/>
          <a:stretch>
            <a:fillRect/>
          </a:stretch>
        </p:blipFill>
        <p:spPr>
          <a:xfrm>
            <a:off x="422436" y="1944506"/>
            <a:ext cx="11482850" cy="4256192"/>
          </a:xfrm>
          <a:prstGeom prst="rect">
            <a:avLst/>
          </a:prstGeom>
        </p:spPr>
      </p:pic>
    </p:spTree>
    <p:extLst>
      <p:ext uri="{BB962C8B-B14F-4D97-AF65-F5344CB8AC3E}">
        <p14:creationId xmlns:p14="http://schemas.microsoft.com/office/powerpoint/2010/main" val="313838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FC72-14A4-484A-B10F-B59F86823372}"/>
              </a:ext>
            </a:extLst>
          </p:cNvPr>
          <p:cNvSpPr>
            <a:spLocks noGrp="1"/>
          </p:cNvSpPr>
          <p:nvPr>
            <p:ph type="title"/>
          </p:nvPr>
        </p:nvSpPr>
        <p:spPr>
          <a:xfrm>
            <a:off x="1097280" y="-12760"/>
            <a:ext cx="10058400" cy="1450757"/>
          </a:xfrm>
        </p:spPr>
        <p:txBody>
          <a:bodyPr>
            <a:normAutofit/>
          </a:bodyPr>
          <a:lstStyle/>
          <a:p>
            <a:r>
              <a:rPr lang="en-US" sz="5400" dirty="0">
                <a:solidFill>
                  <a:srgbClr val="FF0000"/>
                </a:solidFill>
              </a:rPr>
              <a:t>Cont</a:t>
            </a:r>
            <a:r>
              <a:rPr lang="en-US" sz="5400" dirty="0">
                <a:solidFill>
                  <a:srgbClr val="0070C0"/>
                </a:solidFill>
              </a:rPr>
              <a:t>.</a:t>
            </a:r>
          </a:p>
        </p:txBody>
      </p:sp>
      <p:sp>
        <p:nvSpPr>
          <p:cNvPr id="3" name="Content Placeholder 2">
            <a:extLst>
              <a:ext uri="{FF2B5EF4-FFF2-40B4-BE49-F238E27FC236}">
                <a16:creationId xmlns:a16="http://schemas.microsoft.com/office/drawing/2014/main" id="{857681B1-BEC3-4AE5-82BB-29F652115DC3}"/>
              </a:ext>
            </a:extLst>
          </p:cNvPr>
          <p:cNvSpPr>
            <a:spLocks noGrp="1"/>
          </p:cNvSpPr>
          <p:nvPr>
            <p:ph idx="1"/>
          </p:nvPr>
        </p:nvSpPr>
        <p:spPr>
          <a:xfrm>
            <a:off x="1097280" y="1444759"/>
            <a:ext cx="11001954" cy="4373218"/>
          </a:xfrm>
        </p:spPr>
        <p:txBody>
          <a:bodyPr>
            <a:normAutofit/>
          </a:bodyPr>
          <a:lstStyle/>
          <a:p>
            <a:r>
              <a:rPr lang="en-US" sz="2000" b="1" i="0" dirty="0">
                <a:solidFill>
                  <a:srgbClr val="000000"/>
                </a:solidFill>
                <a:effectLst/>
                <a:latin typeface="Arial-BoldMT"/>
              </a:rPr>
              <a:t>2. </a:t>
            </a:r>
            <a:r>
              <a:rPr lang="en-US" sz="2400" b="1" i="0" dirty="0">
                <a:solidFill>
                  <a:srgbClr val="0070C0"/>
                </a:solidFill>
                <a:effectLst/>
                <a:latin typeface="Arial-BoldMT"/>
              </a:rPr>
              <a:t>Importing Dataset</a:t>
            </a:r>
            <a:br>
              <a:rPr lang="en-US" sz="2000" b="1" i="0" dirty="0">
                <a:solidFill>
                  <a:srgbClr val="000000"/>
                </a:solidFill>
                <a:effectLst/>
                <a:latin typeface="Arial-BoldMT"/>
              </a:rPr>
            </a:br>
            <a:r>
              <a:rPr lang="en-US" sz="2000" b="0" i="0" dirty="0">
                <a:solidFill>
                  <a:srgbClr val="000000"/>
                </a:solidFill>
                <a:effectLst/>
                <a:latin typeface="ArialMT"/>
              </a:rPr>
              <a:t>well, The Dataset contains capitalized handwritten alphabet images (</a:t>
            </a:r>
            <a:r>
              <a:rPr lang="en-US" sz="2000" b="0" i="0" dirty="0">
                <a:solidFill>
                  <a:srgbClr val="000000"/>
                </a:solidFill>
                <a:effectLst/>
                <a:latin typeface="Helvetica Neue"/>
              </a:rPr>
              <a:t>Alef - yeh</a:t>
            </a:r>
            <a:r>
              <a:rPr lang="en-US" sz="2000" b="0" i="0" dirty="0">
                <a:solidFill>
                  <a:srgbClr val="000000"/>
                </a:solidFill>
                <a:effectLst/>
                <a:latin typeface="ArialMT"/>
              </a:rPr>
              <a:t>) in size of</a:t>
            </a:r>
            <a:br>
              <a:rPr lang="en-US" sz="2000" b="0" i="0" dirty="0">
                <a:solidFill>
                  <a:srgbClr val="000000"/>
                </a:solidFill>
                <a:effectLst/>
                <a:latin typeface="ArialMT"/>
              </a:rPr>
            </a:br>
            <a:r>
              <a:rPr lang="en-US" sz="2000" dirty="0">
                <a:solidFill>
                  <a:srgbClr val="000000"/>
                </a:solidFill>
                <a:latin typeface="ArialMT"/>
              </a:rPr>
              <a:t>32x32</a:t>
            </a:r>
            <a:r>
              <a:rPr lang="en-US" sz="2000" b="0" i="0" dirty="0">
                <a:solidFill>
                  <a:srgbClr val="000000"/>
                </a:solidFill>
                <a:effectLst/>
                <a:latin typeface="ArialMT"/>
              </a:rPr>
              <a:t> pixels. Each alphabet in the image is centered at 20x20 pixel box. There are</a:t>
            </a:r>
            <a:br>
              <a:rPr lang="en-US" sz="2000" b="0" i="0" dirty="0">
                <a:solidFill>
                  <a:srgbClr val="000000"/>
                </a:solidFill>
                <a:effectLst/>
                <a:latin typeface="ArialMT"/>
              </a:rPr>
            </a:br>
            <a:r>
              <a:rPr lang="en-US" sz="2000" b="0" i="0" dirty="0">
                <a:solidFill>
                  <a:srgbClr val="000000"/>
                </a:solidFill>
                <a:effectLst/>
                <a:latin typeface="Helvetica Neue"/>
              </a:rPr>
              <a:t>16798</a:t>
            </a:r>
            <a:r>
              <a:rPr lang="en-US" sz="2000" b="0" i="0" dirty="0">
                <a:solidFill>
                  <a:srgbClr val="000000"/>
                </a:solidFill>
                <a:effectLst/>
                <a:latin typeface="ArialMT"/>
              </a:rPr>
              <a:t> images in total, or approximately </a:t>
            </a:r>
            <a:r>
              <a:rPr lang="en-US" sz="2000" b="0" i="0" dirty="0">
                <a:solidFill>
                  <a:srgbClr val="000000"/>
                </a:solidFill>
                <a:effectLst/>
                <a:latin typeface="Helvetica Neue"/>
              </a:rPr>
              <a:t>598</a:t>
            </a:r>
            <a:r>
              <a:rPr lang="en-US" sz="2000" b="0" i="0" dirty="0">
                <a:solidFill>
                  <a:srgbClr val="000000"/>
                </a:solidFill>
                <a:effectLst/>
                <a:latin typeface="ArialMT"/>
              </a:rPr>
              <a:t> images for each of the alphabet, in the data file.</a:t>
            </a:r>
            <a:r>
              <a:rPr lang="en-US" sz="2000" dirty="0"/>
              <a:t> </a:t>
            </a:r>
            <a:br>
              <a:rPr lang="en-US" sz="2000" dirty="0"/>
            </a:br>
            <a:endParaRPr lang="en-US" sz="2000" dirty="0"/>
          </a:p>
        </p:txBody>
      </p:sp>
      <p:pic>
        <p:nvPicPr>
          <p:cNvPr id="6" name="Picture 5">
            <a:extLst>
              <a:ext uri="{FF2B5EF4-FFF2-40B4-BE49-F238E27FC236}">
                <a16:creationId xmlns:a16="http://schemas.microsoft.com/office/drawing/2014/main" id="{6DDDD5E3-6735-44E9-BC32-FB8913848F89}"/>
              </a:ext>
            </a:extLst>
          </p:cNvPr>
          <p:cNvPicPr>
            <a:picLocks noChangeAspect="1"/>
          </p:cNvPicPr>
          <p:nvPr/>
        </p:nvPicPr>
        <p:blipFill>
          <a:blip r:embed="rId2"/>
          <a:stretch>
            <a:fillRect/>
          </a:stretch>
        </p:blipFill>
        <p:spPr>
          <a:xfrm>
            <a:off x="64829" y="3375992"/>
            <a:ext cx="12062341" cy="1450757"/>
          </a:xfrm>
          <a:prstGeom prst="rect">
            <a:avLst/>
          </a:prstGeom>
        </p:spPr>
      </p:pic>
    </p:spTree>
    <p:extLst>
      <p:ext uri="{BB962C8B-B14F-4D97-AF65-F5344CB8AC3E}">
        <p14:creationId xmlns:p14="http://schemas.microsoft.com/office/powerpoint/2010/main" val="93909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7855-B310-40C8-A0D0-BE7205A562B7}"/>
              </a:ext>
            </a:extLst>
          </p:cNvPr>
          <p:cNvSpPr>
            <a:spLocks noGrp="1"/>
          </p:cNvSpPr>
          <p:nvPr>
            <p:ph type="title"/>
          </p:nvPr>
        </p:nvSpPr>
        <p:spPr>
          <a:xfrm>
            <a:off x="868018" y="64581"/>
            <a:ext cx="10058400" cy="814653"/>
          </a:xfrm>
        </p:spPr>
        <p:txBody>
          <a:bodyPr>
            <a:normAutofit fontScale="90000"/>
          </a:bodyPr>
          <a:lstStyle/>
          <a:p>
            <a:r>
              <a:rPr lang="en-US" sz="5400" dirty="0">
                <a:solidFill>
                  <a:srgbClr val="FF0000"/>
                </a:solidFill>
              </a:rPr>
              <a:t>Cont</a:t>
            </a:r>
            <a:r>
              <a:rPr lang="en-US" sz="4800" dirty="0">
                <a:solidFill>
                  <a:srgbClr val="0070C0"/>
                </a:solidFill>
              </a:rPr>
              <a:t>.</a:t>
            </a:r>
            <a:endParaRPr lang="en-US" dirty="0"/>
          </a:p>
        </p:txBody>
      </p:sp>
      <p:sp>
        <p:nvSpPr>
          <p:cNvPr id="3" name="Content Placeholder 2">
            <a:extLst>
              <a:ext uri="{FF2B5EF4-FFF2-40B4-BE49-F238E27FC236}">
                <a16:creationId xmlns:a16="http://schemas.microsoft.com/office/drawing/2014/main" id="{9FD60644-2668-4430-A04E-90451EBD3536}"/>
              </a:ext>
            </a:extLst>
          </p:cNvPr>
          <p:cNvSpPr>
            <a:spLocks noGrp="1"/>
          </p:cNvSpPr>
          <p:nvPr>
            <p:ph idx="1"/>
          </p:nvPr>
        </p:nvSpPr>
        <p:spPr>
          <a:xfrm>
            <a:off x="1066800" y="879234"/>
            <a:ext cx="10058400" cy="4452730"/>
          </a:xfrm>
        </p:spPr>
        <p:txBody>
          <a:bodyPr/>
          <a:lstStyle/>
          <a:p>
            <a:r>
              <a:rPr lang="en-US" sz="2400" b="1" i="0" dirty="0">
                <a:solidFill>
                  <a:srgbClr val="000000"/>
                </a:solidFill>
                <a:effectLst/>
                <a:latin typeface="Arial-BoldMT"/>
              </a:rPr>
              <a:t>3</a:t>
            </a:r>
            <a:r>
              <a:rPr lang="en-US" sz="2000" b="1" i="0" dirty="0">
                <a:solidFill>
                  <a:srgbClr val="000000"/>
                </a:solidFill>
                <a:effectLst/>
                <a:latin typeface="Arial-BoldMT"/>
              </a:rPr>
              <a:t>.</a:t>
            </a:r>
            <a:r>
              <a:rPr lang="en-US" sz="2400" b="1" i="0" dirty="0">
                <a:solidFill>
                  <a:srgbClr val="0070C0"/>
                </a:solidFill>
                <a:effectLst/>
                <a:latin typeface="Arial-BoldMT"/>
              </a:rPr>
              <a:t>Data Exploration</a:t>
            </a:r>
            <a:r>
              <a:rPr lang="en-US" sz="2400" dirty="0">
                <a:solidFill>
                  <a:srgbClr val="0070C0"/>
                </a:solidFill>
              </a:rPr>
              <a:t> </a:t>
            </a:r>
            <a:br>
              <a:rPr lang="en-US" dirty="0"/>
            </a:br>
            <a:endParaRPr lang="en-US" dirty="0"/>
          </a:p>
        </p:txBody>
      </p:sp>
      <p:pic>
        <p:nvPicPr>
          <p:cNvPr id="6" name="Picture 5">
            <a:extLst>
              <a:ext uri="{FF2B5EF4-FFF2-40B4-BE49-F238E27FC236}">
                <a16:creationId xmlns:a16="http://schemas.microsoft.com/office/drawing/2014/main" id="{EAF01627-E822-4C49-A682-F477BEB8424E}"/>
              </a:ext>
            </a:extLst>
          </p:cNvPr>
          <p:cNvPicPr>
            <a:picLocks noChangeAspect="1"/>
          </p:cNvPicPr>
          <p:nvPr/>
        </p:nvPicPr>
        <p:blipFill>
          <a:blip r:embed="rId2"/>
          <a:stretch>
            <a:fillRect/>
          </a:stretch>
        </p:blipFill>
        <p:spPr>
          <a:xfrm>
            <a:off x="1235101" y="1351723"/>
            <a:ext cx="8896353" cy="5034370"/>
          </a:xfrm>
          <a:prstGeom prst="rect">
            <a:avLst/>
          </a:prstGeom>
        </p:spPr>
      </p:pic>
    </p:spTree>
    <p:extLst>
      <p:ext uri="{BB962C8B-B14F-4D97-AF65-F5344CB8AC3E}">
        <p14:creationId xmlns:p14="http://schemas.microsoft.com/office/powerpoint/2010/main" val="387938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D2E3-B90C-404F-AAC7-EC9D882ED739}"/>
              </a:ext>
            </a:extLst>
          </p:cNvPr>
          <p:cNvSpPr>
            <a:spLocks noGrp="1"/>
          </p:cNvSpPr>
          <p:nvPr>
            <p:ph type="title"/>
          </p:nvPr>
        </p:nvSpPr>
        <p:spPr/>
        <p:txBody>
          <a:bodyPr/>
          <a:lstStyle/>
          <a:p>
            <a:r>
              <a:rPr lang="en-US" sz="5400" dirty="0">
                <a:solidFill>
                  <a:srgbClr val="FF0000"/>
                </a:solidFill>
              </a:rPr>
              <a:t>Cont</a:t>
            </a:r>
            <a:r>
              <a:rPr lang="en-US" sz="4400" dirty="0">
                <a:solidFill>
                  <a:srgbClr val="0070C0"/>
                </a:solidFill>
              </a:rPr>
              <a:t>.</a:t>
            </a:r>
            <a:endParaRPr lang="en-US" dirty="0"/>
          </a:p>
        </p:txBody>
      </p:sp>
      <p:sp>
        <p:nvSpPr>
          <p:cNvPr id="3" name="Content Placeholder 2">
            <a:extLst>
              <a:ext uri="{FF2B5EF4-FFF2-40B4-BE49-F238E27FC236}">
                <a16:creationId xmlns:a16="http://schemas.microsoft.com/office/drawing/2014/main" id="{0EF5533E-0215-4F8D-ADB6-8ED58CAFBCA4}"/>
              </a:ext>
            </a:extLst>
          </p:cNvPr>
          <p:cNvSpPr>
            <a:spLocks noGrp="1"/>
          </p:cNvSpPr>
          <p:nvPr>
            <p:ph idx="1"/>
          </p:nvPr>
        </p:nvSpPr>
        <p:spPr>
          <a:xfrm>
            <a:off x="1097280" y="1881809"/>
            <a:ext cx="9239416" cy="4399721"/>
          </a:xfrm>
        </p:spPr>
        <p:txBody>
          <a:bodyPr>
            <a:normAutofit/>
          </a:bodyPr>
          <a:lstStyle/>
          <a:p>
            <a:pPr>
              <a:buFont typeface="Wingdings" panose="05000000000000000000" pitchFamily="2" charset="2"/>
              <a:buChar char="v"/>
            </a:pPr>
            <a:r>
              <a:rPr lang="en-US" sz="2000" b="0" i="0" dirty="0">
                <a:solidFill>
                  <a:srgbClr val="0070C0"/>
                </a:solidFill>
                <a:effectLst/>
                <a:latin typeface="ArialMT"/>
              </a:rPr>
              <a:t>Data Image visualization</a:t>
            </a:r>
            <a:endParaRPr lang="en-US" sz="2000" dirty="0">
              <a:solidFill>
                <a:srgbClr val="000000"/>
              </a:solidFill>
              <a:latin typeface="ArialMT"/>
            </a:endParaRPr>
          </a:p>
          <a:p>
            <a:pPr>
              <a:buFont typeface="Wingdings" panose="05000000000000000000" pitchFamily="2" charset="2"/>
              <a:buChar char="v"/>
            </a:pPr>
            <a:r>
              <a:rPr lang="en-US" sz="2000" b="0" i="0" dirty="0">
                <a:solidFill>
                  <a:srgbClr val="0070C0"/>
                </a:solidFill>
                <a:effectLst/>
                <a:latin typeface="ArialMT"/>
              </a:rPr>
              <a:t>changing labels to alphabets</a:t>
            </a:r>
            <a:br>
              <a:rPr lang="en-US" sz="2000" b="0" i="0" dirty="0">
                <a:solidFill>
                  <a:srgbClr val="000000"/>
                </a:solidFill>
                <a:effectLst/>
                <a:latin typeface="ArialMT"/>
              </a:rPr>
            </a:br>
            <a:r>
              <a:rPr lang="en-US" sz="2000" b="0" i="0" dirty="0">
                <a:solidFill>
                  <a:srgbClr val="000000"/>
                </a:solidFill>
                <a:effectLst/>
                <a:latin typeface="ArialMT"/>
              </a:rPr>
              <a:t>    I'm filtering the data frame by label frequencies or characters now, using the famous </a:t>
            </a:r>
            <a:r>
              <a:rPr lang="en-US" sz="2000" b="0" i="0" dirty="0" err="1">
                <a:solidFill>
                  <a:srgbClr val="000000"/>
                </a:solidFill>
                <a:effectLst/>
                <a:latin typeface="ArialMT"/>
              </a:rPr>
              <a:t>groupby</a:t>
            </a:r>
            <a:r>
              <a:rPr lang="en-US" sz="2000" b="0" i="0" dirty="0">
                <a:solidFill>
                  <a:srgbClr val="000000"/>
                </a:solidFill>
                <a:effectLst/>
                <a:latin typeface="ArialMT"/>
              </a:rPr>
              <a:t>() method .</a:t>
            </a:r>
            <a:r>
              <a:rPr lang="en-US" sz="2000" dirty="0"/>
              <a:t> </a:t>
            </a:r>
            <a:br>
              <a:rPr lang="en-US" sz="2000" dirty="0"/>
            </a:br>
            <a:endParaRPr lang="en-US" sz="2000" dirty="0"/>
          </a:p>
        </p:txBody>
      </p:sp>
      <p:pic>
        <p:nvPicPr>
          <p:cNvPr id="6" name="Picture 5">
            <a:extLst>
              <a:ext uri="{FF2B5EF4-FFF2-40B4-BE49-F238E27FC236}">
                <a16:creationId xmlns:a16="http://schemas.microsoft.com/office/drawing/2014/main" id="{F8EF7D25-3D4C-4BAD-A369-D4712C3A2BFB}"/>
              </a:ext>
            </a:extLst>
          </p:cNvPr>
          <p:cNvPicPr>
            <a:picLocks noChangeAspect="1"/>
          </p:cNvPicPr>
          <p:nvPr/>
        </p:nvPicPr>
        <p:blipFill>
          <a:blip r:embed="rId2"/>
          <a:stretch>
            <a:fillRect/>
          </a:stretch>
        </p:blipFill>
        <p:spPr>
          <a:xfrm>
            <a:off x="513179" y="3521764"/>
            <a:ext cx="10943800" cy="2587487"/>
          </a:xfrm>
          <a:prstGeom prst="rect">
            <a:avLst/>
          </a:prstGeom>
        </p:spPr>
      </p:pic>
    </p:spTree>
    <p:extLst>
      <p:ext uri="{BB962C8B-B14F-4D97-AF65-F5344CB8AC3E}">
        <p14:creationId xmlns:p14="http://schemas.microsoft.com/office/powerpoint/2010/main" val="284464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641-5210-45A0-A28D-7E4DB5617077}"/>
              </a:ext>
            </a:extLst>
          </p:cNvPr>
          <p:cNvSpPr>
            <a:spLocks noGrp="1"/>
          </p:cNvSpPr>
          <p:nvPr>
            <p:ph type="title"/>
          </p:nvPr>
        </p:nvSpPr>
        <p:spPr>
          <a:xfrm>
            <a:off x="1097280" y="-39756"/>
            <a:ext cx="10058400" cy="1450757"/>
          </a:xfrm>
        </p:spPr>
        <p:txBody>
          <a:bodyPr>
            <a:normAutofit/>
          </a:bodyPr>
          <a:lstStyle/>
          <a:p>
            <a:r>
              <a:rPr lang="en-US" sz="5400" dirty="0">
                <a:solidFill>
                  <a:srgbClr val="FF0000"/>
                </a:solidFill>
              </a:rPr>
              <a:t>Cont.</a:t>
            </a:r>
          </a:p>
        </p:txBody>
      </p:sp>
      <p:sp>
        <p:nvSpPr>
          <p:cNvPr id="3" name="Content Placeholder 2">
            <a:extLst>
              <a:ext uri="{FF2B5EF4-FFF2-40B4-BE49-F238E27FC236}">
                <a16:creationId xmlns:a16="http://schemas.microsoft.com/office/drawing/2014/main" id="{400C84E5-B572-404A-9F12-A153ABE5CEC2}"/>
              </a:ext>
            </a:extLst>
          </p:cNvPr>
          <p:cNvSpPr>
            <a:spLocks noGrp="1"/>
          </p:cNvSpPr>
          <p:nvPr>
            <p:ph idx="1"/>
          </p:nvPr>
        </p:nvSpPr>
        <p:spPr>
          <a:xfrm>
            <a:off x="1097280" y="1455787"/>
            <a:ext cx="10058400" cy="3760891"/>
          </a:xfrm>
        </p:spPr>
        <p:txBody>
          <a:bodyPr>
            <a:normAutofit/>
          </a:bodyPr>
          <a:lstStyle/>
          <a:p>
            <a:r>
              <a:rPr lang="en-US" sz="2400" b="1" i="0" dirty="0">
                <a:solidFill>
                  <a:srgbClr val="0070C0"/>
                </a:solidFill>
                <a:effectLst/>
                <a:latin typeface="Arial-BoldMT"/>
              </a:rPr>
              <a:t>Until we got a conclusion</a:t>
            </a:r>
            <a:r>
              <a:rPr lang="en-US" sz="2000" b="0" i="0" dirty="0">
                <a:solidFill>
                  <a:srgbClr val="0070C0"/>
                </a:solidFill>
                <a:effectLst/>
                <a:latin typeface="ArialMT"/>
              </a:rPr>
              <a:t>: -</a:t>
            </a:r>
            <a:r>
              <a:rPr lang="en-US" sz="2000" dirty="0">
                <a:solidFill>
                  <a:srgbClr val="0070C0"/>
                </a:solidFill>
              </a:rPr>
              <a:t> </a:t>
            </a:r>
            <a:br>
              <a:rPr lang="en-US" sz="2000" dirty="0">
                <a:solidFill>
                  <a:srgbClr val="0070C0"/>
                </a:solidFill>
              </a:rPr>
            </a:br>
            <a:endParaRPr lang="en-US" sz="2000" dirty="0">
              <a:solidFill>
                <a:srgbClr val="0070C0"/>
              </a:solidFill>
            </a:endParaRPr>
          </a:p>
        </p:txBody>
      </p:sp>
      <p:sp>
        <p:nvSpPr>
          <p:cNvPr id="7" name="Rectangle 2">
            <a:extLst>
              <a:ext uri="{FF2B5EF4-FFF2-40B4-BE49-F238E27FC236}">
                <a16:creationId xmlns:a16="http://schemas.microsoft.com/office/drawing/2014/main" id="{33E19BAF-FEBC-4AB1-AD8F-1C62D946145D}"/>
              </a:ext>
            </a:extLst>
          </p:cNvPr>
          <p:cNvSpPr>
            <a:spLocks noChangeArrowheads="1"/>
          </p:cNvSpPr>
          <p:nvPr/>
        </p:nvSpPr>
        <p:spPr bwMode="auto">
          <a:xfrm>
            <a:off x="1615280" y="3499106"/>
            <a:ext cx="835183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train alef count: 479</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alef count: 119 </a:t>
            </a:r>
            <a:endParaRPr kumimoji="0" lang="en-US" altLang="en-US"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each </a:t>
            </a:r>
            <a:r>
              <a:rPr kumimoji="0" lang="en-US" altLang="en-US" sz="2000" b="0" i="0" u="none" strike="noStrike" cap="none" normalizeH="0" baseline="0" dirty="0" err="1">
                <a:ln>
                  <a:noFill/>
                </a:ln>
                <a:solidFill>
                  <a:srgbClr val="000000"/>
                </a:solidFill>
                <a:effectLst/>
                <a:latin typeface="Helvetica Neue"/>
              </a:rPr>
              <a:t>alphabit</a:t>
            </a:r>
            <a:r>
              <a:rPr kumimoji="0" lang="en-US" altLang="en-US" sz="2000" b="0" i="0" u="none" strike="noStrike" cap="none" normalizeH="0" baseline="0" dirty="0">
                <a:ln>
                  <a:noFill/>
                </a:ln>
                <a:solidFill>
                  <a:srgbClr val="000000"/>
                </a:solidFill>
                <a:effectLst/>
                <a:latin typeface="Helvetica Neue"/>
              </a:rPr>
              <a:t> has 598 sample 479 for the training, and 119 for the testing.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079CFEE-F0BF-455B-A3C0-1F5922EDF81B}"/>
              </a:ext>
            </a:extLst>
          </p:cNvPr>
          <p:cNvPicPr>
            <a:picLocks noChangeAspect="1"/>
          </p:cNvPicPr>
          <p:nvPr/>
        </p:nvPicPr>
        <p:blipFill>
          <a:blip r:embed="rId2"/>
          <a:stretch>
            <a:fillRect/>
          </a:stretch>
        </p:blipFill>
        <p:spPr>
          <a:xfrm>
            <a:off x="446023" y="2451382"/>
            <a:ext cx="10820973" cy="884850"/>
          </a:xfrm>
          <a:prstGeom prst="rect">
            <a:avLst/>
          </a:prstGeom>
        </p:spPr>
      </p:pic>
    </p:spTree>
    <p:extLst>
      <p:ext uri="{BB962C8B-B14F-4D97-AF65-F5344CB8AC3E}">
        <p14:creationId xmlns:p14="http://schemas.microsoft.com/office/powerpoint/2010/main" val="399643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9D37-AFC5-4A3D-AD78-B149563DF245}"/>
              </a:ext>
            </a:extLst>
          </p:cNvPr>
          <p:cNvSpPr>
            <a:spLocks noGrp="1"/>
          </p:cNvSpPr>
          <p:nvPr>
            <p:ph type="title"/>
          </p:nvPr>
        </p:nvSpPr>
        <p:spPr/>
        <p:txBody>
          <a:bodyPr/>
          <a:lstStyle/>
          <a:p>
            <a:r>
              <a:rPr lang="en-US" dirty="0">
                <a:solidFill>
                  <a:srgbClr val="FF0000"/>
                </a:solidFill>
              </a:rPr>
              <a:t>Team Members</a:t>
            </a:r>
          </a:p>
        </p:txBody>
      </p:sp>
      <p:sp>
        <p:nvSpPr>
          <p:cNvPr id="3" name="Content Placeholder 2">
            <a:extLst>
              <a:ext uri="{FF2B5EF4-FFF2-40B4-BE49-F238E27FC236}">
                <a16:creationId xmlns:a16="http://schemas.microsoft.com/office/drawing/2014/main" id="{ED809AD8-0F89-4CA9-B9C5-E0EFD9341634}"/>
              </a:ext>
            </a:extLst>
          </p:cNvPr>
          <p:cNvSpPr>
            <a:spLocks noGrp="1"/>
          </p:cNvSpPr>
          <p:nvPr>
            <p:ph idx="1"/>
          </p:nvPr>
        </p:nvSpPr>
        <p:spPr>
          <a:xfrm>
            <a:off x="1508094" y="2108201"/>
            <a:ext cx="10058400" cy="3760891"/>
          </a:xfrm>
        </p:spPr>
        <p:txBody>
          <a:bodyPr>
            <a:noAutofit/>
          </a:bodyPr>
          <a:lstStyle/>
          <a:p>
            <a:pPr marL="342900" indent="-342900">
              <a:buFont typeface="+mj-lt"/>
              <a:buAutoNum type="arabicPeriod"/>
            </a:pP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Mohamed Salah </a:t>
            </a: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Esmaiel</a:t>
            </a:r>
            <a:endPar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endParaRPr>
          </a:p>
          <a:p>
            <a:pPr marL="342900" indent="-342900">
              <a:buFont typeface="+mj-lt"/>
              <a:buAutoNum type="arabicPeriod"/>
            </a:pP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Omar Mohamed </a:t>
            </a: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K</a:t>
            </a:r>
            <a:r>
              <a:rPr lang="en-US" sz="2800" dirty="0" err="1">
                <a:solidFill>
                  <a:srgbClr val="0070C0"/>
                </a:solidFill>
                <a:latin typeface="Georgia" panose="02040502050405020303" pitchFamily="18" charset="0"/>
                <a:ea typeface="Georgia" panose="02040502050405020303" pitchFamily="18" charset="0"/>
                <a:cs typeface="Georgia" panose="02040502050405020303" pitchFamily="18" charset="0"/>
              </a:rPr>
              <a:t>hater</a:t>
            </a:r>
            <a:endParaRPr lang="en-US" sz="2800" dirty="0">
              <a:solidFill>
                <a:srgbClr val="0070C0"/>
              </a:solidFill>
              <a:latin typeface="Georgia" panose="02040502050405020303" pitchFamily="18" charset="0"/>
              <a:ea typeface="Georgia" panose="02040502050405020303" pitchFamily="18" charset="0"/>
              <a:cs typeface="Georgia" panose="02040502050405020303" pitchFamily="18" charset="0"/>
            </a:endParaRPr>
          </a:p>
          <a:p>
            <a:pPr marL="342900" indent="-342900">
              <a:buFont typeface="+mj-lt"/>
              <a:buAutoNum type="arabicPeriod"/>
            </a:pP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Mahmoud </a:t>
            </a: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Essam</a:t>
            </a: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 Othman</a:t>
            </a:r>
          </a:p>
          <a:p>
            <a:pPr marL="342900" indent="-342900">
              <a:buFont typeface="+mj-lt"/>
              <a:buAutoNum type="arabicPeriod"/>
            </a:pP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Wasila</a:t>
            </a: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 Mohamed</a:t>
            </a:r>
            <a:endParaRPr lang="en-US" sz="2800" dirty="0">
              <a:solidFill>
                <a:srgbClr val="0070C0"/>
              </a:solidFill>
              <a:latin typeface="Georgia" panose="02040502050405020303" pitchFamily="18" charset="0"/>
              <a:ea typeface="Georgia" panose="02040502050405020303" pitchFamily="18" charset="0"/>
              <a:cs typeface="Georgia" panose="02040502050405020303" pitchFamily="18" charset="0"/>
            </a:endParaRPr>
          </a:p>
          <a:p>
            <a:pPr marL="342900" indent="-342900">
              <a:buFont typeface="+mj-lt"/>
              <a:buAutoNum type="arabicPeriod"/>
            </a:pP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Mohamed Ahmed Ibrahim </a:t>
            </a: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AbouElsafa</a:t>
            </a:r>
            <a:endPar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endParaRPr>
          </a:p>
          <a:p>
            <a:pPr marL="342900" indent="-342900">
              <a:buFont typeface="+mj-lt"/>
              <a:buAutoNum type="arabicPeriod"/>
            </a:pPr>
            <a:r>
              <a:rPr lang="en-US" sz="2800" dirty="0">
                <a:solidFill>
                  <a:srgbClr val="0070C0"/>
                </a:solidFill>
                <a:effectLst/>
                <a:latin typeface="Georgia" panose="02040502050405020303" pitchFamily="18" charset="0"/>
                <a:ea typeface="Georgia" panose="02040502050405020303" pitchFamily="18" charset="0"/>
                <a:cs typeface="Georgia" panose="02040502050405020303" pitchFamily="18" charset="0"/>
              </a:rPr>
              <a:t>Ayman Kamel </a:t>
            </a:r>
            <a:r>
              <a:rPr lang="en-US" sz="2800" dirty="0" err="1">
                <a:solidFill>
                  <a:srgbClr val="0070C0"/>
                </a:solidFill>
                <a:effectLst/>
                <a:latin typeface="Georgia" panose="02040502050405020303" pitchFamily="18" charset="0"/>
                <a:ea typeface="Georgia" panose="02040502050405020303" pitchFamily="18" charset="0"/>
                <a:cs typeface="Georgia" panose="02040502050405020303" pitchFamily="18" charset="0"/>
              </a:rPr>
              <a:t>Elsalamony</a:t>
            </a:r>
            <a:endParaRPr lang="en-US" sz="2800" dirty="0">
              <a:solidFill>
                <a:srgbClr val="0070C0"/>
              </a:solidFill>
            </a:endParaRPr>
          </a:p>
        </p:txBody>
      </p:sp>
    </p:spTree>
    <p:extLst>
      <p:ext uri="{BB962C8B-B14F-4D97-AF65-F5344CB8AC3E}">
        <p14:creationId xmlns:p14="http://schemas.microsoft.com/office/powerpoint/2010/main" val="210443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FEBE-AE9E-4A69-8B23-ADFF6663B0A8}"/>
              </a:ext>
            </a:extLst>
          </p:cNvPr>
          <p:cNvSpPr>
            <a:spLocks noGrp="1"/>
          </p:cNvSpPr>
          <p:nvPr>
            <p:ph type="title"/>
          </p:nvPr>
        </p:nvSpPr>
        <p:spPr/>
        <p:txBody>
          <a:bodyPr/>
          <a:lstStyle/>
          <a:p>
            <a:r>
              <a:rPr lang="en-US" sz="5400" dirty="0">
                <a:solidFill>
                  <a:srgbClr val="FF0000"/>
                </a:solidFill>
              </a:rPr>
              <a:t>Cont</a:t>
            </a:r>
            <a:r>
              <a:rPr lang="en-US" sz="4800" dirty="0">
                <a:solidFill>
                  <a:srgbClr val="0070C0"/>
                </a:solidFill>
              </a:rPr>
              <a:t>.</a:t>
            </a:r>
            <a:endParaRPr lang="en-US" dirty="0"/>
          </a:p>
        </p:txBody>
      </p:sp>
      <p:sp>
        <p:nvSpPr>
          <p:cNvPr id="3" name="Content Placeholder 2">
            <a:extLst>
              <a:ext uri="{FF2B5EF4-FFF2-40B4-BE49-F238E27FC236}">
                <a16:creationId xmlns:a16="http://schemas.microsoft.com/office/drawing/2014/main" id="{BA7AAD1B-F191-4FF1-B768-0B654B6D5429}"/>
              </a:ext>
            </a:extLst>
          </p:cNvPr>
          <p:cNvSpPr>
            <a:spLocks noGrp="1"/>
          </p:cNvSpPr>
          <p:nvPr>
            <p:ph idx="1"/>
          </p:nvPr>
        </p:nvSpPr>
        <p:spPr>
          <a:xfrm>
            <a:off x="1097280" y="1949175"/>
            <a:ext cx="10058400" cy="3760891"/>
          </a:xfrm>
        </p:spPr>
        <p:txBody>
          <a:bodyPr/>
          <a:lstStyle/>
          <a:p>
            <a:r>
              <a:rPr lang="en-US" sz="1800" b="1" i="0" dirty="0">
                <a:solidFill>
                  <a:srgbClr val="000000"/>
                </a:solidFill>
                <a:effectLst/>
                <a:latin typeface="Arial-BoldMT"/>
              </a:rPr>
              <a:t>4.</a:t>
            </a:r>
            <a:r>
              <a:rPr lang="en-US" sz="2000" b="1" i="0" dirty="0">
                <a:solidFill>
                  <a:srgbClr val="0070C0"/>
                </a:solidFill>
                <a:effectLst/>
                <a:latin typeface="Arial-BoldMT"/>
              </a:rPr>
              <a:t>Data preprocessing</a:t>
            </a:r>
            <a:br>
              <a:rPr lang="en-US" sz="2000" b="1" i="0" dirty="0">
                <a:solidFill>
                  <a:srgbClr val="0070C0"/>
                </a:solidFill>
                <a:effectLst/>
                <a:latin typeface="Arial-BoldMT"/>
              </a:rPr>
            </a:br>
            <a:r>
              <a:rPr lang="en-US" sz="1800" b="1" i="0" dirty="0">
                <a:solidFill>
                  <a:srgbClr val="000000"/>
                </a:solidFill>
                <a:effectLst/>
                <a:latin typeface="Arial-BoldMT"/>
              </a:rPr>
              <a:t>5.</a:t>
            </a:r>
            <a:r>
              <a:rPr lang="en-US" sz="2000" b="1" i="0" dirty="0">
                <a:solidFill>
                  <a:srgbClr val="0070C0"/>
                </a:solidFill>
                <a:effectLst/>
                <a:latin typeface="Arial-BoldMT"/>
              </a:rPr>
              <a:t>Building and Training the model</a:t>
            </a:r>
            <a:br>
              <a:rPr lang="en-US" sz="1800" b="1" i="0" dirty="0">
                <a:solidFill>
                  <a:srgbClr val="000000"/>
                </a:solidFill>
                <a:effectLst/>
                <a:latin typeface="Arial-BoldMT"/>
              </a:rPr>
            </a:br>
            <a:r>
              <a:rPr lang="en-US" sz="1800" dirty="0">
                <a:solidFill>
                  <a:srgbClr val="000000"/>
                </a:solidFill>
                <a:latin typeface="ArialMT"/>
              </a:rPr>
              <a:t> </a:t>
            </a:r>
            <a:r>
              <a:rPr lang="en-US" sz="2000" b="0" i="0" dirty="0">
                <a:solidFill>
                  <a:srgbClr val="000000"/>
                </a:solidFill>
                <a:effectLst/>
                <a:latin typeface="Helvetica Neue"/>
              </a:rPr>
              <a:t>First, we build the model. Then, we use the fit() method to train the network</a:t>
            </a:r>
            <a:r>
              <a:rPr lang="en-US" sz="2000" dirty="0"/>
              <a:t> </a:t>
            </a:r>
            <a:br>
              <a:rPr lang="en-US" dirty="0"/>
            </a:br>
            <a:endParaRPr lang="en-US" dirty="0"/>
          </a:p>
        </p:txBody>
      </p:sp>
      <p:pic>
        <p:nvPicPr>
          <p:cNvPr id="6" name="Picture 5">
            <a:extLst>
              <a:ext uri="{FF2B5EF4-FFF2-40B4-BE49-F238E27FC236}">
                <a16:creationId xmlns:a16="http://schemas.microsoft.com/office/drawing/2014/main" id="{A598FA0B-6203-4722-AAEF-3C6B58090717}"/>
              </a:ext>
            </a:extLst>
          </p:cNvPr>
          <p:cNvPicPr>
            <a:picLocks noChangeAspect="1"/>
          </p:cNvPicPr>
          <p:nvPr/>
        </p:nvPicPr>
        <p:blipFill>
          <a:blip r:embed="rId2"/>
          <a:stretch>
            <a:fillRect/>
          </a:stretch>
        </p:blipFill>
        <p:spPr>
          <a:xfrm>
            <a:off x="513674" y="2994991"/>
            <a:ext cx="11536633" cy="3379304"/>
          </a:xfrm>
          <a:prstGeom prst="rect">
            <a:avLst/>
          </a:prstGeom>
        </p:spPr>
      </p:pic>
    </p:spTree>
    <p:extLst>
      <p:ext uri="{BB962C8B-B14F-4D97-AF65-F5344CB8AC3E}">
        <p14:creationId xmlns:p14="http://schemas.microsoft.com/office/powerpoint/2010/main" val="224183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8E1D5-4DA0-4B24-9047-6FE196296EB0}"/>
              </a:ext>
            </a:extLst>
          </p:cNvPr>
          <p:cNvSpPr>
            <a:spLocks noGrp="1"/>
          </p:cNvSpPr>
          <p:nvPr>
            <p:ph idx="1"/>
          </p:nvPr>
        </p:nvSpPr>
        <p:spPr>
          <a:xfrm>
            <a:off x="212035" y="0"/>
            <a:ext cx="10827026" cy="6347791"/>
          </a:xfrm>
        </p:spPr>
        <p:txBody>
          <a:bodyPr>
            <a:normAutofit/>
          </a:bodyPr>
          <a:lstStyle/>
          <a:p>
            <a:endParaRPr lang="en-US" sz="2000" b="0" i="0" dirty="0">
              <a:solidFill>
                <a:srgbClr val="0070C0"/>
              </a:solidFill>
              <a:effectLst/>
              <a:latin typeface="ArialMT"/>
            </a:endParaRPr>
          </a:p>
          <a:p>
            <a:r>
              <a:rPr lang="en-US" sz="2000" b="0" i="0" dirty="0">
                <a:solidFill>
                  <a:srgbClr val="0070C0"/>
                </a:solidFill>
                <a:effectLst/>
                <a:latin typeface="ArialMT"/>
              </a:rPr>
              <a:t>     and here is what we got:</a:t>
            </a:r>
            <a:r>
              <a:rPr lang="en-US" sz="2000" dirty="0">
                <a:solidFill>
                  <a:srgbClr val="0070C0"/>
                </a:solidFill>
              </a:rPr>
              <a:t> </a:t>
            </a:r>
            <a:br>
              <a:rPr lang="en-US" sz="2000" dirty="0">
                <a:solidFill>
                  <a:srgbClr val="0070C0"/>
                </a:solidFill>
              </a:rPr>
            </a:br>
            <a:endParaRPr lang="en-US" sz="2000" dirty="0">
              <a:solidFill>
                <a:srgbClr val="0070C0"/>
              </a:solidFill>
            </a:endParaRPr>
          </a:p>
        </p:txBody>
      </p:sp>
      <p:pic>
        <p:nvPicPr>
          <p:cNvPr id="4" name="Picture 3">
            <a:extLst>
              <a:ext uri="{FF2B5EF4-FFF2-40B4-BE49-F238E27FC236}">
                <a16:creationId xmlns:a16="http://schemas.microsoft.com/office/drawing/2014/main" id="{FA799EA0-6FEA-47B7-B6D4-23C33A2A4B3E}"/>
              </a:ext>
            </a:extLst>
          </p:cNvPr>
          <p:cNvPicPr>
            <a:picLocks noChangeAspect="1"/>
          </p:cNvPicPr>
          <p:nvPr/>
        </p:nvPicPr>
        <p:blipFill>
          <a:blip r:embed="rId2"/>
          <a:stretch>
            <a:fillRect/>
          </a:stretch>
        </p:blipFill>
        <p:spPr>
          <a:xfrm>
            <a:off x="3882080" y="415645"/>
            <a:ext cx="6176319" cy="5862269"/>
          </a:xfrm>
          <a:prstGeom prst="rect">
            <a:avLst/>
          </a:prstGeom>
        </p:spPr>
      </p:pic>
    </p:spTree>
    <p:extLst>
      <p:ext uri="{BB962C8B-B14F-4D97-AF65-F5344CB8AC3E}">
        <p14:creationId xmlns:p14="http://schemas.microsoft.com/office/powerpoint/2010/main" val="99136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A284-437E-4951-98FA-EA53D6EDA841}"/>
              </a:ext>
            </a:extLst>
          </p:cNvPr>
          <p:cNvSpPr>
            <a:spLocks noGrp="1"/>
          </p:cNvSpPr>
          <p:nvPr>
            <p:ph type="title"/>
          </p:nvPr>
        </p:nvSpPr>
        <p:spPr/>
        <p:txBody>
          <a:bodyPr>
            <a:normAutofit/>
          </a:bodyPr>
          <a:lstStyle/>
          <a:p>
            <a:r>
              <a:rPr lang="en-US" sz="5400" b="1" i="0" dirty="0">
                <a:solidFill>
                  <a:srgbClr val="FF0000"/>
                </a:solidFill>
                <a:effectLst/>
                <a:latin typeface="Arial-BoldMT"/>
              </a:rPr>
              <a:t>Refinement</a:t>
            </a:r>
            <a:r>
              <a:rPr lang="en-US" sz="5400" dirty="0">
                <a:solidFill>
                  <a:srgbClr val="0070C0"/>
                </a:solidFill>
              </a:rPr>
              <a:t> </a:t>
            </a:r>
          </a:p>
        </p:txBody>
      </p:sp>
      <p:sp>
        <p:nvSpPr>
          <p:cNvPr id="3" name="Content Placeholder 2">
            <a:extLst>
              <a:ext uri="{FF2B5EF4-FFF2-40B4-BE49-F238E27FC236}">
                <a16:creationId xmlns:a16="http://schemas.microsoft.com/office/drawing/2014/main" id="{408FD662-E18E-4923-8494-A29556816B69}"/>
              </a:ext>
            </a:extLst>
          </p:cNvPr>
          <p:cNvSpPr>
            <a:spLocks noGrp="1"/>
          </p:cNvSpPr>
          <p:nvPr>
            <p:ph idx="1"/>
          </p:nvPr>
        </p:nvSpPr>
        <p:spPr>
          <a:xfrm>
            <a:off x="1097280" y="1948071"/>
            <a:ext cx="10962198" cy="4399720"/>
          </a:xfrm>
        </p:spPr>
        <p:txBody>
          <a:bodyPr>
            <a:normAutofit/>
          </a:bodyPr>
          <a:lstStyle/>
          <a:p>
            <a:r>
              <a:rPr lang="en-US" sz="2000" b="0" i="0" dirty="0">
                <a:solidFill>
                  <a:srgbClr val="000000"/>
                </a:solidFill>
                <a:effectLst/>
                <a:latin typeface="ArialMT"/>
              </a:rPr>
              <a:t>As a </a:t>
            </a:r>
            <a:r>
              <a:rPr lang="en-US" sz="2000" b="0" i="0" dirty="0" err="1">
                <a:solidFill>
                  <a:srgbClr val="000000"/>
                </a:solidFill>
                <a:effectLst/>
                <a:latin typeface="ArialMT"/>
              </a:rPr>
              <a:t>kaggle</a:t>
            </a:r>
            <a:r>
              <a:rPr lang="en-US" sz="2000" b="0" i="0" dirty="0">
                <a:solidFill>
                  <a:srgbClr val="000000"/>
                </a:solidFill>
                <a:effectLst/>
                <a:latin typeface="ArialMT"/>
              </a:rPr>
              <a:t> data set, my benchmark model showed that the results </a:t>
            </a:r>
            <a:r>
              <a:rPr lang="en-US" sz="2000" b="0" i="0" dirty="0" err="1">
                <a:solidFill>
                  <a:srgbClr val="000000"/>
                </a:solidFill>
                <a:effectLst/>
                <a:latin typeface="ArialMT"/>
              </a:rPr>
              <a:t>werepromising</a:t>
            </a:r>
            <a:r>
              <a:rPr lang="en-US" sz="2000" b="0" i="0" dirty="0">
                <a:solidFill>
                  <a:srgbClr val="000000"/>
                </a:solidFill>
                <a:effectLst/>
                <a:latin typeface="ArialMT"/>
              </a:rPr>
              <a:t> with a 98% classification accuracy rate on testing images. I plan to work on improving the performance of handwritten character recognition.</a:t>
            </a:r>
            <a:br>
              <a:rPr lang="en-US" sz="2000" dirty="0"/>
            </a:br>
            <a:r>
              <a:rPr lang="en-US" sz="2000" b="0" i="0" dirty="0">
                <a:solidFill>
                  <a:srgbClr val="000000"/>
                </a:solidFill>
                <a:effectLst/>
                <a:latin typeface="ArialMT"/>
              </a:rPr>
              <a:t>but Increasing the number of CNN layers and use convolutional, using max pooling and flatten, using </a:t>
            </a:r>
            <a:r>
              <a:rPr lang="en-US" sz="2000" b="0" i="0" dirty="0" err="1">
                <a:solidFill>
                  <a:srgbClr val="000000"/>
                </a:solidFill>
                <a:effectLst/>
                <a:latin typeface="ArialMT"/>
              </a:rPr>
              <a:t>relu</a:t>
            </a:r>
            <a:r>
              <a:rPr lang="en-US" sz="2000" b="0" i="0" dirty="0">
                <a:solidFill>
                  <a:srgbClr val="000000"/>
                </a:solidFill>
                <a:effectLst/>
                <a:latin typeface="ArialMT"/>
              </a:rPr>
              <a:t> and </a:t>
            </a:r>
            <a:r>
              <a:rPr lang="en-US" sz="2000" b="0" i="0" dirty="0" err="1">
                <a:solidFill>
                  <a:srgbClr val="000000"/>
                </a:solidFill>
                <a:effectLst/>
                <a:latin typeface="ArialMT"/>
              </a:rPr>
              <a:t>softmax</a:t>
            </a:r>
            <a:r>
              <a:rPr lang="en-US" sz="2000" b="0" i="0" dirty="0">
                <a:solidFill>
                  <a:srgbClr val="000000"/>
                </a:solidFill>
                <a:effectLst/>
                <a:latin typeface="ArialMT"/>
              </a:rPr>
              <a:t> activation function and Optimizing the CNN using Adam, all together did improve the accuracy</a:t>
            </a:r>
            <a:r>
              <a:rPr lang="en-US" sz="2000" dirty="0"/>
              <a:t> </a:t>
            </a:r>
            <a:br>
              <a:rPr lang="en-US" sz="2000" dirty="0"/>
            </a:br>
            <a:endParaRPr lang="en-US" sz="2000" dirty="0"/>
          </a:p>
        </p:txBody>
      </p:sp>
      <p:sp>
        <p:nvSpPr>
          <p:cNvPr id="4" name="Rectangle 1">
            <a:extLst>
              <a:ext uri="{FF2B5EF4-FFF2-40B4-BE49-F238E27FC236}">
                <a16:creationId xmlns:a16="http://schemas.microsoft.com/office/drawing/2014/main" id="{CFAB9FCB-F985-4AB5-9600-D9088A69E921}"/>
              </a:ext>
            </a:extLst>
          </p:cNvPr>
          <p:cNvSpPr>
            <a:spLocks noChangeArrowheads="1"/>
          </p:cNvSpPr>
          <p:nvPr/>
        </p:nvSpPr>
        <p:spPr bwMode="auto">
          <a:xfrm>
            <a:off x="1199321" y="4736331"/>
            <a:ext cx="985431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CNN Score: 0.9449240565299988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91FF06D-80AF-4737-B98D-D131F028509A}"/>
              </a:ext>
            </a:extLst>
          </p:cNvPr>
          <p:cNvPicPr>
            <a:picLocks noChangeAspect="1"/>
          </p:cNvPicPr>
          <p:nvPr/>
        </p:nvPicPr>
        <p:blipFill>
          <a:blip r:embed="rId2"/>
          <a:stretch>
            <a:fillRect/>
          </a:stretch>
        </p:blipFill>
        <p:spPr>
          <a:xfrm>
            <a:off x="198782" y="3997581"/>
            <a:ext cx="11538538" cy="713567"/>
          </a:xfrm>
          <a:prstGeom prst="rect">
            <a:avLst/>
          </a:prstGeom>
        </p:spPr>
      </p:pic>
    </p:spTree>
    <p:extLst>
      <p:ext uri="{BB962C8B-B14F-4D97-AF65-F5344CB8AC3E}">
        <p14:creationId xmlns:p14="http://schemas.microsoft.com/office/powerpoint/2010/main" val="154072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990D-82FA-442C-968A-4B5D3FBEB069}"/>
              </a:ext>
            </a:extLst>
          </p:cNvPr>
          <p:cNvSpPr>
            <a:spLocks noGrp="1"/>
          </p:cNvSpPr>
          <p:nvPr>
            <p:ph type="title"/>
          </p:nvPr>
        </p:nvSpPr>
        <p:spPr>
          <a:xfrm>
            <a:off x="1097280" y="286604"/>
            <a:ext cx="10058400" cy="1290406"/>
          </a:xfrm>
        </p:spPr>
        <p:txBody>
          <a:bodyPr>
            <a:normAutofit fontScale="90000"/>
          </a:bodyPr>
          <a:lstStyle/>
          <a:p>
            <a:r>
              <a:rPr lang="en-US" sz="5400" dirty="0">
                <a:solidFill>
                  <a:srgbClr val="FF0000"/>
                </a:solidFill>
              </a:rPr>
              <a:t>Cont</a:t>
            </a:r>
            <a:r>
              <a:rPr lang="en-US" sz="5400" dirty="0">
                <a:solidFill>
                  <a:srgbClr val="0070C0"/>
                </a:solidFill>
              </a:rPr>
              <a:t>.</a:t>
            </a:r>
            <a:br>
              <a:rPr lang="en-US" sz="5400" dirty="0">
                <a:solidFill>
                  <a:srgbClr val="0070C0"/>
                </a:solidFill>
              </a:rPr>
            </a:br>
            <a:endParaRPr lang="en-US" sz="5400" dirty="0"/>
          </a:p>
        </p:txBody>
      </p:sp>
      <p:pic>
        <p:nvPicPr>
          <p:cNvPr id="7" name="Content Placeholder 6">
            <a:extLst>
              <a:ext uri="{FF2B5EF4-FFF2-40B4-BE49-F238E27FC236}">
                <a16:creationId xmlns:a16="http://schemas.microsoft.com/office/drawing/2014/main" id="{F46C245D-AE19-4A4E-8315-9AB43C7E7B66}"/>
              </a:ext>
            </a:extLst>
          </p:cNvPr>
          <p:cNvPicPr>
            <a:picLocks noGrp="1" noChangeAspect="1"/>
          </p:cNvPicPr>
          <p:nvPr>
            <p:ph idx="1"/>
          </p:nvPr>
        </p:nvPicPr>
        <p:blipFill>
          <a:blip r:embed="rId2"/>
          <a:stretch>
            <a:fillRect/>
          </a:stretch>
        </p:blipFill>
        <p:spPr>
          <a:xfrm>
            <a:off x="139468" y="1219201"/>
            <a:ext cx="11900696" cy="4649788"/>
          </a:xfrm>
        </p:spPr>
      </p:pic>
    </p:spTree>
    <p:extLst>
      <p:ext uri="{BB962C8B-B14F-4D97-AF65-F5344CB8AC3E}">
        <p14:creationId xmlns:p14="http://schemas.microsoft.com/office/powerpoint/2010/main" val="297228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78F3-CDC7-4D83-9119-76C62FFE3B47}"/>
              </a:ext>
            </a:extLst>
          </p:cNvPr>
          <p:cNvSpPr>
            <a:spLocks noGrp="1"/>
          </p:cNvSpPr>
          <p:nvPr>
            <p:ph type="title"/>
          </p:nvPr>
        </p:nvSpPr>
        <p:spPr/>
        <p:txBody>
          <a:bodyPr>
            <a:normAutofit/>
          </a:bodyPr>
          <a:lstStyle/>
          <a:p>
            <a:r>
              <a:rPr lang="en-US" sz="5400" b="1" i="0" dirty="0">
                <a:solidFill>
                  <a:srgbClr val="FF0000"/>
                </a:solidFill>
                <a:effectLst/>
                <a:latin typeface="Arial-BoldMT"/>
              </a:rPr>
              <a:t>Results</a:t>
            </a:r>
            <a:r>
              <a:rPr lang="en-US" sz="5400" dirty="0">
                <a:solidFill>
                  <a:srgbClr val="0070C0"/>
                </a:solidFill>
              </a:rPr>
              <a:t> </a:t>
            </a:r>
          </a:p>
        </p:txBody>
      </p:sp>
      <p:sp>
        <p:nvSpPr>
          <p:cNvPr id="3" name="Content Placeholder 2">
            <a:extLst>
              <a:ext uri="{FF2B5EF4-FFF2-40B4-BE49-F238E27FC236}">
                <a16:creationId xmlns:a16="http://schemas.microsoft.com/office/drawing/2014/main" id="{DEF022AD-A97B-4CBA-9A94-B1B3CE30D680}"/>
              </a:ext>
            </a:extLst>
          </p:cNvPr>
          <p:cNvSpPr>
            <a:spLocks noGrp="1"/>
          </p:cNvSpPr>
          <p:nvPr>
            <p:ph idx="1"/>
          </p:nvPr>
        </p:nvSpPr>
        <p:spPr/>
        <p:txBody>
          <a:bodyPr/>
          <a:lstStyle/>
          <a:p>
            <a:r>
              <a:rPr lang="en-US" dirty="0"/>
              <a:t>This model can detect Latin character in 32x32 photos</a:t>
            </a:r>
          </a:p>
          <a:p>
            <a:r>
              <a:rPr lang="en-US" dirty="0"/>
              <a:t>- The model generalizes well to unseen data it’s predicted </a:t>
            </a:r>
            <a:r>
              <a:rPr lang="en-US" dirty="0" err="1"/>
              <a:t>thelabel</a:t>
            </a:r>
            <a:r>
              <a:rPr lang="en-US" dirty="0"/>
              <a:t> perfectly.</a:t>
            </a:r>
          </a:p>
          <a:p>
            <a:r>
              <a:rPr lang="en-US" dirty="0"/>
              <a:t>- The model didn’t affect with small changes in the data, </a:t>
            </a:r>
            <a:r>
              <a:rPr lang="en-US" dirty="0" err="1"/>
              <a:t>orto</a:t>
            </a:r>
            <a:r>
              <a:rPr lang="en-US" dirty="0"/>
              <a:t> outliers because of scaling of the data between values 0 to 1.</a:t>
            </a:r>
          </a:p>
          <a:p>
            <a:r>
              <a:rPr lang="en-US" dirty="0"/>
              <a:t>- We can trust in the model because of it us a high </a:t>
            </a:r>
            <a:r>
              <a:rPr lang="en-US" dirty="0" err="1"/>
              <a:t>accuracyafter</a:t>
            </a:r>
            <a:r>
              <a:rPr lang="en-US" dirty="0"/>
              <a:t> fitting the Neural Network</a:t>
            </a:r>
          </a:p>
        </p:txBody>
      </p:sp>
    </p:spTree>
    <p:extLst>
      <p:ext uri="{BB962C8B-B14F-4D97-AF65-F5344CB8AC3E}">
        <p14:creationId xmlns:p14="http://schemas.microsoft.com/office/powerpoint/2010/main" val="134137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9062-B80B-4334-95FC-21B8E587E483}"/>
              </a:ext>
            </a:extLst>
          </p:cNvPr>
          <p:cNvSpPr>
            <a:spLocks noGrp="1"/>
          </p:cNvSpPr>
          <p:nvPr>
            <p:ph type="title"/>
          </p:nvPr>
        </p:nvSpPr>
        <p:spPr/>
        <p:txBody>
          <a:bodyPr>
            <a:normAutofit/>
          </a:bodyPr>
          <a:lstStyle/>
          <a:p>
            <a:r>
              <a:rPr lang="en-US" sz="5400" b="1" i="0" dirty="0">
                <a:solidFill>
                  <a:srgbClr val="FF0000"/>
                </a:solidFill>
                <a:effectLst/>
                <a:latin typeface="Arial-BoldMT"/>
              </a:rPr>
              <a:t>Justification</a:t>
            </a:r>
            <a:r>
              <a:rPr lang="en-US" sz="5400" dirty="0">
                <a:solidFill>
                  <a:srgbClr val="0070C0"/>
                </a:solidFill>
              </a:rPr>
              <a:t> </a:t>
            </a:r>
          </a:p>
        </p:txBody>
      </p:sp>
      <p:sp>
        <p:nvSpPr>
          <p:cNvPr id="3" name="Content Placeholder 2">
            <a:extLst>
              <a:ext uri="{FF2B5EF4-FFF2-40B4-BE49-F238E27FC236}">
                <a16:creationId xmlns:a16="http://schemas.microsoft.com/office/drawing/2014/main" id="{688D6F98-0B8B-4B76-A190-DF8BD40ECCFD}"/>
              </a:ext>
            </a:extLst>
          </p:cNvPr>
          <p:cNvSpPr>
            <a:spLocks noGrp="1"/>
          </p:cNvSpPr>
          <p:nvPr>
            <p:ph idx="1"/>
          </p:nvPr>
        </p:nvSpPr>
        <p:spPr>
          <a:xfrm>
            <a:off x="1097279" y="2108201"/>
            <a:ext cx="10445363" cy="3760891"/>
          </a:xfrm>
        </p:spPr>
        <p:txBody>
          <a:bodyPr>
            <a:noAutofit/>
          </a:bodyPr>
          <a:lstStyle/>
          <a:p>
            <a:r>
              <a:rPr lang="en-US" sz="2400" b="0" i="0" dirty="0">
                <a:solidFill>
                  <a:srgbClr val="000000"/>
                </a:solidFill>
                <a:effectLst/>
                <a:latin typeface="ArialMT"/>
              </a:rPr>
              <a:t>After I train the Network I have an accuracy of 99.4% which is greater than</a:t>
            </a:r>
            <a:br>
              <a:rPr lang="en-US" sz="2400" b="0" i="0" dirty="0">
                <a:solidFill>
                  <a:srgbClr val="000000"/>
                </a:solidFill>
                <a:effectLst/>
                <a:latin typeface="ArialMT"/>
              </a:rPr>
            </a:br>
            <a:r>
              <a:rPr lang="en-US" sz="2400" b="0" i="0" dirty="0">
                <a:solidFill>
                  <a:srgbClr val="000000"/>
                </a:solidFill>
                <a:effectLst/>
                <a:latin typeface="ArialMT"/>
              </a:rPr>
              <a:t>the accuracy presented in the Benchmark model (98%).</a:t>
            </a:r>
            <a:br>
              <a:rPr lang="en-US" sz="2400" b="0" i="0" dirty="0">
                <a:solidFill>
                  <a:srgbClr val="000000"/>
                </a:solidFill>
                <a:effectLst/>
                <a:latin typeface="ArialMT"/>
              </a:rPr>
            </a:br>
            <a:r>
              <a:rPr lang="en-US" sz="2400" b="0" i="0" dirty="0">
                <a:solidFill>
                  <a:srgbClr val="000000"/>
                </a:solidFill>
                <a:effectLst/>
                <a:latin typeface="ArialMT"/>
              </a:rPr>
              <a:t>When I create the first model I get bad accuracy and try several times with</a:t>
            </a:r>
            <a:br>
              <a:rPr lang="en-US" sz="2400" b="0" i="0" dirty="0">
                <a:solidFill>
                  <a:srgbClr val="000000"/>
                </a:solidFill>
                <a:effectLst/>
                <a:latin typeface="ArialMT"/>
              </a:rPr>
            </a:br>
            <a:r>
              <a:rPr lang="en-US" sz="2400" b="0" i="0" dirty="0">
                <a:solidFill>
                  <a:srgbClr val="000000"/>
                </a:solidFill>
                <a:effectLst/>
                <a:latin typeface="ArialMT"/>
              </a:rPr>
              <a:t>different parameters, so I increased the epochs from 10 t0 18 also I</a:t>
            </a:r>
            <a:br>
              <a:rPr lang="en-US" sz="2400" b="0" i="0" dirty="0">
                <a:solidFill>
                  <a:srgbClr val="000000"/>
                </a:solidFill>
                <a:effectLst/>
                <a:latin typeface="ArialMT"/>
              </a:rPr>
            </a:br>
            <a:r>
              <a:rPr lang="en-US" sz="2400" b="0" i="0" dirty="0">
                <a:solidFill>
                  <a:srgbClr val="000000"/>
                </a:solidFill>
                <a:effectLst/>
                <a:latin typeface="ArialMT"/>
              </a:rPr>
              <a:t>increased the layer to make it deeper so that’s enough to have a good</a:t>
            </a:r>
            <a:br>
              <a:rPr lang="en-US" sz="2400" b="0" i="0" dirty="0">
                <a:solidFill>
                  <a:srgbClr val="000000"/>
                </a:solidFill>
                <a:effectLst/>
                <a:latin typeface="ArialMT"/>
              </a:rPr>
            </a:br>
            <a:r>
              <a:rPr lang="en-US" sz="2400" b="0" i="0" dirty="0">
                <a:solidFill>
                  <a:srgbClr val="000000"/>
                </a:solidFill>
                <a:effectLst/>
                <a:latin typeface="ArialMT"/>
              </a:rPr>
              <a:t>model. I changed the optimizer from the descent to Adam to get more high</a:t>
            </a:r>
            <a:br>
              <a:rPr lang="en-US" sz="2400" b="0" i="0" dirty="0">
                <a:solidFill>
                  <a:srgbClr val="000000"/>
                </a:solidFill>
                <a:effectLst/>
                <a:latin typeface="ArialMT"/>
              </a:rPr>
            </a:br>
            <a:r>
              <a:rPr lang="en-US" sz="2400" b="0" i="0" dirty="0">
                <a:solidFill>
                  <a:srgbClr val="000000"/>
                </a:solidFill>
                <a:effectLst/>
                <a:latin typeface="ArialMT"/>
              </a:rPr>
              <a:t>accuracy</a:t>
            </a:r>
            <a:br>
              <a:rPr lang="en-US" sz="2400" b="0" i="0" dirty="0">
                <a:solidFill>
                  <a:srgbClr val="000000"/>
                </a:solidFill>
                <a:effectLst/>
                <a:latin typeface="ArialMT"/>
              </a:rPr>
            </a:br>
            <a:r>
              <a:rPr lang="en-US" sz="2400" b="0" i="0" dirty="0">
                <a:solidFill>
                  <a:srgbClr val="000000"/>
                </a:solidFill>
                <a:effectLst/>
                <a:latin typeface="ArialMT"/>
              </a:rPr>
              <a:t>This architecture solves the proposed problem</a:t>
            </a:r>
            <a:r>
              <a:rPr lang="en-US" sz="2400" dirty="0"/>
              <a:t> </a:t>
            </a:r>
            <a:br>
              <a:rPr lang="en-US" sz="2400" dirty="0"/>
            </a:br>
            <a:endParaRPr lang="en-US" sz="2400" dirty="0"/>
          </a:p>
        </p:txBody>
      </p:sp>
    </p:spTree>
    <p:extLst>
      <p:ext uri="{BB962C8B-B14F-4D97-AF65-F5344CB8AC3E}">
        <p14:creationId xmlns:p14="http://schemas.microsoft.com/office/powerpoint/2010/main" val="51335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52F8-FADD-4E2A-BF0C-0E3619C6C0F0}"/>
              </a:ext>
            </a:extLst>
          </p:cNvPr>
          <p:cNvSpPr>
            <a:spLocks noGrp="1"/>
          </p:cNvSpPr>
          <p:nvPr>
            <p:ph type="title"/>
          </p:nvPr>
        </p:nvSpPr>
        <p:spPr>
          <a:xfrm>
            <a:off x="1097280" y="192513"/>
            <a:ext cx="10058400" cy="1450757"/>
          </a:xfrm>
        </p:spPr>
        <p:txBody>
          <a:bodyPr>
            <a:normAutofit fontScale="90000"/>
          </a:bodyPr>
          <a:lstStyle/>
          <a:p>
            <a:r>
              <a:rPr lang="en-US" sz="5400" b="1" i="0" dirty="0">
                <a:solidFill>
                  <a:srgbClr val="FF0000"/>
                </a:solidFill>
                <a:effectLst/>
                <a:latin typeface="Arial-BoldMT"/>
              </a:rPr>
              <a:t>   Conclusion</a:t>
            </a:r>
            <a:r>
              <a:rPr lang="en-US" sz="5400" dirty="0">
                <a:solidFill>
                  <a:srgbClr val="FF0000"/>
                </a:solidFill>
              </a:rPr>
              <a:t> </a:t>
            </a:r>
            <a:br>
              <a:rPr lang="en-US" sz="5400" dirty="0">
                <a:solidFill>
                  <a:srgbClr val="FF0000"/>
                </a:solidFill>
              </a:rPr>
            </a:br>
            <a:endParaRPr lang="en-US" sz="5400" dirty="0">
              <a:solidFill>
                <a:srgbClr val="FF0000"/>
              </a:solidFill>
            </a:endParaRPr>
          </a:p>
        </p:txBody>
      </p:sp>
      <p:sp>
        <p:nvSpPr>
          <p:cNvPr id="3" name="Content Placeholder 2">
            <a:extLst>
              <a:ext uri="{FF2B5EF4-FFF2-40B4-BE49-F238E27FC236}">
                <a16:creationId xmlns:a16="http://schemas.microsoft.com/office/drawing/2014/main" id="{1AE94F14-2750-4372-A441-FB148201B6B4}"/>
              </a:ext>
            </a:extLst>
          </p:cNvPr>
          <p:cNvSpPr>
            <a:spLocks noGrp="1"/>
          </p:cNvSpPr>
          <p:nvPr>
            <p:ph idx="1"/>
          </p:nvPr>
        </p:nvSpPr>
        <p:spPr>
          <a:xfrm>
            <a:off x="1322564" y="1020420"/>
            <a:ext cx="10058400" cy="4412972"/>
          </a:xfrm>
        </p:spPr>
        <p:txBody>
          <a:bodyPr>
            <a:normAutofit/>
          </a:bodyPr>
          <a:lstStyle/>
          <a:p>
            <a:r>
              <a:rPr lang="en-US" sz="2000" b="1" i="0" dirty="0">
                <a:solidFill>
                  <a:srgbClr val="0070C0"/>
                </a:solidFill>
                <a:effectLst/>
                <a:latin typeface="Arial-BoldMT"/>
              </a:rPr>
              <a:t>Free-Form Visualization</a:t>
            </a:r>
            <a:r>
              <a:rPr lang="en-US" sz="2000" dirty="0">
                <a:solidFill>
                  <a:srgbClr val="0070C0"/>
                </a:solidFill>
              </a:rPr>
              <a:t> </a:t>
            </a:r>
            <a:br>
              <a:rPr lang="en-US" sz="2000" dirty="0">
                <a:solidFill>
                  <a:srgbClr val="0070C0"/>
                </a:solidFill>
              </a:rPr>
            </a:br>
            <a:endParaRPr lang="en-US" sz="2000" dirty="0">
              <a:solidFill>
                <a:srgbClr val="0070C0"/>
              </a:solidFill>
            </a:endParaRPr>
          </a:p>
        </p:txBody>
      </p:sp>
      <p:pic>
        <p:nvPicPr>
          <p:cNvPr id="5" name="Picture 4">
            <a:extLst>
              <a:ext uri="{FF2B5EF4-FFF2-40B4-BE49-F238E27FC236}">
                <a16:creationId xmlns:a16="http://schemas.microsoft.com/office/drawing/2014/main" id="{921F1DFB-C0F8-4DB8-AD35-C92E69F7970E}"/>
              </a:ext>
            </a:extLst>
          </p:cNvPr>
          <p:cNvPicPr>
            <a:picLocks noChangeAspect="1"/>
          </p:cNvPicPr>
          <p:nvPr/>
        </p:nvPicPr>
        <p:blipFill>
          <a:blip r:embed="rId2"/>
          <a:stretch>
            <a:fillRect/>
          </a:stretch>
        </p:blipFill>
        <p:spPr>
          <a:xfrm>
            <a:off x="780053" y="1643270"/>
            <a:ext cx="11143422" cy="4724400"/>
          </a:xfrm>
          <a:prstGeom prst="rect">
            <a:avLst/>
          </a:prstGeom>
        </p:spPr>
      </p:pic>
    </p:spTree>
    <p:extLst>
      <p:ext uri="{BB962C8B-B14F-4D97-AF65-F5344CB8AC3E}">
        <p14:creationId xmlns:p14="http://schemas.microsoft.com/office/powerpoint/2010/main" val="179367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DF28-AD66-4773-A373-2340D803EB2A}"/>
              </a:ext>
            </a:extLst>
          </p:cNvPr>
          <p:cNvSpPr>
            <a:spLocks noGrp="1"/>
          </p:cNvSpPr>
          <p:nvPr>
            <p:ph type="title"/>
          </p:nvPr>
        </p:nvSpPr>
        <p:spPr/>
        <p:txBody>
          <a:bodyPr>
            <a:normAutofit/>
          </a:bodyPr>
          <a:lstStyle/>
          <a:p>
            <a:r>
              <a:rPr lang="en-US" sz="5400" b="1" i="0" dirty="0">
                <a:solidFill>
                  <a:srgbClr val="FF0000"/>
                </a:solidFill>
                <a:effectLst/>
                <a:latin typeface="Arial-BoldMT"/>
              </a:rPr>
              <a:t>Reflection</a:t>
            </a:r>
            <a:r>
              <a:rPr lang="en-US" sz="5400" dirty="0">
                <a:solidFill>
                  <a:srgbClr val="FF0000"/>
                </a:solidFill>
              </a:rPr>
              <a:t> </a:t>
            </a:r>
          </a:p>
        </p:txBody>
      </p:sp>
      <p:sp>
        <p:nvSpPr>
          <p:cNvPr id="3" name="Content Placeholder 2">
            <a:extLst>
              <a:ext uri="{FF2B5EF4-FFF2-40B4-BE49-F238E27FC236}">
                <a16:creationId xmlns:a16="http://schemas.microsoft.com/office/drawing/2014/main" id="{70A4B8BE-F4BE-44E3-9EA7-7B909BB4F8ED}"/>
              </a:ext>
            </a:extLst>
          </p:cNvPr>
          <p:cNvSpPr>
            <a:spLocks noGrp="1"/>
          </p:cNvSpPr>
          <p:nvPr>
            <p:ph idx="1"/>
          </p:nvPr>
        </p:nvSpPr>
        <p:spPr>
          <a:xfrm>
            <a:off x="1097280" y="2108201"/>
            <a:ext cx="10299590" cy="3760891"/>
          </a:xfrm>
        </p:spPr>
        <p:txBody>
          <a:bodyPr>
            <a:normAutofit/>
          </a:bodyPr>
          <a:lstStyle/>
          <a:p>
            <a:r>
              <a:rPr lang="en-US" sz="2400" b="0" i="0" dirty="0">
                <a:solidFill>
                  <a:srgbClr val="000000"/>
                </a:solidFill>
                <a:effectLst/>
                <a:latin typeface="ArialMT"/>
              </a:rPr>
              <a:t>The process used for this project can be summarized using the following</a:t>
            </a:r>
            <a:br>
              <a:rPr lang="en-US" sz="2400" b="0" i="0" dirty="0">
                <a:solidFill>
                  <a:srgbClr val="000000"/>
                </a:solidFill>
                <a:effectLst/>
                <a:latin typeface="ArialMT"/>
              </a:rPr>
            </a:br>
            <a:r>
              <a:rPr lang="en-US" sz="2400" b="0" i="0" dirty="0">
                <a:solidFill>
                  <a:srgbClr val="000000"/>
                </a:solidFill>
                <a:effectLst/>
                <a:latin typeface="ArialMT"/>
              </a:rPr>
              <a:t>steps:</a:t>
            </a:r>
            <a:br>
              <a:rPr lang="en-US" sz="2400" b="0" i="0" dirty="0">
                <a:solidFill>
                  <a:srgbClr val="000000"/>
                </a:solidFill>
                <a:effectLst/>
                <a:latin typeface="ArialMT"/>
              </a:rPr>
            </a:br>
            <a:r>
              <a:rPr lang="en-US" sz="2400" b="0" i="0" dirty="0">
                <a:solidFill>
                  <a:srgbClr val="000000"/>
                </a:solidFill>
                <a:effectLst/>
                <a:latin typeface="ArialMT"/>
              </a:rPr>
              <a:t>1. An initial problem and relevant, public dataset were found</a:t>
            </a:r>
            <a:br>
              <a:rPr lang="en-US" sz="2400" b="0" i="0" dirty="0">
                <a:solidFill>
                  <a:srgbClr val="000000"/>
                </a:solidFill>
                <a:effectLst/>
                <a:latin typeface="ArialMT"/>
              </a:rPr>
            </a:br>
            <a:r>
              <a:rPr lang="en-US" sz="2400" b="0" i="0" dirty="0">
                <a:solidFill>
                  <a:srgbClr val="000000"/>
                </a:solidFill>
                <a:effectLst/>
                <a:latin typeface="ArialMT"/>
              </a:rPr>
              <a:t>2. The dataset was downloaded and preprocessing</a:t>
            </a:r>
            <a:br>
              <a:rPr lang="en-US" sz="2400" b="0" i="0" dirty="0">
                <a:solidFill>
                  <a:srgbClr val="000000"/>
                </a:solidFill>
                <a:effectLst/>
                <a:latin typeface="ArialMT"/>
              </a:rPr>
            </a:br>
            <a:r>
              <a:rPr lang="en-US" sz="2400" b="0" i="0" dirty="0">
                <a:solidFill>
                  <a:srgbClr val="000000"/>
                </a:solidFill>
                <a:effectLst/>
                <a:latin typeface="ArialMT"/>
              </a:rPr>
              <a:t>3. The benchmark model was created for the model</a:t>
            </a:r>
            <a:br>
              <a:rPr lang="en-US" sz="2400" b="0" i="0" dirty="0">
                <a:solidFill>
                  <a:srgbClr val="000000"/>
                </a:solidFill>
                <a:effectLst/>
                <a:latin typeface="ArialMT"/>
              </a:rPr>
            </a:br>
            <a:r>
              <a:rPr lang="en-US" sz="2400" b="0" i="0" dirty="0">
                <a:solidFill>
                  <a:srgbClr val="000000"/>
                </a:solidFill>
                <a:effectLst/>
                <a:latin typeface="ArialMT"/>
              </a:rPr>
              <a:t>4. The classifier was trained using the data (multiple time, until a good set</a:t>
            </a:r>
            <a:br>
              <a:rPr lang="en-US" sz="2400" b="0" i="0" dirty="0">
                <a:solidFill>
                  <a:srgbClr val="000000"/>
                </a:solidFill>
                <a:effectLst/>
                <a:latin typeface="ArialMT"/>
              </a:rPr>
            </a:br>
            <a:r>
              <a:rPr lang="en-US" sz="2400" b="0" i="0" dirty="0">
                <a:solidFill>
                  <a:srgbClr val="000000"/>
                </a:solidFill>
                <a:effectLst/>
                <a:latin typeface="ArialMT"/>
              </a:rPr>
              <a:t>of parameters were found)</a:t>
            </a:r>
            <a:r>
              <a:rPr lang="en-US" sz="2400" dirty="0"/>
              <a:t> </a:t>
            </a:r>
            <a:br>
              <a:rPr lang="en-US" sz="2400" dirty="0"/>
            </a:br>
            <a:endParaRPr lang="en-US" sz="2400" dirty="0"/>
          </a:p>
        </p:txBody>
      </p:sp>
    </p:spTree>
    <p:extLst>
      <p:ext uri="{BB962C8B-B14F-4D97-AF65-F5344CB8AC3E}">
        <p14:creationId xmlns:p14="http://schemas.microsoft.com/office/powerpoint/2010/main" val="1019315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1F28-5477-4EC4-9724-EB3FE5473F41}"/>
              </a:ext>
            </a:extLst>
          </p:cNvPr>
          <p:cNvSpPr>
            <a:spLocks noGrp="1"/>
          </p:cNvSpPr>
          <p:nvPr>
            <p:ph type="title"/>
          </p:nvPr>
        </p:nvSpPr>
        <p:spPr/>
        <p:txBody>
          <a:bodyPr>
            <a:normAutofit/>
          </a:bodyPr>
          <a:lstStyle/>
          <a:p>
            <a:r>
              <a:rPr lang="en-US" sz="5400" b="1" i="0" dirty="0">
                <a:solidFill>
                  <a:srgbClr val="FF0000"/>
                </a:solidFill>
                <a:effectLst/>
                <a:latin typeface="Arial-BoldMT"/>
              </a:rPr>
              <a:t>Improvement</a:t>
            </a:r>
            <a:r>
              <a:rPr lang="en-US" sz="5400" dirty="0">
                <a:solidFill>
                  <a:srgbClr val="FF0000"/>
                </a:solidFill>
              </a:rPr>
              <a:t> </a:t>
            </a:r>
          </a:p>
        </p:txBody>
      </p:sp>
      <p:sp>
        <p:nvSpPr>
          <p:cNvPr id="3" name="Content Placeholder 2">
            <a:extLst>
              <a:ext uri="{FF2B5EF4-FFF2-40B4-BE49-F238E27FC236}">
                <a16:creationId xmlns:a16="http://schemas.microsoft.com/office/drawing/2014/main" id="{C0DC5E6E-8777-4879-B559-4714248948BE}"/>
              </a:ext>
            </a:extLst>
          </p:cNvPr>
          <p:cNvSpPr>
            <a:spLocks noGrp="1"/>
          </p:cNvSpPr>
          <p:nvPr>
            <p:ph idx="1"/>
          </p:nvPr>
        </p:nvSpPr>
        <p:spPr>
          <a:xfrm>
            <a:off x="1097279" y="2108201"/>
            <a:ext cx="10591137" cy="3760891"/>
          </a:xfrm>
        </p:spPr>
        <p:txBody>
          <a:bodyPr>
            <a:normAutofit/>
          </a:bodyPr>
          <a:lstStyle/>
          <a:p>
            <a:r>
              <a:rPr lang="en-US" sz="2800" b="0" i="0" dirty="0">
                <a:solidFill>
                  <a:srgbClr val="000000"/>
                </a:solidFill>
                <a:effectLst/>
                <a:latin typeface="ArialMT"/>
              </a:rPr>
              <a:t>It will be more useful to classify words or even paragraphs rather</a:t>
            </a:r>
            <a:br>
              <a:rPr lang="en-US" sz="2800" b="0" i="0" dirty="0">
                <a:solidFill>
                  <a:srgbClr val="000000"/>
                </a:solidFill>
                <a:effectLst/>
                <a:latin typeface="ArialMT"/>
              </a:rPr>
            </a:br>
            <a:r>
              <a:rPr lang="en-US" sz="2800" b="0" i="0" dirty="0">
                <a:solidFill>
                  <a:srgbClr val="000000"/>
                </a:solidFill>
                <a:effectLst/>
                <a:latin typeface="ArialMT"/>
              </a:rPr>
              <a:t>than characters (e.g. classify email spams)</a:t>
            </a:r>
            <a:r>
              <a:rPr lang="en-US" sz="2800" dirty="0"/>
              <a:t> </a:t>
            </a:r>
            <a:br>
              <a:rPr lang="en-US" sz="2800" dirty="0"/>
            </a:br>
            <a:endParaRPr lang="en-US" sz="2800" dirty="0"/>
          </a:p>
        </p:txBody>
      </p:sp>
    </p:spTree>
    <p:extLst>
      <p:ext uri="{BB962C8B-B14F-4D97-AF65-F5344CB8AC3E}">
        <p14:creationId xmlns:p14="http://schemas.microsoft.com/office/powerpoint/2010/main" val="39227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6349EC-7FB8-4FC8-ACEE-E604DA26D80A}"/>
              </a:ext>
            </a:extLst>
          </p:cNvPr>
          <p:cNvSpPr/>
          <p:nvPr/>
        </p:nvSpPr>
        <p:spPr>
          <a:xfrm>
            <a:off x="1428728" y="705084"/>
            <a:ext cx="3877985" cy="923330"/>
          </a:xfrm>
          <a:prstGeom prst="rect">
            <a:avLst/>
          </a:prstGeom>
        </p:spPr>
        <p:txBody>
          <a:bodyPr wrap="none">
            <a:spAutoFit/>
          </a:bodyPr>
          <a:lstStyle/>
          <a:p>
            <a:pPr>
              <a:defRPr/>
            </a:pPr>
            <a:r>
              <a:rPr lang="en-US" sz="5400" dirty="0">
                <a:solidFill>
                  <a:srgbClr val="FF0000"/>
                </a:solidFill>
                <a:latin typeface="Georgia" pitchFamily="18" charset="0"/>
                <a:ea typeface="+mj-ea"/>
                <a:cs typeface="+mj-cs"/>
              </a:rPr>
              <a:t>Questions? </a:t>
            </a:r>
            <a:r>
              <a:rPr lang="en-US" sz="5400" dirty="0">
                <a:solidFill>
                  <a:schemeClr val="tx2">
                    <a:satMod val="200000"/>
                  </a:schemeClr>
                </a:solidFill>
                <a:latin typeface="Georgia" pitchFamily="18" charset="0"/>
              </a:rPr>
              <a:t>	</a:t>
            </a:r>
            <a:endParaRPr lang="ar-EG" sz="5400" dirty="0">
              <a:latin typeface="Georgia" pitchFamily="18" charset="0"/>
            </a:endParaRPr>
          </a:p>
        </p:txBody>
      </p:sp>
      <p:pic>
        <p:nvPicPr>
          <p:cNvPr id="5" name="Picture 4" descr="j0254500">
            <a:extLst>
              <a:ext uri="{FF2B5EF4-FFF2-40B4-BE49-F238E27FC236}">
                <a16:creationId xmlns:a16="http://schemas.microsoft.com/office/drawing/2014/main" id="{1B0DE05C-D8EE-4033-A1A1-24DDC9612AF3}"/>
              </a:ext>
            </a:extLst>
          </p:cNvPr>
          <p:cNvPicPr>
            <a:picLocks noChangeAspect="1" noChangeArrowheads="1" noCrop="1"/>
          </p:cNvPicPr>
          <p:nvPr/>
        </p:nvPicPr>
        <p:blipFill>
          <a:blip r:embed="rId2" cstate="print"/>
          <a:srcRect/>
          <a:stretch>
            <a:fillRect/>
          </a:stretch>
        </p:blipFill>
        <p:spPr bwMode="auto">
          <a:xfrm>
            <a:off x="4927364" y="2646077"/>
            <a:ext cx="2507983" cy="2507983"/>
          </a:xfrm>
          <a:prstGeom prst="rect">
            <a:avLst/>
          </a:prstGeom>
          <a:noFill/>
        </p:spPr>
      </p:pic>
    </p:spTree>
    <p:extLst>
      <p:ext uri="{BB962C8B-B14F-4D97-AF65-F5344CB8AC3E}">
        <p14:creationId xmlns:p14="http://schemas.microsoft.com/office/powerpoint/2010/main" val="26408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E520-C180-44B1-8E09-F2A268A1E0D4}"/>
              </a:ext>
            </a:extLst>
          </p:cNvPr>
          <p:cNvSpPr>
            <a:spLocks noGrp="1"/>
          </p:cNvSpPr>
          <p:nvPr>
            <p:ph type="title"/>
          </p:nvPr>
        </p:nvSpPr>
        <p:spPr/>
        <p:txBody>
          <a:bodyPr>
            <a:normAutofit/>
          </a:bodyPr>
          <a:lstStyle/>
          <a:p>
            <a:r>
              <a:rPr lang="en-US" sz="5400" b="1" i="0" dirty="0">
                <a:solidFill>
                  <a:srgbClr val="FF0000"/>
                </a:solidFill>
                <a:effectLst/>
                <a:latin typeface="Arial-BoldMT"/>
              </a:rPr>
              <a:t>Project Overview</a:t>
            </a:r>
            <a:r>
              <a:rPr lang="en-US" sz="5400" dirty="0">
                <a:solidFill>
                  <a:srgbClr val="FF0000"/>
                </a:solidFill>
              </a:rPr>
              <a:t> </a:t>
            </a:r>
          </a:p>
        </p:txBody>
      </p:sp>
      <p:sp>
        <p:nvSpPr>
          <p:cNvPr id="3" name="Content Placeholder 2">
            <a:extLst>
              <a:ext uri="{FF2B5EF4-FFF2-40B4-BE49-F238E27FC236}">
                <a16:creationId xmlns:a16="http://schemas.microsoft.com/office/drawing/2014/main" id="{E020AF30-84D4-4AF9-A35F-C39DD9AF1D49}"/>
              </a:ext>
            </a:extLst>
          </p:cNvPr>
          <p:cNvSpPr>
            <a:spLocks noGrp="1"/>
          </p:cNvSpPr>
          <p:nvPr>
            <p:ph idx="1"/>
          </p:nvPr>
        </p:nvSpPr>
        <p:spPr>
          <a:xfrm>
            <a:off x="1097280" y="2200967"/>
            <a:ext cx="11094720" cy="4463196"/>
          </a:xfrm>
        </p:spPr>
        <p:txBody>
          <a:bodyPr>
            <a:noAutofit/>
          </a:bodyPr>
          <a:lstStyle/>
          <a:p>
            <a:r>
              <a:rPr lang="en-US" sz="2400" b="0" i="0" dirty="0">
                <a:solidFill>
                  <a:srgbClr val="000000"/>
                </a:solidFill>
                <a:effectLst/>
                <a:latin typeface="Helvetica Neue"/>
              </a:rPr>
              <a:t>Our project's aim is to program the computer to identify hand-written alphabets via matrix operations. Each alphabet image contains 32*32 pixels, and we create a matrix using these pixels. By multiply the matrix to several sample matrixes, the pixels are converted into a deep neural network. And finally, we employ </a:t>
            </a:r>
            <a:r>
              <a:rPr lang="en-US" sz="2400" b="0" i="0" dirty="0" err="1">
                <a:solidFill>
                  <a:srgbClr val="000000"/>
                </a:solidFill>
                <a:effectLst/>
                <a:latin typeface="Helvetica Neue"/>
              </a:rPr>
              <a:t>adam</a:t>
            </a:r>
            <a:r>
              <a:rPr lang="en-US" sz="2400" b="0" i="0" dirty="0">
                <a:solidFill>
                  <a:srgbClr val="000000"/>
                </a:solidFill>
                <a:effectLst/>
                <a:latin typeface="Helvetica Neue"/>
              </a:rPr>
              <a:t> optimizer method so that the computer can predict the highest possibility of the alphabet written.</a:t>
            </a:r>
          </a:p>
          <a:p>
            <a:br>
              <a:rPr lang="en-US" sz="2400" b="0" i="0" dirty="0">
                <a:solidFill>
                  <a:srgbClr val="000000"/>
                </a:solidFill>
                <a:effectLst/>
                <a:latin typeface="ArialMT"/>
              </a:rPr>
            </a:br>
            <a:r>
              <a:rPr lang="en-US" sz="2400" b="1" i="0" dirty="0">
                <a:solidFill>
                  <a:srgbClr val="0070C0"/>
                </a:solidFill>
                <a:effectLst/>
                <a:latin typeface="Arial-BoldMT"/>
              </a:rPr>
              <a:t>Keyword</a:t>
            </a:r>
            <a:r>
              <a:rPr lang="en-US" sz="2400" b="0" i="0" dirty="0">
                <a:solidFill>
                  <a:srgbClr val="000000"/>
                </a:solidFill>
                <a:effectLst/>
                <a:latin typeface="ArialMT"/>
              </a:rPr>
              <a:t>: Deep learning, ANN, Feature Extraction, CNN , Machine</a:t>
            </a:r>
            <a:br>
              <a:rPr lang="en-US" sz="2400" b="0" i="0" dirty="0">
                <a:solidFill>
                  <a:srgbClr val="000000"/>
                </a:solidFill>
                <a:effectLst/>
                <a:latin typeface="ArialMT"/>
              </a:rPr>
            </a:br>
            <a:r>
              <a:rPr lang="en-US" sz="2400" b="0" i="0" dirty="0">
                <a:solidFill>
                  <a:srgbClr val="000000"/>
                </a:solidFill>
                <a:effectLst/>
                <a:latin typeface="ArialMT"/>
              </a:rPr>
              <a:t>Recognition, natural and physical sciences, image data, image processing</a:t>
            </a:r>
            <a:r>
              <a:rPr lang="en-US" sz="2400" dirty="0"/>
              <a:t> </a:t>
            </a:r>
            <a:br>
              <a:rPr lang="en-US" sz="2400" dirty="0"/>
            </a:br>
            <a:endParaRPr lang="en-US" sz="2400" dirty="0"/>
          </a:p>
        </p:txBody>
      </p:sp>
    </p:spTree>
    <p:extLst>
      <p:ext uri="{BB962C8B-B14F-4D97-AF65-F5344CB8AC3E}">
        <p14:creationId xmlns:p14="http://schemas.microsoft.com/office/powerpoint/2010/main" val="254588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6233-C7F0-498C-9D29-22374CE7D417}"/>
              </a:ext>
            </a:extLst>
          </p:cNvPr>
          <p:cNvSpPr>
            <a:spLocks noGrp="1"/>
          </p:cNvSpPr>
          <p:nvPr>
            <p:ph type="title"/>
          </p:nvPr>
        </p:nvSpPr>
        <p:spPr/>
        <p:txBody>
          <a:bodyPr>
            <a:normAutofit/>
          </a:bodyPr>
          <a:lstStyle/>
          <a:p>
            <a:r>
              <a:rPr lang="en-US" sz="5400" b="1" i="0" dirty="0">
                <a:solidFill>
                  <a:srgbClr val="FF0000"/>
                </a:solidFill>
                <a:effectLst/>
                <a:latin typeface="Arial-BoldMT"/>
              </a:rPr>
              <a:t>Domain Background</a:t>
            </a:r>
            <a:r>
              <a:rPr lang="en-US" sz="5400" dirty="0">
                <a:solidFill>
                  <a:srgbClr val="FF0000"/>
                </a:solidFill>
              </a:rPr>
              <a:t> </a:t>
            </a:r>
          </a:p>
        </p:txBody>
      </p:sp>
      <p:sp>
        <p:nvSpPr>
          <p:cNvPr id="3" name="Content Placeholder 2">
            <a:extLst>
              <a:ext uri="{FF2B5EF4-FFF2-40B4-BE49-F238E27FC236}">
                <a16:creationId xmlns:a16="http://schemas.microsoft.com/office/drawing/2014/main" id="{1EDBFE50-844E-4C18-9CC8-61D1E8FE3633}"/>
              </a:ext>
            </a:extLst>
          </p:cNvPr>
          <p:cNvSpPr>
            <a:spLocks noGrp="1"/>
          </p:cNvSpPr>
          <p:nvPr>
            <p:ph idx="1"/>
          </p:nvPr>
        </p:nvSpPr>
        <p:spPr>
          <a:xfrm>
            <a:off x="1097280" y="1975680"/>
            <a:ext cx="11940208" cy="4186582"/>
          </a:xfrm>
        </p:spPr>
        <p:txBody>
          <a:bodyPr>
            <a:noAutofit/>
          </a:bodyPr>
          <a:lstStyle/>
          <a:p>
            <a:r>
              <a:rPr lang="en-US" sz="2400" b="0" i="0" dirty="0">
                <a:solidFill>
                  <a:srgbClr val="000000"/>
                </a:solidFill>
                <a:effectLst/>
                <a:latin typeface="ArialMT"/>
              </a:rPr>
              <a:t>Character recognition is one of the most important research fields of image</a:t>
            </a:r>
            <a:br>
              <a:rPr lang="en-US" sz="2400" b="0" i="0" dirty="0">
                <a:solidFill>
                  <a:srgbClr val="000000"/>
                </a:solidFill>
                <a:effectLst/>
                <a:latin typeface="ArialMT"/>
              </a:rPr>
            </a:br>
            <a:r>
              <a:rPr lang="en-US" sz="2400" b="0" i="0" dirty="0">
                <a:solidFill>
                  <a:srgbClr val="000000"/>
                </a:solidFill>
                <a:effectLst/>
                <a:latin typeface="ArialMT"/>
              </a:rPr>
              <a:t>processing and pattern recognition. Character recognition is generally</a:t>
            </a:r>
            <a:br>
              <a:rPr lang="en-US" sz="2400" b="0" i="0" dirty="0">
                <a:solidFill>
                  <a:srgbClr val="000000"/>
                </a:solidFill>
                <a:effectLst/>
                <a:latin typeface="ArialMT"/>
              </a:rPr>
            </a:br>
            <a:r>
              <a:rPr lang="en-US" sz="2400" b="0" i="0" dirty="0">
                <a:solidFill>
                  <a:srgbClr val="000000"/>
                </a:solidFill>
                <a:effectLst/>
                <a:latin typeface="ArialMT"/>
              </a:rPr>
              <a:t>known as Optical Character Recognition (OCR).OCR is the process of</a:t>
            </a:r>
            <a:br>
              <a:rPr lang="en-US" sz="2400" b="0" i="0" dirty="0">
                <a:solidFill>
                  <a:srgbClr val="000000"/>
                </a:solidFill>
                <a:effectLst/>
                <a:latin typeface="ArialMT"/>
              </a:rPr>
            </a:br>
            <a:r>
              <a:rPr lang="en-US" sz="2400" b="0" i="0" dirty="0">
                <a:solidFill>
                  <a:srgbClr val="000000"/>
                </a:solidFill>
                <a:effectLst/>
                <a:latin typeface="ArialMT"/>
              </a:rPr>
              <a:t>electronic translation of handwritten images or typewritten text into machine</a:t>
            </a:r>
            <a:br>
              <a:rPr lang="en-US" sz="2400" b="0" i="0" dirty="0">
                <a:solidFill>
                  <a:srgbClr val="000000"/>
                </a:solidFill>
                <a:effectLst/>
                <a:latin typeface="ArialMT"/>
              </a:rPr>
            </a:br>
            <a:r>
              <a:rPr lang="en-US" sz="2400" b="0" i="0" dirty="0">
                <a:solidFill>
                  <a:srgbClr val="000000"/>
                </a:solidFill>
                <a:effectLst/>
                <a:latin typeface="ArialMT"/>
              </a:rPr>
              <a:t>editable text. It becomes very difficult if there are lots of paper based</a:t>
            </a:r>
            <a:br>
              <a:rPr lang="en-US" sz="2400" b="0" i="0" dirty="0">
                <a:solidFill>
                  <a:srgbClr val="000000"/>
                </a:solidFill>
                <a:effectLst/>
                <a:latin typeface="ArialMT"/>
              </a:rPr>
            </a:br>
            <a:r>
              <a:rPr lang="en-US" sz="2400" b="0" i="0" dirty="0">
                <a:solidFill>
                  <a:srgbClr val="000000"/>
                </a:solidFill>
                <a:effectLst/>
                <a:latin typeface="ArialMT"/>
              </a:rPr>
              <a:t>information on companies and offices. Because they want to manage a</a:t>
            </a:r>
            <a:br>
              <a:rPr lang="en-US" sz="2400" b="0" i="0" dirty="0">
                <a:solidFill>
                  <a:srgbClr val="000000"/>
                </a:solidFill>
                <a:effectLst/>
                <a:latin typeface="ArialMT"/>
              </a:rPr>
            </a:br>
            <a:r>
              <a:rPr lang="en-US" sz="2400" b="0" i="0" dirty="0">
                <a:solidFill>
                  <a:srgbClr val="000000"/>
                </a:solidFill>
                <a:effectLst/>
                <a:latin typeface="ArialMT"/>
              </a:rPr>
              <a:t>huge volume of documents and records. Computers can work much faster</a:t>
            </a:r>
            <a:br>
              <a:rPr lang="en-US" sz="2400" b="0" i="0" dirty="0">
                <a:solidFill>
                  <a:srgbClr val="000000"/>
                </a:solidFill>
                <a:effectLst/>
                <a:latin typeface="ArialMT"/>
              </a:rPr>
            </a:br>
            <a:r>
              <a:rPr lang="en-US" sz="2400" b="0" i="0" dirty="0">
                <a:solidFill>
                  <a:srgbClr val="000000"/>
                </a:solidFill>
                <a:effectLst/>
                <a:latin typeface="ArialMT"/>
              </a:rPr>
              <a:t>and more efficiently than human.</a:t>
            </a:r>
            <a:r>
              <a:rPr lang="en-US" sz="2400" dirty="0"/>
              <a:t> </a:t>
            </a:r>
            <a:br>
              <a:rPr lang="en-US" sz="2400" dirty="0"/>
            </a:br>
            <a:endParaRPr lang="en-US" sz="2400" dirty="0"/>
          </a:p>
        </p:txBody>
      </p:sp>
    </p:spTree>
    <p:extLst>
      <p:ext uri="{BB962C8B-B14F-4D97-AF65-F5344CB8AC3E}">
        <p14:creationId xmlns:p14="http://schemas.microsoft.com/office/powerpoint/2010/main" val="286358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492E-9272-42A9-AC6E-B1DBD60021EF}"/>
              </a:ext>
            </a:extLst>
          </p:cNvPr>
          <p:cNvSpPr>
            <a:spLocks noGrp="1"/>
          </p:cNvSpPr>
          <p:nvPr>
            <p:ph type="title"/>
          </p:nvPr>
        </p:nvSpPr>
        <p:spPr/>
        <p:txBody>
          <a:bodyPr>
            <a:normAutofit/>
          </a:bodyPr>
          <a:lstStyle/>
          <a:p>
            <a:r>
              <a:rPr lang="en-US" sz="5400" b="1" i="0" dirty="0">
                <a:solidFill>
                  <a:srgbClr val="FF0000"/>
                </a:solidFill>
                <a:effectLst/>
                <a:latin typeface="Arial-BoldMT"/>
              </a:rPr>
              <a:t>Problem Statement</a:t>
            </a:r>
            <a:r>
              <a:rPr lang="en-US" sz="5400" dirty="0">
                <a:solidFill>
                  <a:srgbClr val="FF0000"/>
                </a:solidFill>
              </a:rPr>
              <a:t> </a:t>
            </a:r>
          </a:p>
        </p:txBody>
      </p:sp>
      <p:sp>
        <p:nvSpPr>
          <p:cNvPr id="3" name="Content Placeholder 2">
            <a:extLst>
              <a:ext uri="{FF2B5EF4-FFF2-40B4-BE49-F238E27FC236}">
                <a16:creationId xmlns:a16="http://schemas.microsoft.com/office/drawing/2014/main" id="{D58361C9-5CA3-4E15-9A47-1C0543CDB81B}"/>
              </a:ext>
            </a:extLst>
          </p:cNvPr>
          <p:cNvSpPr>
            <a:spLocks noGrp="1"/>
          </p:cNvSpPr>
          <p:nvPr>
            <p:ph idx="1"/>
          </p:nvPr>
        </p:nvSpPr>
        <p:spPr>
          <a:xfrm>
            <a:off x="1097280" y="1946390"/>
            <a:ext cx="10273085" cy="4399720"/>
          </a:xfrm>
        </p:spPr>
        <p:txBody>
          <a:bodyPr>
            <a:noAutofit/>
          </a:bodyPr>
          <a:lstStyle/>
          <a:p>
            <a:r>
              <a:rPr lang="en-US" sz="2400" b="0" i="0" dirty="0">
                <a:solidFill>
                  <a:srgbClr val="000000"/>
                </a:solidFill>
                <a:effectLst/>
                <a:latin typeface="Helvetica Neue"/>
              </a:rPr>
              <a:t>The main objective of this research is to find a new solution for handwritten text recognition of different fonts and styles by improving the design structure of the traditional Artificial Neural Network (ANN). ANNs have been successfully applied to pattern recognition, association and classification, forecast studies, and control applications, to name a few. The recognition results of such text or handwritten materials are then fed into Optical Character Recognition (OCR) as an electronic translation of images of handwritten, typewritten or printed text into machine-editable text.</a:t>
            </a:r>
            <a:endParaRPr lang="en-US" sz="2400" dirty="0"/>
          </a:p>
        </p:txBody>
      </p:sp>
    </p:spTree>
    <p:extLst>
      <p:ext uri="{BB962C8B-B14F-4D97-AF65-F5344CB8AC3E}">
        <p14:creationId xmlns:p14="http://schemas.microsoft.com/office/powerpoint/2010/main" val="396868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D743-DEC8-4626-BAEA-4406993199BC}"/>
              </a:ext>
            </a:extLst>
          </p:cNvPr>
          <p:cNvSpPr>
            <a:spLocks noGrp="1"/>
          </p:cNvSpPr>
          <p:nvPr>
            <p:ph type="title"/>
          </p:nvPr>
        </p:nvSpPr>
        <p:spPr/>
        <p:txBody>
          <a:bodyPr>
            <a:normAutofit/>
          </a:bodyPr>
          <a:lstStyle/>
          <a:p>
            <a:r>
              <a:rPr lang="en-US" sz="5400" b="1" i="0" dirty="0">
                <a:solidFill>
                  <a:srgbClr val="FF0000"/>
                </a:solidFill>
                <a:effectLst/>
                <a:latin typeface="Arial-BoldMT"/>
              </a:rPr>
              <a:t>Metrics</a:t>
            </a:r>
            <a:r>
              <a:rPr lang="en-US" sz="5400" dirty="0">
                <a:solidFill>
                  <a:srgbClr val="0070C0"/>
                </a:solidFill>
              </a:rPr>
              <a:t> </a:t>
            </a:r>
          </a:p>
        </p:txBody>
      </p:sp>
      <p:sp>
        <p:nvSpPr>
          <p:cNvPr id="3" name="Content Placeholder 2">
            <a:extLst>
              <a:ext uri="{FF2B5EF4-FFF2-40B4-BE49-F238E27FC236}">
                <a16:creationId xmlns:a16="http://schemas.microsoft.com/office/drawing/2014/main" id="{DD7C6AF3-D753-43F4-BEDD-A4F59B514EC0}"/>
              </a:ext>
            </a:extLst>
          </p:cNvPr>
          <p:cNvSpPr>
            <a:spLocks noGrp="1"/>
          </p:cNvSpPr>
          <p:nvPr>
            <p:ph idx="1"/>
          </p:nvPr>
        </p:nvSpPr>
        <p:spPr>
          <a:xfrm>
            <a:off x="1097280" y="1949175"/>
            <a:ext cx="10058400" cy="4266095"/>
          </a:xfrm>
        </p:spPr>
        <p:txBody>
          <a:bodyPr>
            <a:normAutofit/>
          </a:bodyPr>
          <a:lstStyle/>
          <a:p>
            <a:r>
              <a:rPr lang="en-US" sz="2400" b="0" i="0" dirty="0">
                <a:solidFill>
                  <a:srgbClr val="000000"/>
                </a:solidFill>
                <a:effectLst/>
                <a:latin typeface="ArialMT"/>
              </a:rPr>
              <a:t>Generating a confusion matrix, for summarizing the performance of a classification algorithm. </a:t>
            </a:r>
            <a:br>
              <a:rPr lang="en-US" sz="2400" dirty="0"/>
            </a:br>
            <a:endParaRPr lang="en-US" sz="2400" dirty="0"/>
          </a:p>
        </p:txBody>
      </p:sp>
      <p:pic>
        <p:nvPicPr>
          <p:cNvPr id="7" name="Picture 6">
            <a:extLst>
              <a:ext uri="{FF2B5EF4-FFF2-40B4-BE49-F238E27FC236}">
                <a16:creationId xmlns:a16="http://schemas.microsoft.com/office/drawing/2014/main" id="{2AB16879-6CBF-40A5-8782-2854B14B5E77}"/>
              </a:ext>
            </a:extLst>
          </p:cNvPr>
          <p:cNvPicPr>
            <a:picLocks noChangeAspect="1"/>
          </p:cNvPicPr>
          <p:nvPr/>
        </p:nvPicPr>
        <p:blipFill>
          <a:blip r:embed="rId2"/>
          <a:stretch>
            <a:fillRect/>
          </a:stretch>
        </p:blipFill>
        <p:spPr>
          <a:xfrm>
            <a:off x="132522" y="3322983"/>
            <a:ext cx="6119224" cy="1678126"/>
          </a:xfrm>
          <a:prstGeom prst="rect">
            <a:avLst/>
          </a:prstGeom>
        </p:spPr>
      </p:pic>
      <p:pic>
        <p:nvPicPr>
          <p:cNvPr id="9" name="Picture 8">
            <a:extLst>
              <a:ext uri="{FF2B5EF4-FFF2-40B4-BE49-F238E27FC236}">
                <a16:creationId xmlns:a16="http://schemas.microsoft.com/office/drawing/2014/main" id="{3B71E59B-4631-4166-A7F0-ADCD28C15C32}"/>
              </a:ext>
            </a:extLst>
          </p:cNvPr>
          <p:cNvPicPr>
            <a:picLocks noChangeAspect="1"/>
          </p:cNvPicPr>
          <p:nvPr/>
        </p:nvPicPr>
        <p:blipFill>
          <a:blip r:embed="rId3"/>
          <a:stretch>
            <a:fillRect/>
          </a:stretch>
        </p:blipFill>
        <p:spPr>
          <a:xfrm>
            <a:off x="5976731" y="2380971"/>
            <a:ext cx="5026406" cy="3991244"/>
          </a:xfrm>
          <a:prstGeom prst="rect">
            <a:avLst/>
          </a:prstGeom>
        </p:spPr>
      </p:pic>
    </p:spTree>
    <p:extLst>
      <p:ext uri="{BB962C8B-B14F-4D97-AF65-F5344CB8AC3E}">
        <p14:creationId xmlns:p14="http://schemas.microsoft.com/office/powerpoint/2010/main" val="331042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EB18-8786-4BCE-9463-78DE4186C6D1}"/>
              </a:ext>
            </a:extLst>
          </p:cNvPr>
          <p:cNvSpPr>
            <a:spLocks noGrp="1"/>
          </p:cNvSpPr>
          <p:nvPr>
            <p:ph type="title"/>
          </p:nvPr>
        </p:nvSpPr>
        <p:spPr/>
        <p:txBody>
          <a:bodyPr>
            <a:normAutofit/>
          </a:bodyPr>
          <a:lstStyle/>
          <a:p>
            <a:r>
              <a:rPr lang="en-US" sz="5400" b="1" i="0" dirty="0">
                <a:solidFill>
                  <a:srgbClr val="FF0000"/>
                </a:solidFill>
                <a:effectLst/>
                <a:latin typeface="Arial-BoldMT"/>
              </a:rPr>
              <a:t>Analysis</a:t>
            </a:r>
            <a:r>
              <a:rPr lang="en-US" sz="5400" dirty="0">
                <a:solidFill>
                  <a:srgbClr val="0070C0"/>
                </a:solidFill>
              </a:rPr>
              <a:t> </a:t>
            </a:r>
          </a:p>
        </p:txBody>
      </p:sp>
      <p:sp>
        <p:nvSpPr>
          <p:cNvPr id="3" name="Content Placeholder 2">
            <a:extLst>
              <a:ext uri="{FF2B5EF4-FFF2-40B4-BE49-F238E27FC236}">
                <a16:creationId xmlns:a16="http://schemas.microsoft.com/office/drawing/2014/main" id="{27D89E93-7CD3-48D5-98F5-F02D9E27DF27}"/>
              </a:ext>
            </a:extLst>
          </p:cNvPr>
          <p:cNvSpPr>
            <a:spLocks noGrp="1"/>
          </p:cNvSpPr>
          <p:nvPr>
            <p:ph idx="1"/>
          </p:nvPr>
        </p:nvSpPr>
        <p:spPr>
          <a:xfrm>
            <a:off x="832239" y="2108202"/>
            <a:ext cx="11359763" cy="3760891"/>
          </a:xfrm>
        </p:spPr>
        <p:txBody>
          <a:bodyPr>
            <a:normAutofit/>
          </a:bodyPr>
          <a:lstStyle/>
          <a:p>
            <a:r>
              <a:rPr lang="en-US" sz="2400" b="1" i="0" dirty="0">
                <a:solidFill>
                  <a:srgbClr val="0070C0"/>
                </a:solidFill>
                <a:effectLst/>
                <a:latin typeface="Arial-BoldMT"/>
              </a:rPr>
              <a:t>Data Exploration</a:t>
            </a:r>
          </a:p>
          <a:p>
            <a:br>
              <a:rPr lang="en-US" sz="2400" b="1" i="0" dirty="0">
                <a:solidFill>
                  <a:srgbClr val="000000"/>
                </a:solidFill>
                <a:effectLst/>
                <a:latin typeface="Arial-BoldMT"/>
              </a:rPr>
            </a:br>
            <a:r>
              <a:rPr lang="en-US" sz="2400" b="0" i="0" dirty="0">
                <a:solidFill>
                  <a:srgbClr val="000000"/>
                </a:solidFill>
                <a:effectLst/>
                <a:latin typeface="ArialMT"/>
              </a:rPr>
              <a:t>The </a:t>
            </a:r>
            <a:r>
              <a:rPr lang="en-US" sz="2400" i="0" dirty="0">
                <a:solidFill>
                  <a:schemeClr val="tx1"/>
                </a:solidFill>
                <a:effectLst/>
                <a:latin typeface="Helvetica Neue"/>
              </a:rPr>
              <a:t>Arabic </a:t>
            </a:r>
            <a:r>
              <a:rPr lang="en-US" sz="2400" b="0" i="0" dirty="0">
                <a:solidFill>
                  <a:srgbClr val="000000"/>
                </a:solidFill>
                <a:effectLst/>
                <a:latin typeface="Helvetica Neue"/>
              </a:rPr>
              <a:t>(Alef - yeh)</a:t>
            </a:r>
            <a:r>
              <a:rPr lang="en-US" sz="2400" b="0" i="0" dirty="0">
                <a:solidFill>
                  <a:srgbClr val="000000"/>
                </a:solidFill>
                <a:effectLst/>
                <a:latin typeface="ArialMT"/>
              </a:rPr>
              <a:t> Handwritten Data contains capitalized handwritten alphabet</a:t>
            </a:r>
            <a:br>
              <a:rPr lang="en-US" sz="2400" b="0" i="0" dirty="0">
                <a:solidFill>
                  <a:srgbClr val="000000"/>
                </a:solidFill>
                <a:effectLst/>
                <a:latin typeface="ArialMT"/>
              </a:rPr>
            </a:br>
            <a:r>
              <a:rPr lang="en-US" sz="2400" b="0" i="0" dirty="0">
                <a:solidFill>
                  <a:srgbClr val="000000"/>
                </a:solidFill>
                <a:effectLst/>
                <a:latin typeface="ArialMT"/>
              </a:rPr>
              <a:t>images </a:t>
            </a:r>
            <a:r>
              <a:rPr lang="en-US" sz="2400" b="0" i="0" dirty="0">
                <a:solidFill>
                  <a:srgbClr val="000000"/>
                </a:solidFill>
                <a:effectLst/>
                <a:latin typeface="Helvetica Neue"/>
              </a:rPr>
              <a:t>(Alef - yeh)</a:t>
            </a:r>
            <a:r>
              <a:rPr lang="en-US" sz="2400" b="0" i="0" dirty="0">
                <a:solidFill>
                  <a:srgbClr val="000000"/>
                </a:solidFill>
                <a:effectLst/>
                <a:latin typeface="ArialMT"/>
              </a:rPr>
              <a:t> in size of </a:t>
            </a:r>
            <a:r>
              <a:rPr lang="en-US" sz="2400" dirty="0">
                <a:solidFill>
                  <a:srgbClr val="000000"/>
                </a:solidFill>
                <a:latin typeface="ArialMT"/>
              </a:rPr>
              <a:t>32x32</a:t>
            </a:r>
            <a:r>
              <a:rPr lang="en-US" sz="2400" b="0" i="0" dirty="0">
                <a:solidFill>
                  <a:srgbClr val="000000"/>
                </a:solidFill>
                <a:effectLst/>
                <a:latin typeface="ArialMT"/>
              </a:rPr>
              <a:t> pixels. Each alphabet in the image is</a:t>
            </a:r>
            <a:br>
              <a:rPr lang="en-US" sz="2400" b="0" i="0" dirty="0">
                <a:solidFill>
                  <a:srgbClr val="000000"/>
                </a:solidFill>
                <a:effectLst/>
                <a:latin typeface="ArialMT"/>
              </a:rPr>
            </a:br>
            <a:r>
              <a:rPr lang="en-US" sz="2400" b="0" i="0" dirty="0">
                <a:solidFill>
                  <a:srgbClr val="000000"/>
                </a:solidFill>
                <a:effectLst/>
                <a:latin typeface="ArialMT"/>
              </a:rPr>
              <a:t>centered at 20x20 pixel box. There are 372451 images in total, or</a:t>
            </a:r>
            <a:br>
              <a:rPr lang="en-US" sz="2400" b="0" i="0" dirty="0">
                <a:solidFill>
                  <a:srgbClr val="000000"/>
                </a:solidFill>
                <a:effectLst/>
                <a:latin typeface="ArialMT"/>
              </a:rPr>
            </a:br>
            <a:r>
              <a:rPr lang="en-US" sz="2400" b="0" i="0" dirty="0">
                <a:solidFill>
                  <a:srgbClr val="000000"/>
                </a:solidFill>
                <a:effectLst/>
                <a:latin typeface="ArialMT"/>
              </a:rPr>
              <a:t>approximately 14325 images for each of the alphabet, in the data file. The</a:t>
            </a:r>
            <a:br>
              <a:rPr lang="en-US" sz="2400" dirty="0"/>
            </a:br>
            <a:r>
              <a:rPr lang="en-US" sz="2400" b="0" i="0" dirty="0">
                <a:solidFill>
                  <a:srgbClr val="000000"/>
                </a:solidFill>
                <a:effectLst/>
                <a:latin typeface="ArialMT"/>
              </a:rPr>
              <a:t>dataset contains 2 .csv files with information necessary to make a prediction</a:t>
            </a:r>
            <a:r>
              <a:rPr lang="en-US" sz="2400" dirty="0"/>
              <a:t> </a:t>
            </a:r>
            <a:br>
              <a:rPr lang="en-US" sz="2400" dirty="0"/>
            </a:br>
            <a:endParaRPr lang="en-US" sz="2400" dirty="0"/>
          </a:p>
        </p:txBody>
      </p:sp>
    </p:spTree>
    <p:extLst>
      <p:ext uri="{BB962C8B-B14F-4D97-AF65-F5344CB8AC3E}">
        <p14:creationId xmlns:p14="http://schemas.microsoft.com/office/powerpoint/2010/main" val="233920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E822-6D10-4EA1-A8F5-B181E848E1A9}"/>
              </a:ext>
            </a:extLst>
          </p:cNvPr>
          <p:cNvSpPr>
            <a:spLocks noGrp="1"/>
          </p:cNvSpPr>
          <p:nvPr>
            <p:ph type="title"/>
          </p:nvPr>
        </p:nvSpPr>
        <p:spPr>
          <a:xfrm>
            <a:off x="699716" y="57166"/>
            <a:ext cx="10058400" cy="1449432"/>
          </a:xfrm>
        </p:spPr>
        <p:txBody>
          <a:bodyPr>
            <a:noAutofit/>
          </a:bodyPr>
          <a:lstStyle/>
          <a:p>
            <a:br>
              <a:rPr lang="en-US" sz="5400" dirty="0">
                <a:solidFill>
                  <a:srgbClr val="FF0000"/>
                </a:solidFill>
              </a:rPr>
            </a:br>
            <a:br>
              <a:rPr lang="en-US" sz="5400" dirty="0">
                <a:solidFill>
                  <a:srgbClr val="FF0000"/>
                </a:solidFill>
              </a:rPr>
            </a:br>
            <a:br>
              <a:rPr lang="en-US" sz="5400" dirty="0">
                <a:solidFill>
                  <a:srgbClr val="FF0000"/>
                </a:solidFill>
              </a:rPr>
            </a:br>
            <a:br>
              <a:rPr lang="en-US" sz="5400" dirty="0">
                <a:solidFill>
                  <a:srgbClr val="FF0000"/>
                </a:solidFill>
              </a:rPr>
            </a:br>
            <a:r>
              <a:rPr lang="en-US" sz="5400" dirty="0">
                <a:solidFill>
                  <a:srgbClr val="FF0000"/>
                </a:solidFill>
              </a:rPr>
              <a:t>Cont.</a:t>
            </a:r>
            <a:br>
              <a:rPr lang="en-US" sz="5400" dirty="0">
                <a:solidFill>
                  <a:srgbClr val="FF0000"/>
                </a:solidFill>
              </a:rPr>
            </a:br>
            <a:endParaRPr lang="en-US" sz="5400" dirty="0">
              <a:solidFill>
                <a:srgbClr val="FF0000"/>
              </a:solidFill>
            </a:endParaRPr>
          </a:p>
        </p:txBody>
      </p:sp>
      <p:sp>
        <p:nvSpPr>
          <p:cNvPr id="3" name="Content Placeholder 2">
            <a:extLst>
              <a:ext uri="{FF2B5EF4-FFF2-40B4-BE49-F238E27FC236}">
                <a16:creationId xmlns:a16="http://schemas.microsoft.com/office/drawing/2014/main" id="{9AA41CD7-38D9-4773-A241-1CCA64040F11}"/>
              </a:ext>
            </a:extLst>
          </p:cNvPr>
          <p:cNvSpPr>
            <a:spLocks noGrp="1"/>
          </p:cNvSpPr>
          <p:nvPr>
            <p:ph idx="1"/>
          </p:nvPr>
        </p:nvSpPr>
        <p:spPr>
          <a:xfrm>
            <a:off x="1066800" y="567800"/>
            <a:ext cx="10058400" cy="4013788"/>
          </a:xfrm>
        </p:spPr>
        <p:txBody>
          <a:bodyPr/>
          <a:lstStyle/>
          <a:p>
            <a:pPr>
              <a:buFont typeface="Wingdings" panose="05000000000000000000" pitchFamily="2" charset="2"/>
              <a:buChar char="v"/>
            </a:pPr>
            <a:r>
              <a:rPr lang="en-US" sz="2400" b="0" i="0" dirty="0">
                <a:solidFill>
                  <a:srgbClr val="000000"/>
                </a:solidFill>
                <a:effectLst/>
                <a:latin typeface="ArialMT"/>
              </a:rPr>
              <a:t>The images are taken from NIST</a:t>
            </a:r>
            <a:r>
              <a:rPr lang="en-US" sz="2400" dirty="0"/>
              <a:t> </a:t>
            </a:r>
            <a:br>
              <a:rPr lang="en-US" sz="2400" dirty="0"/>
            </a:br>
            <a:r>
              <a:rPr lang="en-US" sz="2400" b="0" i="0" dirty="0">
                <a:solidFill>
                  <a:srgbClr val="000000"/>
                </a:solidFill>
                <a:effectLst/>
                <a:latin typeface="ArialMT"/>
              </a:rPr>
              <a:t>(</a:t>
            </a:r>
            <a:r>
              <a:rPr lang="en-US" sz="2400" b="0" i="0" dirty="0">
                <a:solidFill>
                  <a:srgbClr val="0563C1"/>
                </a:solidFill>
                <a:effectLst/>
                <a:latin typeface="ArialMT"/>
              </a:rPr>
              <a:t>https://www.nist.gov/srd/nist-special-database-19)</a:t>
            </a:r>
            <a:r>
              <a:rPr lang="en-US" sz="2400" dirty="0"/>
              <a:t> </a:t>
            </a:r>
            <a:br>
              <a:rPr lang="en-US" dirty="0"/>
            </a:br>
            <a:endParaRPr lang="en-US" dirty="0"/>
          </a:p>
        </p:txBody>
      </p:sp>
      <p:pic>
        <p:nvPicPr>
          <p:cNvPr id="6" name="Picture 5">
            <a:extLst>
              <a:ext uri="{FF2B5EF4-FFF2-40B4-BE49-F238E27FC236}">
                <a16:creationId xmlns:a16="http://schemas.microsoft.com/office/drawing/2014/main" id="{2E90662D-DE2A-4D87-A8FD-1C2209643A8B}"/>
              </a:ext>
            </a:extLst>
          </p:cNvPr>
          <p:cNvPicPr>
            <a:picLocks noChangeAspect="1"/>
          </p:cNvPicPr>
          <p:nvPr/>
        </p:nvPicPr>
        <p:blipFill>
          <a:blip r:embed="rId2"/>
          <a:stretch>
            <a:fillRect/>
          </a:stretch>
        </p:blipFill>
        <p:spPr>
          <a:xfrm>
            <a:off x="1097279" y="1470990"/>
            <a:ext cx="8673425" cy="4898722"/>
          </a:xfrm>
          <a:prstGeom prst="rect">
            <a:avLst/>
          </a:prstGeom>
        </p:spPr>
      </p:pic>
    </p:spTree>
    <p:extLst>
      <p:ext uri="{BB962C8B-B14F-4D97-AF65-F5344CB8AC3E}">
        <p14:creationId xmlns:p14="http://schemas.microsoft.com/office/powerpoint/2010/main" val="351455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0CD4-DA9A-4933-A7BE-1B87F802CFBA}"/>
              </a:ext>
            </a:extLst>
          </p:cNvPr>
          <p:cNvSpPr>
            <a:spLocks noGrp="1"/>
          </p:cNvSpPr>
          <p:nvPr>
            <p:ph type="title"/>
          </p:nvPr>
        </p:nvSpPr>
        <p:spPr/>
        <p:txBody>
          <a:bodyPr>
            <a:normAutofit/>
          </a:bodyPr>
          <a:lstStyle/>
          <a:p>
            <a:r>
              <a:rPr lang="en-US" sz="5400" b="1" i="0" dirty="0">
                <a:solidFill>
                  <a:srgbClr val="FF0000"/>
                </a:solidFill>
                <a:effectLst/>
                <a:latin typeface="Arial-BoldMT"/>
              </a:rPr>
              <a:t>Exploratory Visualization</a:t>
            </a:r>
            <a:r>
              <a:rPr lang="en-US" sz="5400" dirty="0">
                <a:solidFill>
                  <a:srgbClr val="FF0000"/>
                </a:solidFill>
              </a:rPr>
              <a:t> </a:t>
            </a:r>
          </a:p>
        </p:txBody>
      </p:sp>
      <p:sp>
        <p:nvSpPr>
          <p:cNvPr id="3" name="Content Placeholder 2">
            <a:extLst>
              <a:ext uri="{FF2B5EF4-FFF2-40B4-BE49-F238E27FC236}">
                <a16:creationId xmlns:a16="http://schemas.microsoft.com/office/drawing/2014/main" id="{919D16BD-1B73-454B-96FA-CED27FAE5B1A}"/>
              </a:ext>
            </a:extLst>
          </p:cNvPr>
          <p:cNvSpPr>
            <a:spLocks noGrp="1"/>
          </p:cNvSpPr>
          <p:nvPr>
            <p:ph idx="1"/>
          </p:nvPr>
        </p:nvSpPr>
        <p:spPr>
          <a:xfrm>
            <a:off x="898500" y="1908313"/>
            <a:ext cx="10989804" cy="4465983"/>
          </a:xfrm>
        </p:spPr>
        <p:txBody>
          <a:bodyPr>
            <a:normAutofit/>
          </a:bodyPr>
          <a:lstStyle/>
          <a:p>
            <a:r>
              <a:rPr lang="en-US" sz="2400" b="0" i="0" dirty="0">
                <a:solidFill>
                  <a:srgbClr val="000000"/>
                </a:solidFill>
                <a:effectLst/>
                <a:latin typeface="Helvetica Neue"/>
              </a:rPr>
              <a:t>In the code below, we first use the shuffle() method to randomize the data (the original one is sorted from Alef to Yeh, and it is not machine-friendly). Then, we extract the label, the number indicating which letter is this row representing.</a:t>
            </a:r>
            <a:endParaRPr lang="en-US" sz="2400" dirty="0"/>
          </a:p>
        </p:txBody>
      </p:sp>
      <p:pic>
        <p:nvPicPr>
          <p:cNvPr id="6" name="Picture 5">
            <a:extLst>
              <a:ext uri="{FF2B5EF4-FFF2-40B4-BE49-F238E27FC236}">
                <a16:creationId xmlns:a16="http://schemas.microsoft.com/office/drawing/2014/main" id="{FA9C7D23-2EFA-4355-9B9A-B87779E99809}"/>
              </a:ext>
            </a:extLst>
          </p:cNvPr>
          <p:cNvPicPr>
            <a:picLocks noChangeAspect="1"/>
          </p:cNvPicPr>
          <p:nvPr/>
        </p:nvPicPr>
        <p:blipFill>
          <a:blip r:embed="rId2"/>
          <a:stretch>
            <a:fillRect/>
          </a:stretch>
        </p:blipFill>
        <p:spPr>
          <a:xfrm>
            <a:off x="104916" y="3512501"/>
            <a:ext cx="12140089" cy="2001760"/>
          </a:xfrm>
          <a:prstGeom prst="rect">
            <a:avLst/>
          </a:prstGeom>
        </p:spPr>
      </p:pic>
    </p:spTree>
    <p:extLst>
      <p:ext uri="{BB962C8B-B14F-4D97-AF65-F5344CB8AC3E}">
        <p14:creationId xmlns:p14="http://schemas.microsoft.com/office/powerpoint/2010/main" val="329336210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0</TotalTime>
  <Words>1504</Words>
  <Application>Microsoft Office PowerPoint</Application>
  <PresentationFormat>Widescreen</PresentationFormat>
  <Paragraphs>71</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Arial-BoldMT</vt:lpstr>
      <vt:lpstr>ArialMT</vt:lpstr>
      <vt:lpstr>Bookman Old Style</vt:lpstr>
      <vt:lpstr>Calibri</vt:lpstr>
      <vt:lpstr>Courier New</vt:lpstr>
      <vt:lpstr>Franklin Gothic Book</vt:lpstr>
      <vt:lpstr>Georgia</vt:lpstr>
      <vt:lpstr>Helvetica Neue</vt:lpstr>
      <vt:lpstr>SymbolMT</vt:lpstr>
      <vt:lpstr>Wingdings</vt:lpstr>
      <vt:lpstr>1_RetrospectVTI</vt:lpstr>
      <vt:lpstr>Arabic Handwritten Characters Recognizer</vt:lpstr>
      <vt:lpstr>Team Members</vt:lpstr>
      <vt:lpstr>Project Overview </vt:lpstr>
      <vt:lpstr>Domain Background </vt:lpstr>
      <vt:lpstr>Problem Statement </vt:lpstr>
      <vt:lpstr>Metrics </vt:lpstr>
      <vt:lpstr>Analysis </vt:lpstr>
      <vt:lpstr>    Cont. </vt:lpstr>
      <vt:lpstr>Exploratory Visualization </vt:lpstr>
      <vt:lpstr>Cont.</vt:lpstr>
      <vt:lpstr>Algorithms and Techniques </vt:lpstr>
      <vt:lpstr>Benchmark </vt:lpstr>
      <vt:lpstr>Methodology </vt:lpstr>
      <vt:lpstr>Cont.</vt:lpstr>
      <vt:lpstr>Implementation </vt:lpstr>
      <vt:lpstr>Cont.</vt:lpstr>
      <vt:lpstr>Cont.</vt:lpstr>
      <vt:lpstr>Cont.</vt:lpstr>
      <vt:lpstr>Cont.</vt:lpstr>
      <vt:lpstr>Cont.</vt:lpstr>
      <vt:lpstr>PowerPoint Presentation</vt:lpstr>
      <vt:lpstr>Refinement </vt:lpstr>
      <vt:lpstr>Cont. </vt:lpstr>
      <vt:lpstr>Results </vt:lpstr>
      <vt:lpstr>Justification </vt:lpstr>
      <vt:lpstr>   Conclusion  </vt:lpstr>
      <vt:lpstr>Reflection </vt:lpstr>
      <vt:lpstr>Improvement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2020-07-27T14:15:59Z</dcterms:created>
  <dcterms:modified xsi:type="dcterms:W3CDTF">2020-07-28T22:35:47Z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