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7" r:id="rId14"/>
    <p:sldId id="268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435954"/>
            <a:ext cx="7556686" cy="368601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A-Z Handwritten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character recognizer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Computer Vision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9BCD30B-2468-42A3-B1AE-AAA6700B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0" y="435954"/>
            <a:ext cx="4872583" cy="56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AE06-E8C9-422F-B0E9-959832E4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3EA7A-DF16-473E-A9CD-6E11962F5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809" y="670422"/>
            <a:ext cx="8176322" cy="5518343"/>
          </a:xfrm>
        </p:spPr>
      </p:pic>
    </p:spTree>
    <p:extLst>
      <p:ext uri="{BB962C8B-B14F-4D97-AF65-F5344CB8AC3E}">
        <p14:creationId xmlns:p14="http://schemas.microsoft.com/office/powerpoint/2010/main" val="121695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D613-C108-411B-90BA-6544DB51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Algorithms and Techniques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A6D4-28A9-42E6-AC6D-A5CCD798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2052"/>
            <a:ext cx="10058400" cy="457200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This classifier is a Convolution Neural Network, which is the state-of-art algorithm for most image processing tasks, including classification. It needs a large amount of training data compared to other approaches,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fortunately, the dataset is big enough the algorithm outputs an assigned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probability for each class. The following parameters can be tuned to optimize the classifier: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ArialMT"/>
              </a:rPr>
              <a:t>I. Training parameters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mbolMT"/>
              </a:rPr>
              <a:t>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Training length (number of epochs)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mbolMT"/>
              </a:rPr>
              <a:t>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Batch size (How many images to look at once during a single training step)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mbolMT"/>
              </a:rPr>
              <a:t>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Learning rate (how fast to learn, this can be dynamic)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70C0"/>
                </a:solidFill>
                <a:effectLst/>
                <a:latin typeface="ArialMT"/>
              </a:rPr>
              <a:t>II. Neural network architecture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mbolMT"/>
              </a:rPr>
              <a:t>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Number of layers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mbolMT"/>
              </a:rPr>
              <a:t>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Layer type (convolutional, fully connected, or pooling)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47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FE4C-6CA7-4EE2-AE0B-7F2B1EB8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FF0000"/>
                </a:solidFill>
                <a:effectLst/>
                <a:latin typeface="Arial-BoldMT"/>
              </a:rPr>
              <a:t>Benchmark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4148-318E-444E-939A-5673CB97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45363" cy="376089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As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MT"/>
              </a:rPr>
              <a:t>kaggle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 data set, my benchmark model showed that the results were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promising with a 98% classification accuracy rate on testing images.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I plan</a:t>
            </a:r>
            <a:r>
              <a:rPr lang="en-US" sz="24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to work on improving the performance of handwritten character recognition.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563C1"/>
                </a:solidFill>
                <a:effectLst/>
                <a:latin typeface="ArialMT"/>
              </a:rPr>
              <a:t>https://www.kaggle.com/chandanshinde/character-recognition-using-keras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6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9149-CC28-49AE-8EAC-2AE996CD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Methodology</a:t>
            </a:r>
            <a:r>
              <a:rPr lang="en-US" sz="5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0C65-C473-428E-A060-B2574260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7741"/>
            <a:ext cx="10392355" cy="4625007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Arial-BoldMT"/>
              </a:rPr>
              <a:t>Data Preprocessing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In order to achieve maximum efficiency, we need to preprocess the data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before we feed it into the neural network. first, I split the data into training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and test data then scale it; it's important to scale the data not to have 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dominate variables as we know from the Euclidean distance concept.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Once we got explore the dataset we preprocess it by: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1. Step 1: Import Libraries. First step is usually importing the libraries that will be needed in the program. ...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2. Step 2: Import the Dataset. ...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3. Step 3: Taking care of Missing Data in Dataset. ...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4. Step 4: Encoding categorical data. ...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5. Step 5: Splitting the Dataset into Training set and Test Set. ...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6. Step 6: Feature Scaling.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20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479C-3381-4984-B755-C7FCFFA8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25616-58B2-4EF2-BCB5-D14B360E4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23" y="1967625"/>
            <a:ext cx="9117706" cy="2482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C8278-E49B-46CA-A14A-547F55688765}"/>
              </a:ext>
            </a:extLst>
          </p:cNvPr>
          <p:cNvSpPr txBox="1"/>
          <p:nvPr/>
        </p:nvSpPr>
        <p:spPr>
          <a:xfrm>
            <a:off x="1640619" y="4439481"/>
            <a:ext cx="10167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In the code above, we first use the shuffle() method to randomize the data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(the original one is sorted from A-Z, and it is not machine-friendly). Then,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we extract the label, the number indicating which letter is this row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representing, from the raw data.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MT"/>
              </a:rPr>
              <a:t>keras.utils.to_categorical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() is used to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convert the number, range from 0-25, into the one-hot array.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24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A1B4-6BD2-4AF6-A7D4-C9662D71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0722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Implementation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5EF8A1-3632-4A0F-A98C-F57DF5CF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1470994"/>
            <a:ext cx="10058400" cy="4386469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-BoldMT"/>
              </a:rPr>
              <a:t>1.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-BoldMT"/>
              </a:rPr>
              <a:t>Import libraries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E0A49-E2EA-42AF-8BED-CDFC1DBF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6" y="1944506"/>
            <a:ext cx="11482850" cy="425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8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C72-14A4-484A-B10F-B59F868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760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Cont</a:t>
            </a:r>
            <a:r>
              <a:rPr lang="en-US" sz="54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81B1-BEC3-4AE5-82BB-29F65211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1249"/>
            <a:ext cx="11001954" cy="4373218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-BoldMT"/>
              </a:rPr>
              <a:t>2.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-BoldMT"/>
              </a:rPr>
              <a:t>Importing Dataset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well, The Dataset contains capitalized handwritten alphabet images (A-Z) in size of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28x28 pixels. Each alphabet in the image is centered at 20x20 pixel box. There are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372451 images in total, or approximately 14325 images for each of the alphabet, in the data file.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3F3DD-4BB7-4E94-8063-2234B523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5" y="3256724"/>
            <a:ext cx="12117226" cy="23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7855-B310-40C8-A0D0-BE7205A5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96" y="0"/>
            <a:ext cx="10058400" cy="1450757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Cont</a:t>
            </a:r>
            <a:r>
              <a:rPr lang="en-US" sz="4800" dirty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644-2668-4430-A04E-90451EBD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70992"/>
            <a:ext cx="10058400" cy="4452730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-BoldMT"/>
              </a:rPr>
              <a:t>3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-BoldMT"/>
              </a:rPr>
              <a:t>.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-BoldMT"/>
              </a:rPr>
              <a:t>Data Exploration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3104-0D47-44F0-8009-D7C7AC85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89" y="2049250"/>
            <a:ext cx="9774014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8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2E3-B90C-404F-AAC7-EC9D882E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Cont</a:t>
            </a:r>
            <a:r>
              <a:rPr lang="en-US" sz="4400" dirty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533E-0215-4F8D-ADB6-8ED58CAF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809"/>
            <a:ext cx="9239416" cy="43997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ArialMT"/>
              </a:rPr>
              <a:t>Data Image visualization</a:t>
            </a:r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ArialMT"/>
              </a:rPr>
              <a:t>changing labels to alphabets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   I'm filtering the data frame by label frequencies or characters now, using the famous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MT"/>
              </a:rPr>
              <a:t>groupby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() method 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06D0B-3DB5-443A-AFBD-0C24515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1" y="3412701"/>
            <a:ext cx="11907734" cy="27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4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F641-5210-45A0-A28D-7E4DB561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39756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84E5-B572-404A-9F12-A153ABE5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55787"/>
            <a:ext cx="10058400" cy="3760891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Arial-BoldMT"/>
              </a:rPr>
              <a:t>Until we got a conclusion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MT"/>
              </a:rPr>
              <a:t>: -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2FE9-92CC-429D-8284-A4714E9E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7" y="2185786"/>
            <a:ext cx="11731386" cy="16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9D37-AFC5-4A3D-AD78-B149563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9AD8-0F89-4CA9-B9C5-E0EFD934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094" y="2108201"/>
            <a:ext cx="10058400" cy="376089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Mohamed Salah </a:t>
            </a:r>
            <a:r>
              <a:rPr lang="en-US" sz="2800" dirty="0" err="1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Esmaiel</a:t>
            </a:r>
            <a:endParaRPr lang="en-US" sz="2800" dirty="0">
              <a:solidFill>
                <a:srgbClr val="0070C0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Omar Mohamed </a:t>
            </a:r>
            <a:r>
              <a:rPr lang="en-US" sz="2800" dirty="0" err="1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K</a:t>
            </a:r>
            <a:r>
              <a:rPr lang="en-US" sz="2800" dirty="0" err="1">
                <a:solidFill>
                  <a:srgbClr val="0070C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hater</a:t>
            </a:r>
            <a:endParaRPr lang="en-US" sz="2800" dirty="0">
              <a:solidFill>
                <a:srgbClr val="0070C0"/>
              </a:solidFill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Mahmoud </a:t>
            </a:r>
            <a:r>
              <a:rPr lang="en-US" sz="2800" dirty="0" err="1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Essam</a:t>
            </a:r>
            <a:r>
              <a:rPr lang="en-US" sz="2800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Othman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Wasila</a:t>
            </a:r>
            <a:r>
              <a:rPr lang="en-US" sz="2800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Mohamed</a:t>
            </a:r>
            <a:endParaRPr lang="en-US" sz="2800" dirty="0">
              <a:solidFill>
                <a:srgbClr val="0070C0"/>
              </a:solidFill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Mohamed Ahmed Ibrahim </a:t>
            </a:r>
            <a:r>
              <a:rPr lang="en-US" sz="2800" dirty="0" err="1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AbouElsafa</a:t>
            </a:r>
            <a:endParaRPr lang="en-US" sz="2800" dirty="0">
              <a:solidFill>
                <a:srgbClr val="0070C0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Ayman Kamel </a:t>
            </a:r>
            <a:r>
              <a:rPr lang="en-US" sz="2800" dirty="0" err="1">
                <a:solidFill>
                  <a:srgbClr val="0070C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Elsalamony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3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EBE-AE9E-4A69-8B23-ADFF6663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Cont</a:t>
            </a:r>
            <a:r>
              <a:rPr lang="en-US" sz="4800" dirty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AD1B-F191-4FF1-B768-0B654B6D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9175"/>
            <a:ext cx="10058400" cy="3760891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-BoldMT"/>
              </a:rPr>
              <a:t>4.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Arial-BoldMT"/>
              </a:rPr>
              <a:t>Data preprocessing</a:t>
            </a:r>
            <a:br>
              <a:rPr lang="en-US" sz="2000" b="1" i="0" dirty="0">
                <a:solidFill>
                  <a:srgbClr val="0070C0"/>
                </a:solidFill>
                <a:effectLst/>
                <a:latin typeface="Arial-BoldMT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Arial-BoldMT"/>
              </a:rPr>
              <a:t>5.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Arial-BoldMT"/>
              </a:rPr>
              <a:t>Building and Training the model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First, we build the model. Then, we use the fit() method to train the network.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Optimizer for the CNN: Adam, with 18 epoch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8BCF2-B27C-4DC1-87A8-BAE6A6FB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" y="3264546"/>
            <a:ext cx="12023657" cy="27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3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E1D5-4DA0-4B24-9047-6FE19629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0"/>
            <a:ext cx="10827026" cy="6347791"/>
          </a:xfrm>
        </p:spPr>
        <p:txBody>
          <a:bodyPr>
            <a:normAutofit/>
          </a:bodyPr>
          <a:lstStyle/>
          <a:p>
            <a:endParaRPr lang="en-US" sz="2000" b="0" i="0" dirty="0">
              <a:solidFill>
                <a:srgbClr val="0070C0"/>
              </a:solidFill>
              <a:effectLst/>
              <a:latin typeface="ArialMT"/>
            </a:endParaRPr>
          </a:p>
          <a:p>
            <a:r>
              <a:rPr lang="en-US" sz="2000" b="0" i="0" dirty="0">
                <a:solidFill>
                  <a:srgbClr val="0070C0"/>
                </a:solidFill>
                <a:effectLst/>
                <a:latin typeface="ArialMT"/>
              </a:rPr>
              <a:t>     and here is what we got: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589EC-37AA-4071-B5E9-99355FB4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95" y="231909"/>
            <a:ext cx="5595172" cy="61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64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A284-437E-4951-98FA-EA53D6E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Refinement</a:t>
            </a:r>
            <a:r>
              <a:rPr lang="en-US" sz="5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D662-E18E-4923-8494-A2955681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8071"/>
            <a:ext cx="10962198" cy="439972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As a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MT"/>
              </a:rPr>
              <a:t>kaggle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data set, my benchmark model showed that the results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MT"/>
              </a:rPr>
              <a:t>werepromising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with a 98% classification accuracy rate on testing images. I plan to work on improving the performance of handwritten character recognition.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but Increasing the number of CNN layers and use convolutional, using max pooling and flatten, using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MT"/>
              </a:rPr>
              <a:t>relu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and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MT"/>
              </a:rPr>
              <a:t>softmax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MT"/>
              </a:rPr>
              <a:t> activation function and Optimizing the CNN using Adam, all together did improve the accuracy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39871-A437-46BE-A796-29A1685B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" y="4147931"/>
            <a:ext cx="11953461" cy="11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990D-82FA-442C-968A-4B5D3FBE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04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Cont</a:t>
            </a:r>
            <a:r>
              <a:rPr lang="en-US" sz="5400" dirty="0">
                <a:solidFill>
                  <a:srgbClr val="0070C0"/>
                </a:solidFill>
              </a:rPr>
              <a:t>.</a:t>
            </a:r>
            <a:br>
              <a:rPr lang="en-US" sz="5400" dirty="0">
                <a:solidFill>
                  <a:srgbClr val="0070C0"/>
                </a:solidFill>
              </a:rPr>
            </a:b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47461-4C7B-4320-A4E7-212C7BFA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30" y="1088002"/>
            <a:ext cx="11501134" cy="5061006"/>
          </a:xfrm>
        </p:spPr>
      </p:pic>
    </p:spTree>
    <p:extLst>
      <p:ext uri="{BB962C8B-B14F-4D97-AF65-F5344CB8AC3E}">
        <p14:creationId xmlns:p14="http://schemas.microsoft.com/office/powerpoint/2010/main" val="297228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78F3-CDC7-4D83-9119-76C62FFE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Results</a:t>
            </a:r>
            <a:r>
              <a:rPr lang="en-US" sz="5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22AD-A97B-4CBA-9A94-B1B3CE30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can detect Latin character in 28*28 photos</a:t>
            </a:r>
          </a:p>
          <a:p>
            <a:r>
              <a:rPr lang="en-US" dirty="0"/>
              <a:t>- The model generalizes well to unseen data it’s predicted </a:t>
            </a:r>
            <a:r>
              <a:rPr lang="en-US" dirty="0" err="1"/>
              <a:t>thelabel</a:t>
            </a:r>
            <a:r>
              <a:rPr lang="en-US" dirty="0"/>
              <a:t> perfectly.</a:t>
            </a:r>
          </a:p>
          <a:p>
            <a:r>
              <a:rPr lang="en-US" dirty="0"/>
              <a:t>- The model didn’t affect with small changes in the data, </a:t>
            </a:r>
            <a:r>
              <a:rPr lang="en-US" dirty="0" err="1"/>
              <a:t>orto</a:t>
            </a:r>
            <a:r>
              <a:rPr lang="en-US" dirty="0"/>
              <a:t> outliers because of scaling of the data between values 0 to 1.</a:t>
            </a:r>
          </a:p>
          <a:p>
            <a:r>
              <a:rPr lang="en-US" dirty="0"/>
              <a:t>- We can trust in the model because of it us a high </a:t>
            </a:r>
            <a:r>
              <a:rPr lang="en-US" dirty="0" err="1"/>
              <a:t>accuracyafter</a:t>
            </a:r>
            <a:r>
              <a:rPr lang="en-US" dirty="0"/>
              <a:t> fitting the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341372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9062-B80B-4334-95FC-21B8E587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Justification</a:t>
            </a:r>
            <a:r>
              <a:rPr lang="en-US" sz="5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6F98-0B8B-4B76-A190-DF8BD40E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45363" cy="3760891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After I train the Network I have an accuracy of 99.4% which is greater than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the accuracy presented in the Benchmark model (98%).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When I create the first model I get bad accuracy and try several times with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different parameters, so I increased the epochs from 10 t0 18 also I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increased the layer to make it deeper so that’s enough to have a good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model. I changed the optimizer from the descent to Adam to get more high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accuracy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This architecture solves the proposed problem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35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52F8-FADD-4E2A-BF0C-0E3619C6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51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   Conclusion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br>
              <a:rPr lang="en-US" sz="5400" dirty="0">
                <a:solidFill>
                  <a:srgbClr val="FF0000"/>
                </a:solidFill>
              </a:rPr>
            </a:b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4F14-2750-4372-A441-FB148201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564" y="1020420"/>
            <a:ext cx="10058400" cy="4412972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70C0"/>
                </a:solidFill>
                <a:effectLst/>
                <a:latin typeface="Arial-BoldMT"/>
              </a:rPr>
              <a:t>Free-Form Visualization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F1DFB-C0F8-4DB8-AD35-C92E69F7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3" y="1643270"/>
            <a:ext cx="1114342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7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DF28-AD66-4773-A373-2340D803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Reflection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B8BE-F4BE-44E3-9EA7-7B909BB4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99590" cy="376089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The process used for this project can be summarized using the following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steps: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1. An initial problem and relevant, public dataset were found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2. The dataset was downloaded and preprocessing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3. The benchmark model was created for the model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4. The classifier was trained using the data (multiple time, until a good set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of parameters were found)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31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1F28-5477-4EC4-9724-EB3FE547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Improvement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5E6E-8777-4879-B559-47142489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591137" cy="376089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MT"/>
              </a:rPr>
              <a:t>It will be more useful to classify words or even paragraphs rather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ArialMT"/>
              </a:rPr>
              <a:t>than characters (e.g. classify email spams)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27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6349EC-7FB8-4FC8-ACEE-E604DA26D80A}"/>
              </a:ext>
            </a:extLst>
          </p:cNvPr>
          <p:cNvSpPr/>
          <p:nvPr/>
        </p:nvSpPr>
        <p:spPr>
          <a:xfrm>
            <a:off x="1428728" y="705084"/>
            <a:ext cx="3877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dirty="0">
                <a:solidFill>
                  <a:srgbClr val="FF0000"/>
                </a:solidFill>
                <a:latin typeface="Georgia" pitchFamily="18" charset="0"/>
                <a:ea typeface="+mj-ea"/>
                <a:cs typeface="+mj-cs"/>
              </a:rPr>
              <a:t>Questions? </a:t>
            </a:r>
            <a:r>
              <a:rPr lang="en-US" sz="5400" dirty="0">
                <a:solidFill>
                  <a:schemeClr val="tx2">
                    <a:satMod val="200000"/>
                  </a:schemeClr>
                </a:solidFill>
                <a:latin typeface="Georgia" pitchFamily="18" charset="0"/>
              </a:rPr>
              <a:t>	</a:t>
            </a:r>
            <a:endParaRPr lang="ar-EG" sz="5400" dirty="0">
              <a:latin typeface="Georgia" pitchFamily="18" charset="0"/>
            </a:endParaRPr>
          </a:p>
        </p:txBody>
      </p:sp>
      <p:pic>
        <p:nvPicPr>
          <p:cNvPr id="5" name="Picture 4" descr="j0254500">
            <a:extLst>
              <a:ext uri="{FF2B5EF4-FFF2-40B4-BE49-F238E27FC236}">
                <a16:creationId xmlns:a16="http://schemas.microsoft.com/office/drawing/2014/main" id="{1B0DE05C-D8EE-4033-A1A1-24DDC9612A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7364" y="2646077"/>
            <a:ext cx="2507983" cy="2507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0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E520-C180-44B1-8E09-F2A268A1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Project Overview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AF30-84D4-4AF9-A35F-C39DD9AF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0967"/>
            <a:ext cx="11094720" cy="4463196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My project's aim is to program the computer to identify hand-written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alphabets via matrix operations. Each alphabet image contains 28*28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pixels, and we create a matrix using these pixels. By multiply the matrix to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several sample matrixes, the pixels are converted into a deep neural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network. And finally, we Adam method so that the computer can predict the</a:t>
            </a:r>
            <a:r>
              <a:rPr lang="en-US" sz="24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highest possibility of the alphabet written.</a:t>
            </a:r>
          </a:p>
          <a:p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1" i="0" dirty="0">
                <a:solidFill>
                  <a:srgbClr val="0070C0"/>
                </a:solidFill>
                <a:effectLst/>
                <a:latin typeface="Arial-BoldMT"/>
              </a:rPr>
              <a:t>Keyword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: deep learning, ANN, Feature Extraction, CNN, English, Machine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Recognition, natural and physical sciences, image data, image processing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8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6233-C7F0-498C-9D29-22374CE7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Domain Background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FE50-844E-4C18-9CC8-61D1E8FE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5680"/>
            <a:ext cx="11940208" cy="4186582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Character recognition is one of the most important research fields of image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processing and pattern recognition. Character recognition is generally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known as Optical Character Recognition (OCR).OCR is the process of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electronic translation of handwritten images or typewritten text into machine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editable text. It becomes very difficult if there are lots of paper based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information on companies and offices. Because they want to manage a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huge volume of documents and records. Computers can work much faster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and more efficiently than human.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58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492E-9272-42A9-AC6E-B1DBD600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Problem Statement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61C9-5CA3-4E15-9A47-1C0543CD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390"/>
            <a:ext cx="10273085" cy="439972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The main objective of this research is to find a new solution for handwritten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text recognition of different fonts and styles by improving the design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structure of the traditional Artificial Neural Network (ANN). ANNs have been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successfully applied to pattern recognition, association and classification,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forecast studies, and control applications, to name a few. The recognition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results of such text or handwritten materials are then fed into Optical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Character Recognition (OCR) as an electronic translation of images of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handwritten, typewritten or printed text into machine-editable text.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68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D743-DEC8-4626-BAEA-44069931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Metrics</a:t>
            </a:r>
            <a:r>
              <a:rPr lang="en-US" sz="5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6AF3-D753-43F4-BEDD-A4F59B5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9175"/>
            <a:ext cx="10058400" cy="42660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Generating a confusion matrix, for summarizing the performance of a classification algorithm.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16879-6CBF-40A5-8782-2854B14B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3322983"/>
            <a:ext cx="6119224" cy="1678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1E59B-4631-4166-A7F0-ADCD28C15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31" y="2380971"/>
            <a:ext cx="5026406" cy="39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EB18-8786-4BCE-9463-78DE418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Analysis</a:t>
            </a:r>
            <a:r>
              <a:rPr lang="en-US" sz="5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9E93-7CD3-48D5-98F5-F02D9E27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935694" cy="3760891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Arial-BoldMT"/>
              </a:rPr>
              <a:t>Data Exploration</a:t>
            </a:r>
          </a:p>
          <a:p>
            <a:br>
              <a:rPr lang="en-US" sz="2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The A_Z Handwritten Data contains capitalized handwritten alphabet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images (A-Z) in size of 28x28 pixels. Each alphabet in the image is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centered at 20x20 pixel box. There are 372451 images in total, or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approximately 14325 images for each of the alphabet, in the data file. The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dataset contains 2 .csv files with information necessary to make a prediction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20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E822-6D10-4EA1-A8F5-B181E848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20" y="241839"/>
            <a:ext cx="10058400" cy="1449432"/>
          </a:xfrm>
        </p:spPr>
        <p:txBody>
          <a:bodyPr>
            <a:noAutofit/>
          </a:bodyPr>
          <a:lstStyle/>
          <a:p>
            <a:br>
              <a:rPr lang="en-US" sz="5400" dirty="0">
                <a:solidFill>
                  <a:srgbClr val="FF0000"/>
                </a:solidFill>
              </a:rPr>
            </a:br>
            <a:br>
              <a:rPr lang="en-US" sz="5400" dirty="0">
                <a:solidFill>
                  <a:srgbClr val="FF0000"/>
                </a:solidFill>
              </a:rPr>
            </a:br>
            <a:br>
              <a:rPr lang="en-US" sz="5400" dirty="0">
                <a:solidFill>
                  <a:srgbClr val="FF0000"/>
                </a:solidFill>
              </a:rPr>
            </a:b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FF0000"/>
                </a:solidFill>
              </a:rPr>
              <a:t>Cont.</a:t>
            </a:r>
            <a:br>
              <a:rPr lang="en-US" sz="5400" dirty="0">
                <a:solidFill>
                  <a:srgbClr val="FF0000"/>
                </a:solidFill>
              </a:rPr>
            </a:b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1CD7-38D9-4773-A241-1CCA6404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20421"/>
            <a:ext cx="10058400" cy="40137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The images are taken from NIST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(</a:t>
            </a:r>
            <a:r>
              <a:rPr lang="en-US" sz="2400" b="0" i="0" dirty="0">
                <a:solidFill>
                  <a:srgbClr val="0563C1"/>
                </a:solidFill>
                <a:effectLst/>
                <a:latin typeface="ArialMT"/>
              </a:rPr>
              <a:t>https://www.nist.gov/srd/nist-special-database-19)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35130-884F-42B4-8F47-05C8D225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63" y="1948778"/>
            <a:ext cx="10418598" cy="43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CD4-DA9A-4933-A7BE-1B87F80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Arial-BoldMT"/>
              </a:rPr>
              <a:t>Exploratory Visualization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16BD-1B73-454B-96FA-CED27FAE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313"/>
            <a:ext cx="10312842" cy="446598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Writers of the training set and test set are exclusive. Ordering of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including writers to test set are randomized to make sure that writers of the test set are not from a single institution (to ensure variability of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MT"/>
              </a:rPr>
              <a:t>testset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MT"/>
              </a:rPr>
              <a:t>).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8CAD3-1A4F-4C01-AC0E-6C48B2A0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58" y="3130676"/>
            <a:ext cx="8803976" cy="32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21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1486</Words>
  <Application>Microsoft Office PowerPoint</Application>
  <PresentationFormat>Widescreen</PresentationFormat>
  <Paragraphs>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Arial-BoldMT</vt:lpstr>
      <vt:lpstr>ArialMT</vt:lpstr>
      <vt:lpstr>Bookman Old Style</vt:lpstr>
      <vt:lpstr>Calibri</vt:lpstr>
      <vt:lpstr>Franklin Gothic Book</vt:lpstr>
      <vt:lpstr>Georgia</vt:lpstr>
      <vt:lpstr>SymbolMT</vt:lpstr>
      <vt:lpstr>Wingdings</vt:lpstr>
      <vt:lpstr>1_RetrospectVTI</vt:lpstr>
      <vt:lpstr>A-Z Handwritten character recognizer</vt:lpstr>
      <vt:lpstr>Team Members</vt:lpstr>
      <vt:lpstr>Project Overview </vt:lpstr>
      <vt:lpstr>Domain Background </vt:lpstr>
      <vt:lpstr>Problem Statement </vt:lpstr>
      <vt:lpstr>Metrics </vt:lpstr>
      <vt:lpstr>Analysis </vt:lpstr>
      <vt:lpstr>    Cont. </vt:lpstr>
      <vt:lpstr>Exploratory Visualization </vt:lpstr>
      <vt:lpstr>Cont.</vt:lpstr>
      <vt:lpstr>Algorithms and Techniques </vt:lpstr>
      <vt:lpstr>Benchmark </vt:lpstr>
      <vt:lpstr>Methodology </vt:lpstr>
      <vt:lpstr>Cont.</vt:lpstr>
      <vt:lpstr>Implementation </vt:lpstr>
      <vt:lpstr>Cont.</vt:lpstr>
      <vt:lpstr>Cont.</vt:lpstr>
      <vt:lpstr>Cont.</vt:lpstr>
      <vt:lpstr>Cont.</vt:lpstr>
      <vt:lpstr>Cont.</vt:lpstr>
      <vt:lpstr>PowerPoint Presentation</vt:lpstr>
      <vt:lpstr>Refinement </vt:lpstr>
      <vt:lpstr>Cont. </vt:lpstr>
      <vt:lpstr>Results </vt:lpstr>
      <vt:lpstr>Justification </vt:lpstr>
      <vt:lpstr>   Conclusion  </vt:lpstr>
      <vt:lpstr>Reflection </vt:lpstr>
      <vt:lpstr>Improvement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2020-07-27T14:15:59Z</dcterms:created>
  <dcterms:modified xsi:type="dcterms:W3CDTF">2020-07-28T00:17:36Z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