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  <p:embeddedFont>
      <p:font typeface="Jos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Tajawal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Jost-bold.fntdata"/><Relationship Id="rId27" Type="http://schemas.openxmlformats.org/officeDocument/2006/relationships/font" Target="fonts/Jos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Jos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schemas.openxmlformats.org/officeDocument/2006/relationships/font" Target="fonts/Tajawal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Tajawal-bold.fntdata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1f682941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1f682941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281b4fc2b5_5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281b4fc2b5_5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library with ready to use functions for all needed operations (reading data, modifying data, signing up/in/out ….)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281b4fc2b5_54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281b4fc2b5_5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f3b086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f3b086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efcb08b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efcb08b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1efcb08b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1efcb08b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281360ca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281360ca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an online store website (amazon)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wants to see items that are cheaper than 2000 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manually handle errors, data types, function -&gt; takes time and needs advanced programming skills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281b4fc2b5_5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281b4fc2b5_5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281b4fc2b5_5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281b4fc2b5_5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281b4fc2b5_5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281b4fc2b5_5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281b4fc2b5_5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281b4fc2b5_5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hasCustomPrompt="1" type="title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idx="1" type="subTitle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hasCustomPrompt="1"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/>
          <p:nvPr>
            <p:ph idx="1" type="subTitle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13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13"/>
          <p:cNvSpPr txBox="1"/>
          <p:nvPr>
            <p:ph hasCustomPrompt="1"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/>
          <p:nvPr>
            <p:ph idx="5" type="subTitle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3"/>
          <p:cNvSpPr txBox="1"/>
          <p:nvPr>
            <p:ph idx="6" type="subTitle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3"/>
          <p:cNvSpPr txBox="1"/>
          <p:nvPr>
            <p:ph hasCustomPrompt="1"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idx="8" type="subTitle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13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13"/>
          <p:cNvSpPr txBox="1"/>
          <p:nvPr>
            <p:ph hasCustomPrompt="1"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/>
          <p:nvPr>
            <p:ph idx="14" type="subTitle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13"/>
          <p:cNvSpPr txBox="1"/>
          <p:nvPr>
            <p:ph idx="15" type="subTitle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14"/>
          <p:cNvSpPr txBox="1"/>
          <p:nvPr>
            <p:ph idx="1" type="subTitle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/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17"/>
          <p:cNvSpPr txBox="1"/>
          <p:nvPr>
            <p:ph idx="1" type="subTitle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17"/>
          <p:cNvSpPr txBox="1"/>
          <p:nvPr>
            <p:ph idx="2" type="subTitle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17"/>
          <p:cNvSpPr txBox="1"/>
          <p:nvPr>
            <p:ph idx="3" type="subTitle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17"/>
          <p:cNvSpPr txBox="1"/>
          <p:nvPr>
            <p:ph idx="4" type="subTitle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17"/>
          <p:cNvSpPr txBox="1"/>
          <p:nvPr>
            <p:ph idx="5" type="subTitle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17"/>
          <p:cNvSpPr txBox="1"/>
          <p:nvPr>
            <p:ph idx="6" type="subTitle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18"/>
          <p:cNvSpPr txBox="1"/>
          <p:nvPr>
            <p:ph idx="1" type="subTitle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2" type="subTitle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8"/>
          <p:cNvSpPr txBox="1"/>
          <p:nvPr>
            <p:ph idx="3" type="subTitle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18"/>
          <p:cNvSpPr txBox="1"/>
          <p:nvPr>
            <p:ph idx="4" type="subTitle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8"/>
          <p:cNvSpPr txBox="1"/>
          <p:nvPr>
            <p:ph idx="5" type="subTitle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8"/>
          <p:cNvSpPr txBox="1"/>
          <p:nvPr>
            <p:ph idx="6" type="subTitle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8"/>
          <p:cNvSpPr txBox="1"/>
          <p:nvPr>
            <p:ph idx="7" type="subTitle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8"/>
          <p:cNvSpPr txBox="1"/>
          <p:nvPr>
            <p:ph idx="8" type="subTitle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19"/>
          <p:cNvSpPr txBox="1"/>
          <p:nvPr>
            <p:ph idx="1" type="subTitle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9"/>
          <p:cNvSpPr txBox="1"/>
          <p:nvPr>
            <p:ph idx="2" type="subTitle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19"/>
          <p:cNvSpPr txBox="1"/>
          <p:nvPr>
            <p:ph idx="3" type="subTitle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6" name="Google Shape;666;p19"/>
          <p:cNvSpPr txBox="1"/>
          <p:nvPr>
            <p:ph idx="4" type="subTitle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19"/>
          <p:cNvSpPr txBox="1"/>
          <p:nvPr>
            <p:ph idx="5" type="subTitle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19"/>
          <p:cNvSpPr txBox="1"/>
          <p:nvPr>
            <p:ph idx="6" type="subTitle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19"/>
          <p:cNvSpPr txBox="1"/>
          <p:nvPr>
            <p:ph idx="7" type="subTitle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19"/>
          <p:cNvSpPr txBox="1"/>
          <p:nvPr>
            <p:ph idx="8" type="subTitle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9" type="subTitle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9"/>
          <p:cNvSpPr txBox="1"/>
          <p:nvPr>
            <p:ph idx="13" type="subTitle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19"/>
          <p:cNvSpPr txBox="1"/>
          <p:nvPr>
            <p:ph idx="14" type="subTitle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19"/>
          <p:cNvSpPr txBox="1"/>
          <p:nvPr>
            <p:ph idx="15" type="subTitle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5" name="Google Shape;675;p19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hasCustomPrompt="1" type="title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/>
          <p:nvPr>
            <p:ph idx="1" type="subTitle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20"/>
          <p:cNvSpPr txBox="1"/>
          <p:nvPr>
            <p:ph hasCustomPrompt="1" idx="2" type="title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/>
          <p:nvPr>
            <p:ph idx="3" type="subTitle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20"/>
          <p:cNvSpPr txBox="1"/>
          <p:nvPr>
            <p:ph hasCustomPrompt="1" idx="4" type="title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/>
          <p:nvPr>
            <p:ph idx="5" type="subTitle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hasCustomPrompt="1"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/>
          <p:nvPr>
            <p:ph idx="1" type="body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791" name="Google Shape;791;p21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/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4" name="Google Shape;814;p22"/>
          <p:cNvSpPr txBox="1"/>
          <p:nvPr>
            <p:ph idx="1" type="subTitle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rect b="b" l="l" r="r" t="t"/>
              <a:pathLst>
                <a:path extrusionOk="0" h="10968" w="11036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rect b="b" l="l" r="r" t="t"/>
              <a:pathLst>
                <a:path extrusionOk="0" h="2278" w="2277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rect b="b" l="l" r="r" t="t"/>
              <a:pathLst>
                <a:path extrusionOk="0" h="2266" w="2278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"/>
          <p:cNvSpPr txBox="1"/>
          <p:nvPr>
            <p:ph idx="2" type="subTitle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rect b="b" l="l" r="r" t="t"/>
                  <a:pathLst>
                    <a:path extrusionOk="0" h="21882" w="21907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rect b="b" l="l" r="r" t="t"/>
                  <a:pathLst>
                    <a:path extrusionOk="0" h="21876" w="21971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rect b="b" l="l" r="r" t="t"/>
                  <a:pathLst>
                    <a:path extrusionOk="0" h="10968" w="11036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rect b="b" l="l" r="r" t="t"/>
                  <a:pathLst>
                    <a:path extrusionOk="0" h="2278" w="2277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rect b="b" l="l" r="r" t="t"/>
                  <a:pathLst>
                    <a:path extrusionOk="0" h="2266" w="2278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5"/>
          <p:cNvSpPr txBox="1"/>
          <p:nvPr>
            <p:ph type="title"/>
          </p:nvPr>
        </p:nvSpPr>
        <p:spPr>
          <a:xfrm>
            <a:off x="1173775" y="15664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Getting Familiar with</a:t>
            </a:r>
            <a:endParaRPr b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5"/>
          <p:cNvSpPr txBox="1"/>
          <p:nvPr>
            <p:ph idx="4294967295" type="subTitle"/>
          </p:nvPr>
        </p:nvSpPr>
        <p:spPr>
          <a:xfrm flipH="1">
            <a:off x="1134725" y="3206240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Presented by: Makdour Salah Eddine</a:t>
            </a:r>
            <a:endParaRPr/>
          </a:p>
        </p:txBody>
      </p:sp>
      <p:sp>
        <p:nvSpPr>
          <p:cNvPr id="919" name="Google Shape;919;p25"/>
          <p:cNvSpPr/>
          <p:nvPr/>
        </p:nvSpPr>
        <p:spPr>
          <a:xfrm flipH="1">
            <a:off x="-186582" y="5584563"/>
            <a:ext cx="29" cy="2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rnd" cmpd="sng" w="5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0" name="Google Shape;920;p25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21" name="Google Shape;921;p25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22" name="Google Shape;922;p2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2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25" name="Google Shape;925;p2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8" name="Google Shape;928;p25"/>
          <p:cNvGrpSpPr/>
          <p:nvPr/>
        </p:nvGrpSpPr>
        <p:grpSpPr>
          <a:xfrm>
            <a:off x="1235735" y="2893293"/>
            <a:ext cx="4208350" cy="192185"/>
            <a:chOff x="948060" y="2996029"/>
            <a:chExt cx="4208350" cy="192185"/>
          </a:xfrm>
        </p:grpSpPr>
        <p:sp>
          <p:nvSpPr>
            <p:cNvPr id="929" name="Google Shape;929;p25"/>
            <p:cNvSpPr/>
            <p:nvPr/>
          </p:nvSpPr>
          <p:spPr>
            <a:xfrm flipH="1" rot="-2700000">
              <a:off x="1692865" y="3024234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0" name="Google Shape;930;p25"/>
            <p:cNvCxnSpPr>
              <a:stCxn id="931" idx="6"/>
              <a:endCxn id="932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25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3" name="Google Shape;9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775" y="235725"/>
            <a:ext cx="2898456" cy="3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650" y="1871825"/>
            <a:ext cx="3530624" cy="12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2875" y="4364627"/>
            <a:ext cx="2497401" cy="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4"/>
          <p:cNvSpPr txBox="1"/>
          <p:nvPr>
            <p:ph type="title"/>
          </p:nvPr>
        </p:nvSpPr>
        <p:spPr>
          <a:xfrm>
            <a:off x="538800" y="251450"/>
            <a:ext cx="80664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latin typeface="Montserrat Medium"/>
                <a:ea typeface="Montserrat Medium"/>
                <a:cs typeface="Montserrat Medium"/>
                <a:sym typeface="Montserrat Medium"/>
              </a:rPr>
              <a:t>Simple Frontend + Firebase workflow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2" name="Google Shape;1142;p34"/>
          <p:cNvPicPr preferRelativeResize="0"/>
          <p:nvPr/>
        </p:nvPicPr>
        <p:blipFill rotWithShape="1">
          <a:blip r:embed="rId3">
            <a:alphaModFix/>
          </a:blip>
          <a:srcRect b="0" l="0" r="27309" t="0"/>
          <a:stretch/>
        </p:blipFill>
        <p:spPr>
          <a:xfrm>
            <a:off x="538800" y="2571750"/>
            <a:ext cx="1809260" cy="10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34"/>
          <p:cNvSpPr txBox="1"/>
          <p:nvPr/>
        </p:nvSpPr>
        <p:spPr>
          <a:xfrm>
            <a:off x="617525" y="2037950"/>
            <a:ext cx="16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4" name="Google Shape;1144;p34"/>
          <p:cNvPicPr preferRelativeResize="0"/>
          <p:nvPr/>
        </p:nvPicPr>
        <p:blipFill rotWithShape="1">
          <a:blip r:embed="rId4">
            <a:alphaModFix/>
          </a:blip>
          <a:srcRect b="0" l="6044" r="67479" t="0"/>
          <a:stretch/>
        </p:blipFill>
        <p:spPr>
          <a:xfrm>
            <a:off x="6088901" y="2037950"/>
            <a:ext cx="1566451" cy="20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5" name="Google Shape;1145;p34"/>
          <p:cNvCxnSpPr>
            <a:endCxn id="1144" idx="0"/>
          </p:cNvCxnSpPr>
          <p:nvPr/>
        </p:nvCxnSpPr>
        <p:spPr>
          <a:xfrm flipH="1" rot="10800000">
            <a:off x="2389527" y="2037950"/>
            <a:ext cx="4482600" cy="909000"/>
          </a:xfrm>
          <a:prstGeom prst="curvedConnector4">
            <a:avLst>
              <a:gd fmla="val 41264" name="adj1"/>
              <a:gd fmla="val 12619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146" name="Google Shape;1146;p34"/>
          <p:cNvCxnSpPr>
            <a:stCxn id="1144" idx="2"/>
            <a:endCxn id="1142" idx="3"/>
          </p:cNvCxnSpPr>
          <p:nvPr/>
        </p:nvCxnSpPr>
        <p:spPr>
          <a:xfrm flipH="1" rot="5400000">
            <a:off x="4126977" y="1326600"/>
            <a:ext cx="966300" cy="4524000"/>
          </a:xfrm>
          <a:prstGeom prst="curvedConnector4">
            <a:avLst>
              <a:gd fmla="val -24643" name="adj1"/>
              <a:gd fmla="val 5865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147" name="Google Shape;1147;p34"/>
          <p:cNvSpPr txBox="1"/>
          <p:nvPr/>
        </p:nvSpPr>
        <p:spPr>
          <a:xfrm>
            <a:off x="5967475" y="2053400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Firebase service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34"/>
          <p:cNvSpPr txBox="1"/>
          <p:nvPr/>
        </p:nvSpPr>
        <p:spPr>
          <a:xfrm>
            <a:off x="5717275" y="3682850"/>
            <a:ext cx="230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Firestore, Authentication, …etc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5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get our hands dirty</a:t>
            </a:r>
            <a:endParaRPr b="0" sz="6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54" name="Google Shape;1154;p35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155" name="Google Shape;1155;p3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35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181" name="Google Shape;1181;p35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6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41" name="Google Shape;941;p26"/>
          <p:cNvSpPr txBox="1"/>
          <p:nvPr>
            <p:ph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942" name="Google Shape;942;p26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Back-end?</a:t>
            </a:r>
            <a:endParaRPr/>
          </a:p>
        </p:txBody>
      </p:sp>
      <p:sp>
        <p:nvSpPr>
          <p:cNvPr id="943" name="Google Shape;943;p26"/>
          <p:cNvSpPr txBox="1"/>
          <p:nvPr>
            <p:ph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44" name="Google Shape;944;p26"/>
          <p:cNvSpPr txBox="1"/>
          <p:nvPr>
            <p:ph idx="6" type="subTitle"/>
          </p:nvPr>
        </p:nvSpPr>
        <p:spPr>
          <a:xfrm>
            <a:off x="1033550" y="3613450"/>
            <a:ext cx="36504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Firebase’s authentication</a:t>
            </a:r>
            <a:endParaRPr/>
          </a:p>
        </p:txBody>
      </p:sp>
      <p:grpSp>
        <p:nvGrpSpPr>
          <p:cNvPr id="945" name="Google Shape;945;p26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46" name="Google Shape;946;p26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26"/>
          <p:cNvSpPr txBox="1"/>
          <p:nvPr>
            <p:ph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6" name="Google Shape;966;p26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Firebase as a Back-end</a:t>
            </a:r>
            <a:endParaRPr/>
          </a:p>
        </p:txBody>
      </p:sp>
      <p:sp>
        <p:nvSpPr>
          <p:cNvPr id="967" name="Google Shape;967;p26"/>
          <p:cNvSpPr txBox="1"/>
          <p:nvPr>
            <p:ph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8" name="Google Shape;968;p26"/>
          <p:cNvSpPr txBox="1"/>
          <p:nvPr>
            <p:ph idx="15" type="subTitle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Firestore</a:t>
            </a:r>
            <a:endParaRPr/>
          </a:p>
        </p:txBody>
      </p:sp>
      <p:grpSp>
        <p:nvGrpSpPr>
          <p:cNvPr id="969" name="Google Shape;969;p26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970" name="Google Shape;970;p26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971" name="Google Shape;971;p26"/>
              <p:cNvSpPr/>
              <p:nvPr/>
            </p:nvSpPr>
            <p:spPr>
              <a:xfrm flipH="1" rot="-2700000">
                <a:off x="4508040" y="1097509"/>
                <a:ext cx="136016" cy="135774"/>
              </a:xfrm>
              <a:custGeom>
                <a:rect b="b" l="l" r="r" t="t"/>
                <a:pathLst>
                  <a:path extrusionOk="0" h="6194" w="6205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72" name="Google Shape;972;p26"/>
              <p:cNvCxnSpPr>
                <a:stCxn id="973" idx="6"/>
                <a:endCxn id="974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4" name="Google Shape;974;p26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3" name="Google Shape;973;p26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6"/>
          <p:cNvGrpSpPr/>
          <p:nvPr/>
        </p:nvGrpSpPr>
        <p:grpSpPr>
          <a:xfrm>
            <a:off x="1148150" y="2648789"/>
            <a:ext cx="6847800" cy="192185"/>
            <a:chOff x="1148150" y="2347308"/>
            <a:chExt cx="6847800" cy="192185"/>
          </a:xfrm>
        </p:grpSpPr>
        <p:cxnSp>
          <p:nvCxnSpPr>
            <p:cNvPr id="976" name="Google Shape;976;p26"/>
            <p:cNvCxnSpPr>
              <a:stCxn id="977" idx="2"/>
              <a:endCxn id="978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7" name="Google Shape;977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 flipH="1" rot="-2700000">
              <a:off x="4062342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6"/>
          <p:cNvGrpSpPr/>
          <p:nvPr/>
        </p:nvGrpSpPr>
        <p:grpSpPr>
          <a:xfrm>
            <a:off x="1148150" y="4346100"/>
            <a:ext cx="6847800" cy="192185"/>
            <a:chOff x="1148150" y="2347308"/>
            <a:chExt cx="6847800" cy="192185"/>
          </a:xfrm>
        </p:grpSpPr>
        <p:cxnSp>
          <p:nvCxnSpPr>
            <p:cNvPr id="981" name="Google Shape;981;p26"/>
            <p:cNvCxnSpPr>
              <a:stCxn id="982" idx="2"/>
              <a:endCxn id="983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2" name="Google Shape;982;p26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 rot="-8100000">
              <a:off x="5353817" y="2375513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7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0" name="Google Shape;990;p27"/>
          <p:cNvSpPr txBox="1"/>
          <p:nvPr>
            <p:ph idx="2" type="title"/>
          </p:nvPr>
        </p:nvSpPr>
        <p:spPr>
          <a:xfrm>
            <a:off x="388250" y="2347850"/>
            <a:ext cx="6157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Montserrat Medium"/>
                <a:ea typeface="Montserrat Medium"/>
                <a:cs typeface="Montserrat Medium"/>
                <a:sym typeface="Montserrat Medium"/>
              </a:rPr>
              <a:t>What is the Back-end of a website?</a:t>
            </a:r>
            <a:endParaRPr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1" name="Google Shape;991;p27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992" name="Google Shape;992;p27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3" name="Google Shape;993;p27"/>
            <p:cNvCxnSpPr>
              <a:stCxn id="994" idx="6"/>
              <a:endCxn id="995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5" name="Google Shape;995;p27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7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997" name="Google Shape;997;p2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7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23" name="Google Shape;1023;p27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4" name="Google Shape;1024;p27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25" name="Google Shape;1025;p2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8"/>
          <p:cNvSpPr txBox="1"/>
          <p:nvPr>
            <p:ph type="title"/>
          </p:nvPr>
        </p:nvSpPr>
        <p:spPr>
          <a:xfrm>
            <a:off x="1043750" y="821675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The backbone that handles many operations:</a:t>
            </a:r>
            <a:endParaRPr b="0"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3" name="Google Shape;1033;p28"/>
          <p:cNvSpPr txBox="1"/>
          <p:nvPr>
            <p:ph idx="1" type="subTitle"/>
          </p:nvPr>
        </p:nvSpPr>
        <p:spPr>
          <a:xfrm>
            <a:off x="1684788" y="1541000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Process and validate request data.</a:t>
            </a:r>
            <a:endParaRPr sz="1800"/>
          </a:p>
        </p:txBody>
      </p:sp>
      <p:sp>
        <p:nvSpPr>
          <p:cNvPr id="1034" name="Google Shape;1034;p28"/>
          <p:cNvSpPr txBox="1"/>
          <p:nvPr>
            <p:ph idx="1" type="subTitle"/>
          </p:nvPr>
        </p:nvSpPr>
        <p:spPr>
          <a:xfrm>
            <a:off x="1684563" y="20765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Do heavy calculations and run algorithms.</a:t>
            </a:r>
            <a:endParaRPr sz="1800"/>
          </a:p>
        </p:txBody>
      </p:sp>
      <p:sp>
        <p:nvSpPr>
          <p:cNvPr id="1035" name="Google Shape;1035;p28"/>
          <p:cNvSpPr txBox="1"/>
          <p:nvPr>
            <p:ph idx="1" type="subTitle"/>
          </p:nvPr>
        </p:nvSpPr>
        <p:spPr>
          <a:xfrm>
            <a:off x="1680013" y="26120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Manage authentication and permissions.</a:t>
            </a:r>
            <a:endParaRPr sz="1800"/>
          </a:p>
        </p:txBody>
      </p:sp>
      <p:sp>
        <p:nvSpPr>
          <p:cNvPr id="1036" name="Google Shape;1036;p28"/>
          <p:cNvSpPr txBox="1"/>
          <p:nvPr>
            <p:ph idx="1" type="subTitle"/>
          </p:nvPr>
        </p:nvSpPr>
        <p:spPr>
          <a:xfrm>
            <a:off x="1680013" y="31475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Generate web pages.</a:t>
            </a:r>
            <a:endParaRPr sz="1800"/>
          </a:p>
        </p:txBody>
      </p:sp>
      <p:sp>
        <p:nvSpPr>
          <p:cNvPr id="1037" name="Google Shape;1037;p28"/>
          <p:cNvSpPr txBox="1"/>
          <p:nvPr>
            <p:ph idx="1" type="subTitle"/>
          </p:nvPr>
        </p:nvSpPr>
        <p:spPr>
          <a:xfrm>
            <a:off x="1680013" y="36809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Communicate and interact with databases.</a:t>
            </a:r>
            <a:endParaRPr sz="1800"/>
          </a:p>
        </p:txBody>
      </p:sp>
      <p:sp>
        <p:nvSpPr>
          <p:cNvPr id="1038" name="Google Shape;1038;p28"/>
          <p:cNvSpPr txBox="1"/>
          <p:nvPr>
            <p:ph idx="1" type="subTitle"/>
          </p:nvPr>
        </p:nvSpPr>
        <p:spPr>
          <a:xfrm>
            <a:off x="1684788" y="42164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800"/>
              <a:t>Provide data to the front-end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9"/>
          <p:cNvSpPr txBox="1"/>
          <p:nvPr>
            <p:ph type="title"/>
          </p:nvPr>
        </p:nvSpPr>
        <p:spPr>
          <a:xfrm>
            <a:off x="538800" y="251450"/>
            <a:ext cx="80664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latin typeface="Montserrat Medium"/>
                <a:ea typeface="Montserrat Medium"/>
                <a:cs typeface="Montserrat Medium"/>
                <a:sym typeface="Montserrat Medium"/>
              </a:rPr>
              <a:t>How does a </a:t>
            </a:r>
            <a:r>
              <a:rPr b="0" lang="en" sz="3300">
                <a:solidFill>
                  <a:srgbClr val="00C3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full-stack</a:t>
            </a:r>
            <a:r>
              <a:rPr b="0" lang="en" sz="3300">
                <a:latin typeface="Montserrat Medium"/>
                <a:ea typeface="Montserrat Medium"/>
                <a:cs typeface="Montserrat Medium"/>
                <a:sym typeface="Montserrat Medium"/>
              </a:rPr>
              <a:t> website work?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4" name="Google Shape;1044;p29"/>
          <p:cNvPicPr preferRelativeResize="0"/>
          <p:nvPr/>
        </p:nvPicPr>
        <p:blipFill rotWithShape="1">
          <a:blip r:embed="rId3">
            <a:alphaModFix/>
          </a:blip>
          <a:srcRect b="0" l="0" r="70505" t="0"/>
          <a:stretch/>
        </p:blipFill>
        <p:spPr>
          <a:xfrm>
            <a:off x="7061325" y="1475025"/>
            <a:ext cx="875199" cy="11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29"/>
          <p:cNvPicPr preferRelativeResize="0"/>
          <p:nvPr/>
        </p:nvPicPr>
        <p:blipFill rotWithShape="1">
          <a:blip r:embed="rId4">
            <a:alphaModFix/>
          </a:blip>
          <a:srcRect b="0" l="0" r="27309" t="0"/>
          <a:stretch/>
        </p:blipFill>
        <p:spPr>
          <a:xfrm>
            <a:off x="596375" y="1504400"/>
            <a:ext cx="1809260" cy="10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29"/>
          <p:cNvSpPr txBox="1"/>
          <p:nvPr/>
        </p:nvSpPr>
        <p:spPr>
          <a:xfrm>
            <a:off x="639925" y="1054250"/>
            <a:ext cx="16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29"/>
          <p:cNvSpPr txBox="1"/>
          <p:nvPr/>
        </p:nvSpPr>
        <p:spPr>
          <a:xfrm>
            <a:off x="6673025" y="1019500"/>
            <a:ext cx="16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29"/>
          <p:cNvCxnSpPr/>
          <p:nvPr/>
        </p:nvCxnSpPr>
        <p:spPr>
          <a:xfrm flipH="1" rot="10800000">
            <a:off x="2405635" y="1679450"/>
            <a:ext cx="4571400" cy="390900"/>
          </a:xfrm>
          <a:prstGeom prst="curvedConnector3">
            <a:avLst>
              <a:gd fmla="val 4577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49" name="Google Shape;1049;p29"/>
          <p:cNvSpPr txBox="1"/>
          <p:nvPr/>
        </p:nvSpPr>
        <p:spPr>
          <a:xfrm rot="-415131">
            <a:off x="4066384" y="1475067"/>
            <a:ext cx="1220286" cy="3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Request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29"/>
          <p:cNvSpPr/>
          <p:nvPr/>
        </p:nvSpPr>
        <p:spPr>
          <a:xfrm rot="-458681">
            <a:off x="3189555" y="1327587"/>
            <a:ext cx="3064739" cy="43951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Request items cheaper than 2000DA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051" name="Google Shape;10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411" y="3853800"/>
            <a:ext cx="813027" cy="112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2" name="Google Shape;1052;p29"/>
          <p:cNvCxnSpPr>
            <a:endCxn id="1051" idx="3"/>
          </p:cNvCxnSpPr>
          <p:nvPr/>
        </p:nvCxnSpPr>
        <p:spPr>
          <a:xfrm flipH="1" rot="-5400000">
            <a:off x="6945288" y="3456700"/>
            <a:ext cx="1815600" cy="104700"/>
          </a:xfrm>
          <a:prstGeom prst="curvedConnector4">
            <a:avLst>
              <a:gd fmla="val 34494" name="adj1"/>
              <a:gd fmla="val 327436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53" name="Google Shape;1053;p29"/>
          <p:cNvCxnSpPr>
            <a:stCxn id="1051" idx="1"/>
          </p:cNvCxnSpPr>
          <p:nvPr/>
        </p:nvCxnSpPr>
        <p:spPr>
          <a:xfrm flipH="1" rot="10800000">
            <a:off x="7092411" y="2625550"/>
            <a:ext cx="159300" cy="1791300"/>
          </a:xfrm>
          <a:prstGeom prst="curvedConnector4">
            <a:avLst>
              <a:gd fmla="val -149482" name="adj1"/>
              <a:gd fmla="val 65716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54" name="Google Shape;1054;p29"/>
          <p:cNvSpPr txBox="1"/>
          <p:nvPr/>
        </p:nvSpPr>
        <p:spPr>
          <a:xfrm rot="1434">
            <a:off x="8059875" y="3312601"/>
            <a:ext cx="71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Query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5" name="Google Shape;1055;p29"/>
          <p:cNvSpPr txBox="1"/>
          <p:nvPr/>
        </p:nvSpPr>
        <p:spPr>
          <a:xfrm rot="1434">
            <a:off x="6223525" y="3368101"/>
            <a:ext cx="71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6" name="Google Shape;1056;p29"/>
          <p:cNvCxnSpPr/>
          <p:nvPr/>
        </p:nvCxnSpPr>
        <p:spPr>
          <a:xfrm flipH="1">
            <a:off x="2414900" y="2060350"/>
            <a:ext cx="4497600" cy="250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57" name="Google Shape;1057;p29"/>
          <p:cNvSpPr txBox="1"/>
          <p:nvPr/>
        </p:nvSpPr>
        <p:spPr>
          <a:xfrm rot="-255595">
            <a:off x="4457114" y="2122264"/>
            <a:ext cx="1025834" cy="3847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E5EA3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b="1" sz="1300">
              <a:solidFill>
                <a:srgbClr val="4E5E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29"/>
          <p:cNvSpPr/>
          <p:nvPr/>
        </p:nvSpPr>
        <p:spPr>
          <a:xfrm rot="-311696">
            <a:off x="3345280" y="2251801"/>
            <a:ext cx="3064789" cy="33228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Array of items that are cheaper than 2000DA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59" name="Google Shape;1059;p29"/>
          <p:cNvSpPr/>
          <p:nvPr/>
        </p:nvSpPr>
        <p:spPr>
          <a:xfrm rot="2170">
            <a:off x="312847" y="3163491"/>
            <a:ext cx="2376300" cy="3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Show received items on the page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060" name="Google Shape;1060;p29"/>
          <p:cNvCxnSpPr>
            <a:stCxn id="1045" idx="2"/>
            <a:endCxn id="1059" idx="0"/>
          </p:cNvCxnSpPr>
          <p:nvPr/>
        </p:nvCxnSpPr>
        <p:spPr>
          <a:xfrm>
            <a:off x="1501005" y="2571750"/>
            <a:ext cx="0" cy="591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0"/>
          <p:cNvSpPr txBox="1"/>
          <p:nvPr>
            <p:ph type="title"/>
          </p:nvPr>
        </p:nvSpPr>
        <p:spPr>
          <a:xfrm>
            <a:off x="538800" y="251450"/>
            <a:ext cx="80664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>
                <a:latin typeface="Montserrat Medium"/>
                <a:ea typeface="Montserrat Medium"/>
                <a:cs typeface="Montserrat Medium"/>
                <a:sym typeface="Montserrat Medium"/>
              </a:rPr>
              <a:t>Famous Backend technologies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6" name="Google Shape;10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425" y="2585209"/>
            <a:ext cx="1133215" cy="70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531" y="2831164"/>
            <a:ext cx="1690655" cy="3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941" y="1238855"/>
            <a:ext cx="1547833" cy="94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533" y="2320971"/>
            <a:ext cx="1427017" cy="123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3499" y="1343900"/>
            <a:ext cx="1197086" cy="63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8509" y="1203276"/>
            <a:ext cx="1027367" cy="102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8863" y="3682150"/>
            <a:ext cx="4180026" cy="143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1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8" name="Google Shape;1078;p31"/>
          <p:cNvSpPr txBox="1"/>
          <p:nvPr>
            <p:ph idx="2" type="title"/>
          </p:nvPr>
        </p:nvSpPr>
        <p:spPr>
          <a:xfrm>
            <a:off x="1005975" y="2347850"/>
            <a:ext cx="5539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Montserrat Medium"/>
                <a:ea typeface="Montserrat Medium"/>
                <a:cs typeface="Montserrat Medium"/>
                <a:sym typeface="Montserrat Medium"/>
              </a:rPr>
              <a:t>Firebase as a back-end</a:t>
            </a:r>
            <a:endParaRPr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31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80" name="Google Shape;1080;p31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1" name="Google Shape;1081;p31"/>
            <p:cNvCxnSpPr>
              <a:stCxn id="1082" idx="6"/>
              <a:endCxn id="108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3" name="Google Shape;1083;p31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31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85" name="Google Shape;1085;p3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1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11" name="Google Shape;1111;p31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2" name="Google Shape;1112;p31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13" name="Google Shape;1113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2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Firebase?</a:t>
            </a:r>
            <a:endParaRPr/>
          </a:p>
        </p:txBody>
      </p:sp>
      <p:sp>
        <p:nvSpPr>
          <p:cNvPr id="1121" name="Google Shape;1121;p32"/>
          <p:cNvSpPr txBox="1"/>
          <p:nvPr>
            <p:ph idx="1" type="subTitle"/>
          </p:nvPr>
        </p:nvSpPr>
        <p:spPr>
          <a:xfrm>
            <a:off x="1373350" y="1355275"/>
            <a:ext cx="66291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An app development platform that offers </a:t>
            </a:r>
            <a:r>
              <a:rPr b="1" lang="en" sz="1800">
                <a:solidFill>
                  <a:srgbClr val="00C3B1"/>
                </a:solidFill>
              </a:rPr>
              <a:t>Back-end as a Service</a:t>
            </a:r>
            <a:endParaRPr b="1" sz="1800">
              <a:solidFill>
                <a:srgbClr val="00C3B1"/>
              </a:solidFill>
            </a:endParaRPr>
          </a:p>
        </p:txBody>
      </p:sp>
      <p:sp>
        <p:nvSpPr>
          <p:cNvPr id="1122" name="Google Shape;1122;p32"/>
          <p:cNvSpPr txBox="1"/>
          <p:nvPr>
            <p:ph idx="1" type="subTitle"/>
          </p:nvPr>
        </p:nvSpPr>
        <p:spPr>
          <a:xfrm>
            <a:off x="1357125" y="22278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It helps building, growing and maintaining apps easily.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3" name="Google Shape;1123;p32"/>
          <p:cNvSpPr txBox="1"/>
          <p:nvPr>
            <p:ph idx="1" type="subTitle"/>
          </p:nvPr>
        </p:nvSpPr>
        <p:spPr>
          <a:xfrm>
            <a:off x="1373350" y="3107928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Comes with </a:t>
            </a:r>
            <a:r>
              <a:rPr lang="en" sz="1800">
                <a:solidFill>
                  <a:srgbClr val="00C3B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SDK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 for a large variety of </a:t>
            </a:r>
            <a:r>
              <a:rPr lang="en" sz="1800">
                <a:solidFill>
                  <a:srgbClr val="00C3B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languages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 and </a:t>
            </a:r>
            <a:r>
              <a:rPr lang="en" sz="1800">
                <a:solidFill>
                  <a:srgbClr val="00C3B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platforms.</a:t>
            </a:r>
            <a:endParaRPr sz="1800">
              <a:solidFill>
                <a:srgbClr val="00C3B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4" name="Google Shape;1124;p32"/>
          <p:cNvSpPr txBox="1"/>
          <p:nvPr>
            <p:ph idx="1" type="subTitle"/>
          </p:nvPr>
        </p:nvSpPr>
        <p:spPr>
          <a:xfrm>
            <a:off x="1373350" y="3938573"/>
            <a:ext cx="5779200" cy="104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It groups </a:t>
            </a:r>
            <a:r>
              <a:rPr lang="en" sz="1800">
                <a:solidFill>
                  <a:srgbClr val="00C3B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 services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 such as: database, file storage, authentication, API requests,… In one nice package.</a:t>
            </a:r>
            <a:endParaRPr sz="1800">
              <a:solidFill>
                <a:srgbClr val="00C3B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3"/>
          <p:cNvSpPr txBox="1"/>
          <p:nvPr>
            <p:ph type="title"/>
          </p:nvPr>
        </p:nvSpPr>
        <p:spPr>
          <a:xfrm>
            <a:off x="782850" y="4038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services does Firebase offer</a:t>
            </a:r>
            <a:r>
              <a:rPr lang="en"/>
              <a:t>?</a:t>
            </a:r>
            <a:endParaRPr/>
          </a:p>
        </p:txBody>
      </p:sp>
      <p:sp>
        <p:nvSpPr>
          <p:cNvPr id="1130" name="Google Shape;1130;p33"/>
          <p:cNvSpPr txBox="1"/>
          <p:nvPr>
            <p:ph idx="1" type="subTitle"/>
          </p:nvPr>
        </p:nvSpPr>
        <p:spPr>
          <a:xfrm>
            <a:off x="1344502" y="1009102"/>
            <a:ext cx="66291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Non-Relational database (Firestore).</a:t>
            </a:r>
            <a:endParaRPr b="1" sz="1800">
              <a:solidFill>
                <a:srgbClr val="00C3B1"/>
              </a:solidFill>
            </a:endParaRPr>
          </a:p>
        </p:txBody>
      </p:sp>
      <p:sp>
        <p:nvSpPr>
          <p:cNvPr id="1131" name="Google Shape;1131;p33"/>
          <p:cNvSpPr txBox="1"/>
          <p:nvPr>
            <p:ph idx="1" type="subTitle"/>
          </p:nvPr>
        </p:nvSpPr>
        <p:spPr>
          <a:xfrm>
            <a:off x="1344502" y="1464803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Realtime database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2" name="Google Shape;1132;p33"/>
          <p:cNvSpPr txBox="1"/>
          <p:nvPr>
            <p:ph idx="1" type="subTitle"/>
          </p:nvPr>
        </p:nvSpPr>
        <p:spPr>
          <a:xfrm>
            <a:off x="1344502" y="1884015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Authentication services (email-password / social media signup, password reset…)</a:t>
            </a:r>
            <a:endParaRPr sz="1800">
              <a:solidFill>
                <a:srgbClr val="00C3B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3" name="Google Shape;1133;p33"/>
          <p:cNvSpPr txBox="1"/>
          <p:nvPr>
            <p:ph idx="1" type="subTitle"/>
          </p:nvPr>
        </p:nvSpPr>
        <p:spPr>
          <a:xfrm>
            <a:off x="1344502" y="2606549"/>
            <a:ext cx="5779200" cy="44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File storage.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4" name="Google Shape;1134;p33"/>
          <p:cNvSpPr txBox="1"/>
          <p:nvPr>
            <p:ph idx="1" type="subTitle"/>
          </p:nvPr>
        </p:nvSpPr>
        <p:spPr>
          <a:xfrm>
            <a:off x="1344502" y="3052049"/>
            <a:ext cx="5779200" cy="44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Ready to use Machine learning models (text-recognition, face-recognition, object detection…)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5" name="Google Shape;1135;p33"/>
          <p:cNvSpPr txBox="1"/>
          <p:nvPr>
            <p:ph idx="1" type="subTitle"/>
          </p:nvPr>
        </p:nvSpPr>
        <p:spPr>
          <a:xfrm>
            <a:off x="1344502" y="3997899"/>
            <a:ext cx="5779200" cy="44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Hosting.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6" name="Google Shape;1136;p33"/>
          <p:cNvSpPr txBox="1"/>
          <p:nvPr>
            <p:ph idx="1" type="subTitle"/>
          </p:nvPr>
        </p:nvSpPr>
        <p:spPr>
          <a:xfrm>
            <a:off x="1344502" y="4455099"/>
            <a:ext cx="5779200" cy="44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Char char="-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Analytics and dashboards.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