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3" r:id="rId25"/>
    <p:sldId id="272" r:id="rId26"/>
    <p:sldId id="259" r:id="rId27"/>
    <p:sldId id="28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-456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7263-6704-480A-9B12-BB019E192CB0}" type="datetimeFigureOut">
              <a:rPr lang="en-IN" smtClean="0"/>
              <a:pPr/>
              <a:t>10-08-2021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174C27-C6E1-4B30-832C-E39C67342E1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89406E-3930-4C4D-858E-1E40A469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47" y="690068"/>
            <a:ext cx="9369646" cy="303059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EMOTION DETECTION USING DEEP </a:t>
            </a:r>
            <a:r>
              <a:rPr lang="en-US" sz="4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LEARNING </a:t>
            </a:r>
            <a:endParaRPr lang="en-IN" sz="4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D5DCB5-1C58-41AA-9C62-0872B8A29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73" y="3452117"/>
            <a:ext cx="9210674" cy="3205537"/>
          </a:xfrm>
        </p:spPr>
        <p:txBody>
          <a:bodyPr>
            <a:normAutofit/>
          </a:bodyPr>
          <a:lstStyle/>
          <a:p>
            <a:pPr marL="342900" indent="-342900" algn="l"/>
            <a:endParaRPr lang="en-IN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face3.jpg"/>
          <p:cNvPicPr>
            <a:picLocks noChangeAspect="1"/>
          </p:cNvPicPr>
          <p:nvPr/>
        </p:nvPicPr>
        <p:blipFill>
          <a:blip r:embed="rId2"/>
          <a:srcRect l="34824" t="-878"/>
          <a:stretch>
            <a:fillRect/>
          </a:stretch>
        </p:blipFill>
        <p:spPr>
          <a:xfrm>
            <a:off x="3629137" y="3307807"/>
            <a:ext cx="3085022" cy="26486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7106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56" y="423250"/>
            <a:ext cx="5073541" cy="593403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323" y="261285"/>
            <a:ext cx="8278442" cy="61497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1</a:t>
            </a:r>
            <a:r>
              <a:rPr lang="en-US" sz="1800" dirty="0" smtClean="0">
                <a:solidFill>
                  <a:schemeClr val="tx1"/>
                </a:solidFill>
              </a:rPr>
              <a:t>:Collection of a dataset of images.(In this case we are using downloaded dataset of pre-copped,48 by 48 pixel grayscale images of faces each labeled with one of the 5 emotion :</a:t>
            </a:r>
            <a:r>
              <a:rPr lang="en-US" sz="1800" dirty="0" err="1" smtClean="0">
                <a:solidFill>
                  <a:schemeClr val="tx1"/>
                </a:solidFill>
              </a:rPr>
              <a:t>happy,sad,surprice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2</a:t>
            </a:r>
            <a:r>
              <a:rPr lang="en-US" sz="1800" dirty="0" smtClean="0">
                <a:solidFill>
                  <a:schemeClr val="tx1"/>
                </a:solidFill>
              </a:rPr>
              <a:t>:pre-processing of images.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3</a:t>
            </a:r>
            <a:r>
              <a:rPr lang="en-US" sz="1800" dirty="0" smtClean="0">
                <a:solidFill>
                  <a:schemeClr val="tx1"/>
                </a:solidFill>
              </a:rPr>
              <a:t>:Detection of a face from each image.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4</a:t>
            </a:r>
            <a:r>
              <a:rPr lang="en-US" sz="1800" dirty="0" smtClean="0">
                <a:solidFill>
                  <a:schemeClr val="tx1"/>
                </a:solidFill>
              </a:rPr>
              <a:t>:The cropped face is converted into grayscale images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5</a:t>
            </a:r>
            <a:r>
              <a:rPr lang="en-US" sz="1800" dirty="0" smtClean="0">
                <a:solidFill>
                  <a:schemeClr val="tx1"/>
                </a:solidFill>
              </a:rPr>
              <a:t>:The </a:t>
            </a:r>
            <a:r>
              <a:rPr lang="en-US" sz="1800" dirty="0" err="1" smtClean="0">
                <a:solidFill>
                  <a:schemeClr val="tx1"/>
                </a:solidFill>
              </a:rPr>
              <a:t>numpy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</a:rPr>
              <a:t>np</a:t>
            </a:r>
            <a:r>
              <a:rPr lang="en-US" sz="1800" dirty="0" smtClean="0">
                <a:solidFill>
                  <a:schemeClr val="tx1"/>
                </a:solidFill>
              </a:rPr>
              <a:t>) array gets passed into the convolution2D layer.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6</a:t>
            </a:r>
            <a:r>
              <a:rPr lang="en-US" sz="1800" dirty="0" smtClean="0">
                <a:solidFill>
                  <a:schemeClr val="tx1"/>
                </a:solidFill>
              </a:rPr>
              <a:t>: Convolution generates feature maps.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7</a:t>
            </a:r>
            <a:r>
              <a:rPr lang="en-US" sz="1800" dirty="0" smtClean="0">
                <a:solidFill>
                  <a:schemeClr val="tx1"/>
                </a:solidFill>
              </a:rPr>
              <a:t>:pooling method called Maxpolling2D that uses (2,2) windows across the features  map only keeping the maximum pixel value.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8</a:t>
            </a:r>
            <a:r>
              <a:rPr lang="en-US" sz="1800" dirty="0" smtClean="0">
                <a:solidFill>
                  <a:schemeClr val="tx1"/>
                </a:solidFill>
              </a:rPr>
              <a:t>: During  training, Neural network Forward propagation and backward propagation performed on the pixel values.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/>
              <a:t>Step 9</a:t>
            </a:r>
            <a:r>
              <a:rPr lang="en-US" sz="1800" dirty="0" smtClean="0">
                <a:solidFill>
                  <a:schemeClr val="tx1"/>
                </a:solidFill>
              </a:rPr>
              <a:t>: The </a:t>
            </a:r>
            <a:r>
              <a:rPr lang="en-US" sz="1800" dirty="0" err="1" smtClean="0">
                <a:solidFill>
                  <a:schemeClr val="tx1"/>
                </a:solidFill>
              </a:rPr>
              <a:t>softmax</a:t>
            </a:r>
            <a:r>
              <a:rPr lang="en-US" sz="1800" dirty="0" smtClean="0">
                <a:solidFill>
                  <a:schemeClr val="tx1"/>
                </a:solidFill>
              </a:rPr>
              <a:t> function presents itself as a probability for emotion class.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3890" y="189184"/>
            <a:ext cx="7756634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ALGORITHM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5" y="588579"/>
            <a:ext cx="8303172" cy="11035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9900FF"/>
                </a:solidFill>
              </a:rPr>
              <a:t>C</a:t>
            </a:r>
            <a:r>
              <a:rPr lang="en-US" sz="4000" b="1" dirty="0" smtClean="0">
                <a:solidFill>
                  <a:srgbClr val="000099"/>
                </a:solidFill>
              </a:rPr>
              <a:t>o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4000" b="1" dirty="0" smtClean="0">
                <a:solidFill>
                  <a:srgbClr val="7030A0"/>
                </a:solidFill>
              </a:rPr>
              <a:t>o</a:t>
            </a:r>
            <a:r>
              <a:rPr lang="en-US" sz="4000" b="1" dirty="0" smtClean="0">
                <a:solidFill>
                  <a:schemeClr val="accent5"/>
                </a:solidFill>
              </a:rPr>
              <a:t>r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4"/>
                </a:solidFill>
              </a:rPr>
              <a:t>i</a:t>
            </a:r>
            <a:r>
              <a:rPr lang="en-US" sz="4000" b="1" dirty="0" smtClean="0">
                <a:solidFill>
                  <a:schemeClr val="accent6"/>
                </a:solidFill>
              </a:rPr>
              <a:t>m</a:t>
            </a:r>
            <a:r>
              <a:rPr lang="en-US" sz="4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4000" b="1" dirty="0" smtClean="0"/>
              <a:t>g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4000" b="1" dirty="0" smtClean="0"/>
              <a:t> -&gt; 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Gray scale image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 descr="color to gray .jpg"/>
          <p:cNvPicPr>
            <a:picLocks noChangeAspect="1"/>
          </p:cNvPicPr>
          <p:nvPr/>
        </p:nvPicPr>
        <p:blipFill>
          <a:blip r:embed="rId2"/>
          <a:srcRect l="11559" r="17325"/>
          <a:stretch>
            <a:fillRect/>
          </a:stretch>
        </p:blipFill>
        <p:spPr>
          <a:xfrm>
            <a:off x="2701158" y="1902373"/>
            <a:ext cx="3983420" cy="3118779"/>
          </a:xfrm>
          <a:prstGeom prst="rect">
            <a:avLst/>
          </a:prstGeom>
        </p:spPr>
      </p:pic>
      <p:pic>
        <p:nvPicPr>
          <p:cNvPr id="4" name="Picture 3" descr="ppt photo.jpg"/>
          <p:cNvPicPr>
            <a:picLocks noChangeAspect="1"/>
          </p:cNvPicPr>
          <p:nvPr/>
        </p:nvPicPr>
        <p:blipFill>
          <a:blip r:embed="rId3"/>
          <a:srcRect r="27931" b="75785"/>
          <a:stretch>
            <a:fillRect/>
          </a:stretch>
        </p:blipFill>
        <p:spPr>
          <a:xfrm>
            <a:off x="1597574" y="5065985"/>
            <a:ext cx="6840241" cy="1292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83" y="631115"/>
            <a:ext cx="7819696" cy="10901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5400" b="1" dirty="0" smtClean="0"/>
              <a:t>M</a:t>
            </a:r>
            <a:r>
              <a:rPr lang="en-US" sz="4400" b="1" dirty="0" smtClean="0"/>
              <a:t>A</a:t>
            </a:r>
            <a:r>
              <a:rPr lang="en-US" sz="3200" b="1" dirty="0" smtClean="0"/>
              <a:t>X</a:t>
            </a:r>
            <a:r>
              <a:rPr lang="en-US" b="1" dirty="0" smtClean="0"/>
              <a:t> </a:t>
            </a:r>
            <a:r>
              <a:rPr lang="en-US" sz="3200" b="1" dirty="0" smtClean="0"/>
              <a:t>pooling</a:t>
            </a:r>
            <a:endParaRPr lang="en-US" sz="3200" b="1" dirty="0"/>
          </a:p>
        </p:txBody>
      </p:sp>
      <p:pic>
        <p:nvPicPr>
          <p:cNvPr id="7" name="Picture 6" descr="max pool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6" y="1992464"/>
            <a:ext cx="7124247" cy="2754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0157" y="4808306"/>
            <a:ext cx="7181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Max pooling is a pooling operation that selects the maximum element from the region of the feature map covered by the filter. Thus, the output after max-pooling layer would be a feature map containing the most prominent features of the previous feature map</a:t>
            </a:r>
            <a:r>
              <a:rPr lang="en-US" dirty="0" smtClean="0"/>
              <a:t>. 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84" y="536028"/>
            <a:ext cx="8355724" cy="13137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IMAGE LAYER WISE EXTRACTION(PROCESS)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cnn model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1" y="1976049"/>
            <a:ext cx="8280971" cy="43144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1"/>
            <a:ext cx="8235438" cy="108256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process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7" y="2517228"/>
            <a:ext cx="8481935" cy="297968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848" y="842480"/>
            <a:ext cx="8281732" cy="5239820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from __future__ import </a:t>
            </a:r>
            <a:r>
              <a:rPr lang="en-US" sz="1200" dirty="0" err="1" smtClean="0">
                <a:solidFill>
                  <a:schemeClr val="tx1"/>
                </a:solidFill>
              </a:rPr>
              <a:t>print_function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import </a:t>
            </a:r>
            <a:r>
              <a:rPr lang="en-US" sz="1200" dirty="0" err="1" smtClean="0">
                <a:solidFill>
                  <a:schemeClr val="tx1"/>
                </a:solidFill>
              </a:rPr>
              <a:t>keras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keras.preprocessing.image</a:t>
            </a:r>
            <a:r>
              <a:rPr lang="en-US" sz="1200" dirty="0" smtClean="0">
                <a:solidFill>
                  <a:schemeClr val="tx1"/>
                </a:solidFill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</a:rPr>
              <a:t>ImageDataGenerator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keras.models</a:t>
            </a:r>
            <a:r>
              <a:rPr lang="en-US" sz="1200" dirty="0" smtClean="0">
                <a:solidFill>
                  <a:schemeClr val="tx1"/>
                </a:solidFill>
              </a:rPr>
              <a:t> import Sequential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keras.layers</a:t>
            </a:r>
            <a:r>
              <a:rPr lang="en-US" sz="1200" dirty="0" smtClean="0">
                <a:solidFill>
                  <a:schemeClr val="tx1"/>
                </a:solidFill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</a:rPr>
              <a:t>Dense,Dropout,Activation,Flatten,BatchNormalization</a:t>
            </a:r>
            <a:r>
              <a:rPr lang="en-US" sz="1200" dirty="0" smtClean="0">
                <a:solidFill>
                  <a:schemeClr val="tx1"/>
                </a:solidFill>
              </a:rPr>
              <a:t> #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keras.layers</a:t>
            </a:r>
            <a:r>
              <a:rPr lang="en-US" sz="1200" dirty="0" smtClean="0">
                <a:solidFill>
                  <a:schemeClr val="tx1"/>
                </a:solidFill>
              </a:rPr>
              <a:t> import Conv2D,MaxPooling2D #convert2d and </a:t>
            </a:r>
            <a:r>
              <a:rPr lang="en-US" sz="1200" dirty="0" err="1" smtClean="0">
                <a:solidFill>
                  <a:schemeClr val="tx1"/>
                </a:solidFill>
              </a:rPr>
              <a:t>maxpooling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import </a:t>
            </a:r>
            <a:r>
              <a:rPr lang="en-US" sz="1200" dirty="0" err="1" smtClean="0">
                <a:solidFill>
                  <a:schemeClr val="tx1"/>
                </a:solidFill>
              </a:rPr>
              <a:t>os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num_classes</a:t>
            </a:r>
            <a:r>
              <a:rPr lang="en-US" sz="1200" dirty="0" smtClean="0">
                <a:solidFill>
                  <a:schemeClr val="tx1"/>
                </a:solidFill>
              </a:rPr>
              <a:t> = 5 #5 emotion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img_rows,img_cols</a:t>
            </a:r>
            <a:r>
              <a:rPr lang="en-US" sz="1200" dirty="0" smtClean="0">
                <a:solidFill>
                  <a:schemeClr val="tx1"/>
                </a:solidFill>
              </a:rPr>
              <a:t> = 48,48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 = 8 # how many models train at a time since my RAM is low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go with 8 no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train_data_dir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r'H</a:t>
            </a:r>
            <a:r>
              <a:rPr lang="en-US" sz="1200" dirty="0" smtClean="0">
                <a:solidFill>
                  <a:schemeClr val="tx1"/>
                </a:solidFill>
              </a:rPr>
              <a:t>:\6th </a:t>
            </a:r>
            <a:r>
              <a:rPr lang="en-US" sz="1200" dirty="0" err="1" smtClean="0">
                <a:solidFill>
                  <a:schemeClr val="tx1"/>
                </a:solidFill>
              </a:rPr>
              <a:t>sem</a:t>
            </a:r>
            <a:r>
              <a:rPr lang="en-US" sz="1200" dirty="0" smtClean="0">
                <a:solidFill>
                  <a:schemeClr val="tx1"/>
                </a:solidFill>
              </a:rPr>
              <a:t>\project\images\train' #r for forward slash python not accept /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validation_data_dir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r'H</a:t>
            </a:r>
            <a:r>
              <a:rPr lang="en-US" sz="1200" dirty="0" smtClean="0">
                <a:solidFill>
                  <a:schemeClr val="tx1"/>
                </a:solidFill>
              </a:rPr>
              <a:t>:\6th </a:t>
            </a:r>
            <a:r>
              <a:rPr lang="en-US" sz="1200" dirty="0" err="1" smtClean="0">
                <a:solidFill>
                  <a:schemeClr val="tx1"/>
                </a:solidFill>
              </a:rPr>
              <a:t>sem</a:t>
            </a:r>
            <a:r>
              <a:rPr lang="en-US" sz="1200" dirty="0" smtClean="0">
                <a:solidFill>
                  <a:schemeClr val="tx1"/>
                </a:solidFill>
              </a:rPr>
              <a:t>\project\images\validation'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train_datagen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ImageDataGenerator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rescale=1./255,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rotation_range</a:t>
            </a:r>
            <a:r>
              <a:rPr lang="en-US" sz="1200" dirty="0" smtClean="0">
                <a:solidFill>
                  <a:schemeClr val="tx1"/>
                </a:solidFill>
              </a:rPr>
              <a:t>=30,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shear_range</a:t>
            </a:r>
            <a:r>
              <a:rPr lang="en-US" sz="1200" dirty="0" smtClean="0">
                <a:solidFill>
                  <a:schemeClr val="tx1"/>
                </a:solidFill>
              </a:rPr>
              <a:t>=0.3,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zoom_range</a:t>
            </a:r>
            <a:r>
              <a:rPr lang="en-US" sz="1200" dirty="0" smtClean="0">
                <a:solidFill>
                  <a:schemeClr val="tx1"/>
                </a:solidFill>
              </a:rPr>
              <a:t>=0.3,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width_shift_range</a:t>
            </a:r>
            <a:r>
              <a:rPr lang="en-US" sz="1200" dirty="0" smtClean="0">
                <a:solidFill>
                  <a:schemeClr val="tx1"/>
                </a:solidFill>
              </a:rPr>
              <a:t>=0.4,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height_shift_range</a:t>
            </a:r>
            <a:r>
              <a:rPr lang="en-US" sz="1200" dirty="0" smtClean="0">
                <a:solidFill>
                  <a:schemeClr val="tx1"/>
                </a:solidFill>
              </a:rPr>
              <a:t>=0.4,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horizontal_flip</a:t>
            </a:r>
            <a:r>
              <a:rPr lang="en-US" sz="1200" dirty="0" smtClean="0">
                <a:solidFill>
                  <a:schemeClr val="tx1"/>
                </a:solidFill>
              </a:rPr>
              <a:t>=True,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fill_mode</a:t>
            </a:r>
            <a:r>
              <a:rPr lang="en-US" sz="1200" dirty="0" smtClean="0">
                <a:solidFill>
                  <a:schemeClr val="tx1"/>
                </a:solidFill>
              </a:rPr>
              <a:t>='nearest')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#5 to 6 image will create from 1 </a:t>
            </a:r>
            <a:r>
              <a:rPr lang="en-US" sz="1200" dirty="0" err="1" smtClean="0">
                <a:solidFill>
                  <a:schemeClr val="tx1"/>
                </a:solidFill>
              </a:rPr>
              <a:t>image,hor_flip</a:t>
            </a:r>
            <a:r>
              <a:rPr lang="en-US" sz="1200" dirty="0" smtClean="0">
                <a:solidFill>
                  <a:schemeClr val="tx1"/>
                </a:solidFill>
              </a:rPr>
              <a:t>=mirror photo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validation_datagen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ImageDataGenerator</a:t>
            </a:r>
            <a:r>
              <a:rPr lang="en-US" sz="1200" dirty="0" smtClean="0">
                <a:solidFill>
                  <a:schemeClr val="tx1"/>
                </a:solidFill>
              </a:rPr>
              <a:t>(rescale=1./255) #it is used for crosscheck the image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7415" y="184935"/>
            <a:ext cx="4150760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Classification_little_vgg.py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97275"/>
            <a:ext cx="8596668" cy="5565170"/>
          </a:xfrm>
        </p:spPr>
        <p:txBody>
          <a:bodyPr>
            <a:no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train_generator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train_datagen.flow_from_directory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train_data_dir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color_mode</a:t>
            </a:r>
            <a:r>
              <a:rPr lang="en-US" sz="1200" dirty="0" smtClean="0">
                <a:solidFill>
                  <a:schemeClr val="tx1"/>
                </a:solidFill>
              </a:rPr>
              <a:t>='grayscale',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target_size</a:t>
            </a:r>
            <a:r>
              <a:rPr lang="en-US" sz="1200" dirty="0" smtClean="0">
                <a:solidFill>
                  <a:schemeClr val="tx1"/>
                </a:solidFill>
              </a:rPr>
              <a:t>=(</a:t>
            </a:r>
            <a:r>
              <a:rPr lang="en-US" sz="1200" dirty="0" err="1" smtClean="0">
                <a:solidFill>
                  <a:schemeClr val="tx1"/>
                </a:solidFill>
              </a:rPr>
              <a:t>img_rows,img_cols</a:t>
            </a:r>
            <a:r>
              <a:rPr lang="en-US" sz="1200" dirty="0" smtClean="0">
                <a:solidFill>
                  <a:schemeClr val="tx1"/>
                </a:solidFill>
              </a:rPr>
              <a:t>),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class_mode</a:t>
            </a:r>
            <a:r>
              <a:rPr lang="en-US" sz="1200" dirty="0" smtClean="0">
                <a:solidFill>
                  <a:schemeClr val="tx1"/>
                </a:solidFill>
              </a:rPr>
              <a:t>='categorical',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shuffle=True)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#</a:t>
            </a:r>
            <a:r>
              <a:rPr lang="en-US" sz="1200" dirty="0" err="1" smtClean="0">
                <a:solidFill>
                  <a:schemeClr val="tx1"/>
                </a:solidFill>
              </a:rPr>
              <a:t>cate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happy,sad</a:t>
            </a:r>
            <a:r>
              <a:rPr lang="en-US" sz="1200" dirty="0" smtClean="0">
                <a:solidFill>
                  <a:schemeClr val="tx1"/>
                </a:solidFill>
              </a:rPr>
              <a:t>,...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validation_datagen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ImageDataGenerator</a:t>
            </a:r>
            <a:r>
              <a:rPr lang="en-US" sz="1200" dirty="0" smtClean="0">
                <a:solidFill>
                  <a:schemeClr val="tx1"/>
                </a:solidFill>
              </a:rPr>
              <a:t>(rescale=1./255) #it is used for crosscheck the image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train_generator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train_datagen.flow_from_directory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train_data_dir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color_mode</a:t>
            </a:r>
            <a:r>
              <a:rPr lang="en-US" sz="1200" dirty="0" smtClean="0">
                <a:solidFill>
                  <a:schemeClr val="tx1"/>
                </a:solidFill>
              </a:rPr>
              <a:t>='grayscale',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target_size</a:t>
            </a:r>
            <a:r>
              <a:rPr lang="en-US" sz="1200" dirty="0" smtClean="0">
                <a:solidFill>
                  <a:schemeClr val="tx1"/>
                </a:solidFill>
              </a:rPr>
              <a:t>=(</a:t>
            </a:r>
            <a:r>
              <a:rPr lang="en-US" sz="1200" dirty="0" err="1" smtClean="0">
                <a:solidFill>
                  <a:schemeClr val="tx1"/>
                </a:solidFill>
              </a:rPr>
              <a:t>img_rows,img_cols</a:t>
            </a:r>
            <a:r>
              <a:rPr lang="en-US" sz="1200" dirty="0" smtClean="0">
                <a:solidFill>
                  <a:schemeClr val="tx1"/>
                </a:solidFill>
              </a:rPr>
              <a:t>),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</a:t>
            </a:r>
            <a:r>
              <a:rPr lang="en-US" sz="1200" dirty="0" err="1" smtClean="0">
                <a:solidFill>
                  <a:schemeClr val="tx1"/>
                </a:solidFill>
              </a:rPr>
              <a:t>class_mode</a:t>
            </a:r>
            <a:r>
              <a:rPr lang="en-US" sz="1200" dirty="0" smtClean="0">
                <a:solidFill>
                  <a:schemeClr val="tx1"/>
                </a:solidFill>
              </a:rPr>
              <a:t>='categorical',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shuffle=True)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#</a:t>
            </a:r>
            <a:r>
              <a:rPr lang="en-US" sz="1200" dirty="0" err="1" smtClean="0">
                <a:solidFill>
                  <a:schemeClr val="tx1"/>
                </a:solidFill>
              </a:rPr>
              <a:t>cate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happy,sad</a:t>
            </a:r>
            <a:r>
              <a:rPr lang="en-US" sz="1200" dirty="0" smtClean="0">
                <a:solidFill>
                  <a:schemeClr val="tx1"/>
                </a:solidFill>
              </a:rPr>
              <a:t>,...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validation_generator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validation_datagen.flow_from_directory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		</a:t>
            </a:r>
            <a:r>
              <a:rPr lang="en-US" sz="1200" dirty="0" err="1" smtClean="0">
                <a:solidFill>
                  <a:schemeClr val="tx1"/>
                </a:solidFill>
              </a:rPr>
              <a:t>validation_data_dir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		</a:t>
            </a:r>
            <a:r>
              <a:rPr lang="en-US" sz="1200" dirty="0" err="1" smtClean="0">
                <a:solidFill>
                  <a:schemeClr val="tx1"/>
                </a:solidFill>
              </a:rPr>
              <a:t>color_mode</a:t>
            </a:r>
            <a:r>
              <a:rPr lang="en-US" sz="1200" dirty="0" smtClean="0">
                <a:solidFill>
                  <a:schemeClr val="tx1"/>
                </a:solidFill>
              </a:rPr>
              <a:t>='grayscale',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		</a:t>
            </a:r>
            <a:r>
              <a:rPr lang="en-US" sz="1200" dirty="0" err="1" smtClean="0">
                <a:solidFill>
                  <a:schemeClr val="tx1"/>
                </a:solidFill>
              </a:rPr>
              <a:t>target_size</a:t>
            </a:r>
            <a:r>
              <a:rPr lang="en-US" sz="1200" dirty="0" smtClean="0">
                <a:solidFill>
                  <a:schemeClr val="tx1"/>
                </a:solidFill>
              </a:rPr>
              <a:t>=(</a:t>
            </a:r>
            <a:r>
              <a:rPr lang="en-US" sz="1200" dirty="0" err="1" smtClean="0">
                <a:solidFill>
                  <a:schemeClr val="tx1"/>
                </a:solidFill>
              </a:rPr>
              <a:t>img_rows,img_cols</a:t>
            </a:r>
            <a:r>
              <a:rPr lang="en-US" sz="1200" dirty="0" smtClean="0">
                <a:solidFill>
                  <a:schemeClr val="tx1"/>
                </a:solidFill>
              </a:rPr>
              <a:t>),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		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		</a:t>
            </a:r>
            <a:r>
              <a:rPr lang="en-US" sz="1200" dirty="0" err="1" smtClean="0">
                <a:solidFill>
                  <a:schemeClr val="tx1"/>
                </a:solidFill>
              </a:rPr>
              <a:t>class_mode</a:t>
            </a:r>
            <a:r>
              <a:rPr lang="en-US" sz="1200" dirty="0" smtClean="0">
                <a:solidFill>
                  <a:schemeClr val="tx1"/>
                </a:solidFill>
              </a:rPr>
              <a:t>='categorical',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							shuffle=True)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#target color mode=</a:t>
            </a:r>
            <a:r>
              <a:rPr lang="en-US" sz="1200" dirty="0" err="1" smtClean="0">
                <a:solidFill>
                  <a:schemeClr val="tx1"/>
                </a:solidFill>
              </a:rPr>
              <a:t>greyscale</a:t>
            </a:r>
            <a:r>
              <a:rPr lang="en-US" sz="1200" dirty="0" smtClean="0">
                <a:solidFill>
                  <a:schemeClr val="tx1"/>
                </a:solidFill>
              </a:rPr>
              <a:t> image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model = Sequential() #simple model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3295"/>
            <a:ext cx="8596668" cy="5236396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# Block-1  ( 3,3 size taken and  </a:t>
            </a:r>
            <a:r>
              <a:rPr lang="en-US" sz="1200" dirty="0" err="1" smtClean="0">
                <a:solidFill>
                  <a:schemeClr val="tx1"/>
                </a:solidFill>
              </a:rPr>
              <a:t>stread</a:t>
            </a:r>
            <a:r>
              <a:rPr lang="en-US" sz="1200" dirty="0" smtClean="0">
                <a:solidFill>
                  <a:schemeClr val="tx1"/>
                </a:solidFill>
              </a:rPr>
              <a:t> = 2,2 padding means = how many pixels taking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(Conv2D(32,(3,3),padding='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he_normal',input_shape</a:t>
            </a:r>
            <a:r>
              <a:rPr lang="en-US" sz="1200" dirty="0" smtClean="0">
                <a:solidFill>
                  <a:schemeClr val="tx1"/>
                </a:solidFill>
              </a:rPr>
              <a:t>=(img_rows,img_cols,1)))#1 for grey scale ,padding amount of pixel added to an image when (32 neurons)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'))# x </a:t>
            </a:r>
            <a:r>
              <a:rPr lang="en-US" sz="1200" dirty="0" err="1" smtClean="0">
                <a:solidFill>
                  <a:schemeClr val="tx1"/>
                </a:solidFill>
              </a:rPr>
              <a:t>x</a:t>
            </a:r>
            <a:r>
              <a:rPr lang="en-US" sz="1200" dirty="0" smtClean="0">
                <a:solidFill>
                  <a:schemeClr val="tx1"/>
                </a:solidFill>
              </a:rPr>
              <a:t>&gt;e0 and alpha(e^x-1) x&lt;0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 #</a:t>
            </a:r>
            <a:r>
              <a:rPr lang="en-US" sz="1200" dirty="0" err="1" smtClean="0">
                <a:solidFill>
                  <a:schemeClr val="tx1"/>
                </a:solidFill>
              </a:rPr>
              <a:t>nerual</a:t>
            </a:r>
            <a:r>
              <a:rPr lang="en-US" sz="1200" dirty="0" smtClean="0">
                <a:solidFill>
                  <a:schemeClr val="tx1"/>
                </a:solidFill>
              </a:rPr>
              <a:t> network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(Conv2D(32,(3,3),padding='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he_normal',input_shape</a:t>
            </a:r>
            <a:r>
              <a:rPr lang="en-US" sz="1200" dirty="0" smtClean="0">
                <a:solidFill>
                  <a:schemeClr val="tx1"/>
                </a:solidFill>
              </a:rPr>
              <a:t>=(img_rows,img_cols,1)))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'))#cross the </a:t>
            </a:r>
            <a:r>
              <a:rPr lang="en-US" sz="1200" dirty="0" err="1" smtClean="0">
                <a:solidFill>
                  <a:schemeClr val="tx1"/>
                </a:solidFill>
              </a:rPr>
              <a:t>thersold</a:t>
            </a:r>
            <a:r>
              <a:rPr lang="en-US" sz="1200" dirty="0" smtClean="0">
                <a:solidFill>
                  <a:schemeClr val="tx1"/>
                </a:solidFill>
              </a:rPr>
              <a:t> value o/p then only it go for 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())#it is used to speed up the training </a:t>
            </a:r>
            <a:r>
              <a:rPr lang="en-US" sz="1200" dirty="0" err="1" smtClean="0">
                <a:solidFill>
                  <a:schemeClr val="tx1"/>
                </a:solidFill>
              </a:rPr>
              <a:t>neral</a:t>
            </a:r>
            <a:r>
              <a:rPr lang="en-US" sz="1200" dirty="0" smtClean="0">
                <a:solidFill>
                  <a:schemeClr val="tx1"/>
                </a:solidFill>
              </a:rPr>
              <a:t> network(performance and </a:t>
            </a:r>
            <a:r>
              <a:rPr lang="en-US" sz="1200" dirty="0" err="1" smtClean="0">
                <a:solidFill>
                  <a:schemeClr val="tx1"/>
                </a:solidFill>
              </a:rPr>
              <a:t>stubilty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(MaxPooling2D(</a:t>
            </a:r>
            <a:r>
              <a:rPr lang="en-US" sz="1200" dirty="0" err="1" smtClean="0">
                <a:solidFill>
                  <a:schemeClr val="tx1"/>
                </a:solidFill>
              </a:rPr>
              <a:t>pool_size</a:t>
            </a:r>
            <a:r>
              <a:rPr lang="en-US" sz="1200" dirty="0" smtClean="0">
                <a:solidFill>
                  <a:schemeClr val="tx1"/>
                </a:solidFill>
              </a:rPr>
              <a:t>=(2,2)))#2x2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(Dropout(0.2))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# Block-2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(Conv2D(64,(3,3),padding='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'))#64 neurons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(Conv2D(64,(3,3),padding='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(MaxPooling2D(</a:t>
            </a:r>
            <a:r>
              <a:rPr lang="en-US" sz="1200" dirty="0" err="1" smtClean="0">
                <a:solidFill>
                  <a:schemeClr val="tx1"/>
                </a:solidFill>
              </a:rPr>
              <a:t>pool_size</a:t>
            </a:r>
            <a:r>
              <a:rPr lang="en-US" sz="1200" dirty="0" smtClean="0">
                <a:solidFill>
                  <a:schemeClr val="tx1"/>
                </a:solidFill>
              </a:rPr>
              <a:t>=(2,2)))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(Dropout(0.2))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# Block-3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(Conv2D(128,(3,3),padding='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(Conv2D(128,(3,3),padding='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(MaxPooling2D(</a:t>
            </a:r>
            <a:r>
              <a:rPr lang="en-US" sz="1200" dirty="0" err="1" smtClean="0">
                <a:solidFill>
                  <a:schemeClr val="tx1"/>
                </a:solidFill>
              </a:rPr>
              <a:t>pool_size</a:t>
            </a:r>
            <a:r>
              <a:rPr lang="en-US" sz="1200" dirty="0" smtClean="0">
                <a:solidFill>
                  <a:schemeClr val="tx1"/>
                </a:solidFill>
              </a:rPr>
              <a:t>=(2,2)))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(Dropout(0.2))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84" y="506859"/>
            <a:ext cx="8596668" cy="5513798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# Block-4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(Conv2D(256,(3,3),padding='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(Conv2D(256,(3,3),padding='</a:t>
            </a:r>
            <a:r>
              <a:rPr lang="en-US" sz="1200" dirty="0" err="1" smtClean="0">
                <a:solidFill>
                  <a:schemeClr val="tx1"/>
                </a:solidFill>
              </a:rPr>
              <a:t>same',kernel_initializer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(MaxPooling2D(</a:t>
            </a:r>
            <a:r>
              <a:rPr lang="en-US" sz="1200" dirty="0" err="1" smtClean="0">
                <a:solidFill>
                  <a:schemeClr val="tx1"/>
                </a:solidFill>
              </a:rPr>
              <a:t>pool_size</a:t>
            </a:r>
            <a:r>
              <a:rPr lang="en-US" sz="1200" dirty="0" smtClean="0">
                <a:solidFill>
                  <a:schemeClr val="tx1"/>
                </a:solidFill>
              </a:rPr>
              <a:t>=(2,2)))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(Dropout(0.2))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# Block-5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(Flatten())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(Dense(64,kernel_initializer='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(Dropout(0.5))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# Block-6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(Dense(64,kernel_initializer='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')) #</a:t>
            </a:r>
            <a:r>
              <a:rPr lang="en-US" sz="1200" dirty="0" err="1" smtClean="0">
                <a:solidFill>
                  <a:schemeClr val="tx1"/>
                </a:solidFill>
              </a:rPr>
              <a:t>elu</a:t>
            </a:r>
            <a:r>
              <a:rPr lang="en-US" sz="1200" dirty="0" smtClean="0">
                <a:solidFill>
                  <a:schemeClr val="tx1"/>
                </a:solidFill>
              </a:rPr>
              <a:t> for setting the threshold value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BatchNormalization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(Dropout(0.5))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62E9EC-8DC2-45A5-9EC1-A98DF1BF8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46" y="341862"/>
            <a:ext cx="7735614" cy="99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D9D82D-E976-4629-A91B-FB87F2396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02" y="2201549"/>
            <a:ext cx="9732813" cy="295903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human emotion recognition plays an important role in the interpersonal relationship. emotions are reflected from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speech, hand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gestures of the body And through facial expressions.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Hence extracting and understanding of emotion has a high importance of interaction between human and machine communication.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project we deal with emotion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face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reaction, this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describes the advances made in this field and the various approaches used for recognition of emotions.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77576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56944"/>
          </a:xfrm>
        </p:spPr>
        <p:txBody>
          <a:bodyPr>
            <a:normAutofit fontScale="900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# Block-7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(Dense(</a:t>
            </a:r>
            <a:r>
              <a:rPr lang="en-US" sz="1200" dirty="0" err="1" smtClean="0">
                <a:solidFill>
                  <a:schemeClr val="tx1"/>
                </a:solidFill>
              </a:rPr>
              <a:t>num_classes,kernel_initializer</a:t>
            </a:r>
            <a:r>
              <a:rPr lang="en-US" sz="1200" dirty="0" smtClean="0">
                <a:solidFill>
                  <a:schemeClr val="tx1"/>
                </a:solidFill>
              </a:rPr>
              <a:t>='</a:t>
            </a:r>
            <a:r>
              <a:rPr lang="en-US" sz="1200" dirty="0" err="1" smtClean="0">
                <a:solidFill>
                  <a:schemeClr val="tx1"/>
                </a:solidFill>
              </a:rPr>
              <a:t>he_normal</a:t>
            </a:r>
            <a:r>
              <a:rPr lang="en-US" sz="1200" dirty="0" smtClean="0">
                <a:solidFill>
                  <a:schemeClr val="tx1"/>
                </a:solidFill>
              </a:rPr>
              <a:t>'))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model.add</a:t>
            </a:r>
            <a:r>
              <a:rPr lang="en-US" sz="1200" dirty="0" smtClean="0">
                <a:solidFill>
                  <a:schemeClr val="tx1"/>
                </a:solidFill>
              </a:rPr>
              <a:t>(Activation('</a:t>
            </a:r>
            <a:r>
              <a:rPr lang="en-US" sz="1200" dirty="0" err="1" smtClean="0">
                <a:solidFill>
                  <a:schemeClr val="tx1"/>
                </a:solidFill>
              </a:rPr>
              <a:t>softmax</a:t>
            </a:r>
            <a:r>
              <a:rPr lang="en-US" sz="1200" dirty="0" smtClean="0">
                <a:solidFill>
                  <a:schemeClr val="tx1"/>
                </a:solidFill>
              </a:rPr>
              <a:t>')) #used to get the output from 5 sample/cat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model.summary</a:t>
            </a:r>
            <a:r>
              <a:rPr lang="en-US" sz="1200" dirty="0" smtClean="0">
                <a:solidFill>
                  <a:schemeClr val="tx1"/>
                </a:solidFill>
              </a:rPr>
              <a:t>())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keras.optimizers</a:t>
            </a:r>
            <a:r>
              <a:rPr lang="en-US" sz="1200" dirty="0" smtClean="0">
                <a:solidFill>
                  <a:schemeClr val="tx1"/>
                </a:solidFill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</a:rPr>
              <a:t>RMSprop,SGD,Adam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keras.callbacks</a:t>
            </a:r>
            <a:r>
              <a:rPr lang="en-US" sz="1200" dirty="0" smtClean="0">
                <a:solidFill>
                  <a:schemeClr val="tx1"/>
                </a:solidFill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</a:rPr>
              <a:t>ModelCheckpoint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EarlyStopping</a:t>
            </a:r>
            <a:r>
              <a:rPr lang="en-US" sz="1200" dirty="0" smtClean="0">
                <a:solidFill>
                  <a:schemeClr val="tx1"/>
                </a:solidFill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</a:rPr>
              <a:t>ReduceLROnPlateau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#checkpoint is pick the model in best accuracy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checkpoint = </a:t>
            </a:r>
            <a:r>
              <a:rPr lang="en-US" sz="1200" dirty="0" err="1" smtClean="0">
                <a:solidFill>
                  <a:schemeClr val="tx1"/>
                </a:solidFill>
              </a:rPr>
              <a:t>ModelCheckpoint</a:t>
            </a:r>
            <a:r>
              <a:rPr lang="en-US" sz="1200" dirty="0" smtClean="0">
                <a:solidFill>
                  <a:schemeClr val="tx1"/>
                </a:solidFill>
              </a:rPr>
              <a:t>('Emotion_little_vgg.h5',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monitor='</a:t>
            </a:r>
            <a:r>
              <a:rPr lang="en-US" sz="1200" dirty="0" err="1" smtClean="0">
                <a:solidFill>
                  <a:schemeClr val="tx1"/>
                </a:solidFill>
              </a:rPr>
              <a:t>val_loss</a:t>
            </a:r>
            <a:r>
              <a:rPr lang="en-US" sz="1200" dirty="0" smtClean="0">
                <a:solidFill>
                  <a:schemeClr val="tx1"/>
                </a:solidFill>
              </a:rPr>
              <a:t>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mode='min',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save_best_only</a:t>
            </a:r>
            <a:r>
              <a:rPr lang="en-US" sz="1200" dirty="0" smtClean="0">
                <a:solidFill>
                  <a:schemeClr val="tx1"/>
                </a:solidFill>
              </a:rPr>
              <a:t>=True,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verbose=1)#if model accuracy is not improving , vgg.h5 is generated one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earlystop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EarlyStopping</a:t>
            </a:r>
            <a:r>
              <a:rPr lang="en-US" sz="1200" dirty="0" smtClean="0">
                <a:solidFill>
                  <a:schemeClr val="tx1"/>
                </a:solidFill>
              </a:rPr>
              <a:t>(monitor='</a:t>
            </a:r>
            <a:r>
              <a:rPr lang="en-US" sz="1200" dirty="0" err="1" smtClean="0">
                <a:solidFill>
                  <a:schemeClr val="tx1"/>
                </a:solidFill>
              </a:rPr>
              <a:t>val_loss</a:t>
            </a:r>
            <a:r>
              <a:rPr lang="en-US" sz="1200" dirty="0" smtClean="0">
                <a:solidFill>
                  <a:schemeClr val="tx1"/>
                </a:solidFill>
              </a:rPr>
              <a:t>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min_delta</a:t>
            </a:r>
            <a:r>
              <a:rPr lang="en-US" sz="1200" dirty="0" smtClean="0">
                <a:solidFill>
                  <a:schemeClr val="tx1"/>
                </a:solidFill>
              </a:rPr>
              <a:t>=0,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patience=3,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verbose=1,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restore_best_weights</a:t>
            </a:r>
            <a:r>
              <a:rPr lang="en-US" sz="1200" dirty="0" smtClean="0">
                <a:solidFill>
                  <a:schemeClr val="tx1"/>
                </a:solidFill>
              </a:rPr>
              <a:t>=True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#used to stop the </a:t>
            </a:r>
            <a:r>
              <a:rPr lang="en-US" sz="1200" dirty="0" err="1" smtClean="0">
                <a:solidFill>
                  <a:schemeClr val="tx1"/>
                </a:solidFill>
              </a:rPr>
              <a:t>traning</a:t>
            </a:r>
            <a:r>
              <a:rPr lang="en-US" sz="1200" dirty="0" smtClean="0">
                <a:solidFill>
                  <a:schemeClr val="tx1"/>
                </a:solidFill>
              </a:rPr>
              <a:t> if accuracy is not best one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reduce_lr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ReduceLROnPlateau</a:t>
            </a:r>
            <a:r>
              <a:rPr lang="en-US" sz="1200" dirty="0" smtClean="0">
                <a:solidFill>
                  <a:schemeClr val="tx1"/>
                </a:solidFill>
              </a:rPr>
              <a:t>(monitor='</a:t>
            </a:r>
            <a:r>
              <a:rPr lang="en-US" sz="1200" dirty="0" err="1" smtClean="0">
                <a:solidFill>
                  <a:schemeClr val="tx1"/>
                </a:solidFill>
              </a:rPr>
              <a:t>val_loss</a:t>
            </a:r>
            <a:r>
              <a:rPr lang="en-US" sz="1200" dirty="0" smtClean="0">
                <a:solidFill>
                  <a:schemeClr val="tx1"/>
                </a:solidFill>
              </a:rPr>
              <a:t>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 factor=0.2,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 patience=3,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 verbose=1,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min_delta</a:t>
            </a:r>
            <a:r>
              <a:rPr lang="en-US" sz="1200" dirty="0" smtClean="0">
                <a:solidFill>
                  <a:schemeClr val="tx1"/>
                </a:solidFill>
              </a:rPr>
              <a:t>=0.0001) #reduce learning rate slow down the learning .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382" y="1205501"/>
            <a:ext cx="8596668" cy="4414463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callbacks = [</a:t>
            </a:r>
            <a:r>
              <a:rPr lang="en-US" sz="1200" dirty="0" err="1" smtClean="0">
                <a:solidFill>
                  <a:schemeClr val="tx1"/>
                </a:solidFill>
              </a:rPr>
              <a:t>earlystop,checkpoint,reduce_lr</a:t>
            </a:r>
            <a:r>
              <a:rPr lang="en-US" sz="1200" dirty="0" smtClean="0">
                <a:solidFill>
                  <a:schemeClr val="tx1"/>
                </a:solidFill>
              </a:rPr>
              <a:t>] #callback </a:t>
            </a:r>
            <a:r>
              <a:rPr lang="en-US" sz="1200" dirty="0" err="1" smtClean="0">
                <a:solidFill>
                  <a:schemeClr val="tx1"/>
                </a:solidFill>
              </a:rPr>
              <a:t>lst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model.compile</a:t>
            </a:r>
            <a:r>
              <a:rPr lang="en-US" sz="1200" dirty="0" smtClean="0">
                <a:solidFill>
                  <a:schemeClr val="tx1"/>
                </a:solidFill>
              </a:rPr>
              <a:t>(loss='</a:t>
            </a:r>
            <a:r>
              <a:rPr lang="en-US" sz="1200" dirty="0" err="1" smtClean="0">
                <a:solidFill>
                  <a:schemeClr val="tx1"/>
                </a:solidFill>
              </a:rPr>
              <a:t>categorical_crossentropy</a:t>
            </a:r>
            <a:r>
              <a:rPr lang="en-US" sz="1200" dirty="0" smtClean="0">
                <a:solidFill>
                  <a:schemeClr val="tx1"/>
                </a:solidFill>
              </a:rPr>
              <a:t>',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optimizer = Adam(</a:t>
            </a:r>
            <a:r>
              <a:rPr lang="en-US" sz="1200" dirty="0" err="1" smtClean="0">
                <a:solidFill>
                  <a:schemeClr val="tx1"/>
                </a:solidFill>
              </a:rPr>
              <a:t>lr</a:t>
            </a:r>
            <a:r>
              <a:rPr lang="en-US" sz="1200" dirty="0" smtClean="0">
                <a:solidFill>
                  <a:schemeClr val="tx1"/>
                </a:solidFill>
              </a:rPr>
              <a:t>=0.001),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metrics=['accuracy']) #compiler part , </a:t>
            </a:r>
            <a:r>
              <a:rPr lang="en-US" sz="1200" dirty="0" err="1" smtClean="0">
                <a:solidFill>
                  <a:schemeClr val="tx1"/>
                </a:solidFill>
              </a:rPr>
              <a:t>adam</a:t>
            </a:r>
            <a:r>
              <a:rPr lang="en-US" sz="1200" dirty="0" smtClean="0">
                <a:solidFill>
                  <a:schemeClr val="tx1"/>
                </a:solidFill>
              </a:rPr>
              <a:t> is optimizer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nb_train_samples</a:t>
            </a:r>
            <a:r>
              <a:rPr lang="en-US" sz="1200" dirty="0" smtClean="0">
                <a:solidFill>
                  <a:schemeClr val="tx1"/>
                </a:solidFill>
              </a:rPr>
              <a:t> = 24176 #no of training samples 7000*5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nb_validation_samples</a:t>
            </a:r>
            <a:r>
              <a:rPr lang="en-US" sz="1200" dirty="0" smtClean="0">
                <a:solidFill>
                  <a:schemeClr val="tx1"/>
                </a:solidFill>
              </a:rPr>
              <a:t> = 3006 #no of validation samples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epochs=25  # 25 times it train the program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#fit for </a:t>
            </a:r>
            <a:r>
              <a:rPr lang="en-US" sz="1200" dirty="0" err="1" smtClean="0">
                <a:solidFill>
                  <a:schemeClr val="tx1"/>
                </a:solidFill>
              </a:rPr>
              <a:t>traning</a:t>
            </a:r>
            <a:r>
              <a:rPr lang="en-US" sz="1200" dirty="0" smtClean="0">
                <a:solidFill>
                  <a:schemeClr val="tx1"/>
                </a:solidFill>
              </a:rPr>
              <a:t> purpose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history=</a:t>
            </a:r>
            <a:r>
              <a:rPr lang="en-US" sz="1200" dirty="0" err="1" smtClean="0">
                <a:solidFill>
                  <a:schemeClr val="tx1"/>
                </a:solidFill>
              </a:rPr>
              <a:t>model.fit_generator</a:t>
            </a:r>
            <a:r>
              <a:rPr lang="en-US" sz="1200" dirty="0" smtClean="0">
                <a:solidFill>
                  <a:schemeClr val="tx1"/>
                </a:solidFill>
              </a:rPr>
              <a:t>(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train_generator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steps_per_epoch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nb_train_samples</a:t>
            </a:r>
            <a:r>
              <a:rPr lang="en-US" sz="1200" dirty="0" smtClean="0">
                <a:solidFill>
                  <a:schemeClr val="tx1"/>
                </a:solidFill>
              </a:rPr>
              <a:t>//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epochs=epochs,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callbacks=callbacks,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validation_data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validation_generator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    </a:t>
            </a:r>
            <a:r>
              <a:rPr lang="en-US" sz="1200" dirty="0" err="1" smtClean="0">
                <a:solidFill>
                  <a:schemeClr val="tx1"/>
                </a:solidFill>
              </a:rPr>
              <a:t>validation_steps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nb_validation_samples</a:t>
            </a:r>
            <a:r>
              <a:rPr lang="en-US" sz="1200" dirty="0" smtClean="0">
                <a:solidFill>
                  <a:schemeClr val="tx1"/>
                </a:solidFill>
              </a:rPr>
              <a:t>//</a:t>
            </a:r>
            <a:r>
              <a:rPr lang="en-US" sz="1200" dirty="0" err="1" smtClean="0">
                <a:solidFill>
                  <a:schemeClr val="tx1"/>
                </a:solidFill>
              </a:rPr>
              <a:t>batch_size</a:t>
            </a:r>
            <a:r>
              <a:rPr lang="en-US" sz="1200" dirty="0" smtClean="0">
                <a:solidFill>
                  <a:schemeClr val="tx1"/>
                </a:solidFill>
              </a:rPr>
              <a:t>) #</a:t>
            </a:r>
            <a:r>
              <a:rPr lang="en-US" sz="1200" dirty="0" err="1" smtClean="0">
                <a:solidFill>
                  <a:schemeClr val="tx1"/>
                </a:solidFill>
              </a:rPr>
              <a:t>fitgen</a:t>
            </a:r>
            <a:r>
              <a:rPr lang="en-US" sz="1200" dirty="0" smtClean="0">
                <a:solidFill>
                  <a:schemeClr val="tx1"/>
                </a:solidFill>
              </a:rPr>
              <a:t> is start to generate the training part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52809" y="5250094"/>
            <a:ext cx="2979506" cy="102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00" y="1133580"/>
            <a:ext cx="8596668" cy="5102831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keras.models</a:t>
            </a:r>
            <a:r>
              <a:rPr lang="en-US" sz="1200" dirty="0" smtClean="0">
                <a:solidFill>
                  <a:schemeClr val="tx1"/>
                </a:solidFill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</a:rPr>
              <a:t>load_model</a:t>
            </a:r>
            <a:r>
              <a:rPr lang="en-US" sz="1200" dirty="0" smtClean="0">
                <a:solidFill>
                  <a:schemeClr val="tx1"/>
                </a:solidFill>
              </a:rPr>
              <a:t> #used to load the .h5 file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time import sleep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keras.preprocessing.image</a:t>
            </a:r>
            <a:r>
              <a:rPr lang="en-US" sz="1200" dirty="0" smtClean="0">
                <a:solidFill>
                  <a:schemeClr val="tx1"/>
                </a:solidFill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</a:rPr>
              <a:t>img_to_array</a:t>
            </a:r>
            <a:r>
              <a:rPr lang="en-US" sz="1200" dirty="0" smtClean="0">
                <a:solidFill>
                  <a:schemeClr val="tx1"/>
                </a:solidFill>
              </a:rPr>
              <a:t> #converting image to array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</a:rPr>
              <a:t>keras.preprocessing</a:t>
            </a:r>
            <a:r>
              <a:rPr lang="en-US" sz="1200" dirty="0" smtClean="0">
                <a:solidFill>
                  <a:schemeClr val="tx1"/>
                </a:solidFill>
              </a:rPr>
              <a:t> import image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import cv2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import </a:t>
            </a:r>
            <a:r>
              <a:rPr lang="en-US" sz="1200" dirty="0" err="1" smtClean="0">
                <a:solidFill>
                  <a:schemeClr val="tx1"/>
                </a:solidFill>
              </a:rPr>
              <a:t>numpy</a:t>
            </a:r>
            <a:r>
              <a:rPr lang="en-US" sz="1200" dirty="0" smtClean="0">
                <a:solidFill>
                  <a:schemeClr val="tx1"/>
                </a:solidFill>
              </a:rPr>
              <a:t> as </a:t>
            </a:r>
            <a:r>
              <a:rPr lang="en-US" sz="1200" dirty="0" err="1" smtClean="0">
                <a:solidFill>
                  <a:schemeClr val="tx1"/>
                </a:solidFill>
              </a:rPr>
              <a:t>np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face_classifier</a:t>
            </a:r>
            <a:r>
              <a:rPr lang="en-US" sz="1200" dirty="0" smtClean="0">
                <a:solidFill>
                  <a:schemeClr val="tx1"/>
                </a:solidFill>
              </a:rPr>
              <a:t> = cv2.CascadeClassifier(</a:t>
            </a:r>
            <a:r>
              <a:rPr lang="en-US" sz="1200" dirty="0" err="1" smtClean="0">
                <a:solidFill>
                  <a:schemeClr val="tx1"/>
                </a:solidFill>
              </a:rPr>
              <a:t>r'H</a:t>
            </a:r>
            <a:r>
              <a:rPr lang="en-US" sz="1200" dirty="0" smtClean="0">
                <a:solidFill>
                  <a:schemeClr val="tx1"/>
                </a:solidFill>
              </a:rPr>
              <a:t>:\6th </a:t>
            </a:r>
            <a:r>
              <a:rPr lang="en-US" sz="1200" dirty="0" err="1" smtClean="0">
                <a:solidFill>
                  <a:schemeClr val="tx1"/>
                </a:solidFill>
              </a:rPr>
              <a:t>sem</a:t>
            </a:r>
            <a:r>
              <a:rPr lang="en-US" sz="1200" dirty="0" smtClean="0">
                <a:solidFill>
                  <a:schemeClr val="tx1"/>
                </a:solidFill>
              </a:rPr>
              <a:t>\project\haarcascade_frontalface_default.xml') #used to detect the face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classifier =</a:t>
            </a:r>
            <a:r>
              <a:rPr lang="en-US" sz="1200" dirty="0" err="1" smtClean="0">
                <a:solidFill>
                  <a:schemeClr val="tx1"/>
                </a:solidFill>
              </a:rPr>
              <a:t>load_model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r'H</a:t>
            </a:r>
            <a:r>
              <a:rPr lang="en-US" sz="1200" dirty="0" smtClean="0">
                <a:solidFill>
                  <a:schemeClr val="tx1"/>
                </a:solidFill>
              </a:rPr>
              <a:t>:\6th </a:t>
            </a:r>
            <a:r>
              <a:rPr lang="en-US" sz="1200" dirty="0" err="1" smtClean="0">
                <a:solidFill>
                  <a:schemeClr val="tx1"/>
                </a:solidFill>
              </a:rPr>
              <a:t>sem</a:t>
            </a:r>
            <a:r>
              <a:rPr lang="en-US" sz="1200" dirty="0" smtClean="0">
                <a:solidFill>
                  <a:schemeClr val="tx1"/>
                </a:solidFill>
              </a:rPr>
              <a:t>\project\Emotion_little_vgg.h5')#calling the trained file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class_labels</a:t>
            </a:r>
            <a:r>
              <a:rPr lang="en-US" sz="1200" dirty="0" smtClean="0">
                <a:solidFill>
                  <a:schemeClr val="tx1"/>
                </a:solidFill>
              </a:rPr>
              <a:t> = ['</a:t>
            </a:r>
            <a:r>
              <a:rPr lang="en-US" sz="1200" dirty="0" err="1" smtClean="0">
                <a:solidFill>
                  <a:schemeClr val="tx1"/>
                </a:solidFill>
              </a:rPr>
              <a:t>Angry','Happy','Neutral','Sad','Surprise</a:t>
            </a:r>
            <a:r>
              <a:rPr lang="en-US" sz="1200" dirty="0" smtClean="0">
                <a:solidFill>
                  <a:schemeClr val="tx1"/>
                </a:solidFill>
              </a:rPr>
              <a:t>']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cap = cv2.VideoCapture(0) #web camera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while True: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# Grab a single frame of video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ret, frame = </a:t>
            </a:r>
            <a:r>
              <a:rPr lang="en-US" sz="1200" dirty="0" err="1" smtClean="0">
                <a:solidFill>
                  <a:schemeClr val="tx1"/>
                </a:solidFill>
              </a:rPr>
              <a:t>cap.read</a:t>
            </a:r>
            <a:r>
              <a:rPr lang="en-US" sz="1200" dirty="0" smtClean="0">
                <a:solidFill>
                  <a:schemeClr val="tx1"/>
                </a:solidFill>
              </a:rPr>
              <a:t>() #reading the camera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labels = []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gray = cv2.cvtColor(frame,cv2.COLOR_BGR2GRAY)#convert </a:t>
            </a:r>
            <a:r>
              <a:rPr lang="en-US" sz="1200" dirty="0" err="1" smtClean="0">
                <a:solidFill>
                  <a:schemeClr val="tx1"/>
                </a:solidFill>
              </a:rPr>
              <a:t>colour</a:t>
            </a:r>
            <a:r>
              <a:rPr lang="en-US" sz="1200" dirty="0" smtClean="0">
                <a:solidFill>
                  <a:schemeClr val="tx1"/>
                </a:solidFill>
              </a:rPr>
              <a:t> input to gray color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faces = </a:t>
            </a:r>
            <a:r>
              <a:rPr lang="en-US" sz="1200" dirty="0" err="1" smtClean="0">
                <a:solidFill>
                  <a:schemeClr val="tx1"/>
                </a:solidFill>
              </a:rPr>
              <a:t>face_classifier.detectMultiScale</a:t>
            </a:r>
            <a:r>
              <a:rPr lang="en-US" sz="1200" dirty="0" smtClean="0">
                <a:solidFill>
                  <a:schemeClr val="tx1"/>
                </a:solidFill>
              </a:rPr>
              <a:t>(gray,1.3,5)#scale down our 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/p image (pixel down)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for (</a:t>
            </a:r>
            <a:r>
              <a:rPr lang="en-US" sz="1200" dirty="0" err="1" smtClean="0">
                <a:solidFill>
                  <a:schemeClr val="tx1"/>
                </a:solidFill>
              </a:rPr>
              <a:t>x,y,w,h</a:t>
            </a:r>
            <a:r>
              <a:rPr lang="en-US" sz="1200" dirty="0" smtClean="0">
                <a:solidFill>
                  <a:schemeClr val="tx1"/>
                </a:solidFill>
              </a:rPr>
              <a:t>) in faces: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cv2.rectangle(frame,(</a:t>
            </a:r>
            <a:r>
              <a:rPr lang="en-US" sz="1200" dirty="0" err="1" smtClean="0">
                <a:solidFill>
                  <a:schemeClr val="tx1"/>
                </a:solidFill>
              </a:rPr>
              <a:t>x,y</a:t>
            </a:r>
            <a:r>
              <a:rPr lang="en-US" sz="1200" dirty="0" smtClean="0">
                <a:solidFill>
                  <a:schemeClr val="tx1"/>
                </a:solidFill>
              </a:rPr>
              <a:t>),(</a:t>
            </a:r>
            <a:r>
              <a:rPr lang="en-US" sz="1200" dirty="0" err="1" smtClean="0">
                <a:solidFill>
                  <a:schemeClr val="tx1"/>
                </a:solidFill>
              </a:rPr>
              <a:t>x+w,y+h</a:t>
            </a:r>
            <a:r>
              <a:rPr lang="en-US" sz="1200" dirty="0" smtClean="0">
                <a:solidFill>
                  <a:schemeClr val="tx1"/>
                </a:solidFill>
              </a:rPr>
              <a:t>),(255,0,0),2)#2 is </a:t>
            </a:r>
            <a:r>
              <a:rPr lang="en-US" sz="1200" dirty="0" err="1" smtClean="0">
                <a:solidFill>
                  <a:schemeClr val="tx1"/>
                </a:solidFill>
              </a:rPr>
              <a:t>tickness</a:t>
            </a:r>
            <a:r>
              <a:rPr lang="en-US" sz="1200" dirty="0" smtClean="0">
                <a:solidFill>
                  <a:schemeClr val="tx1"/>
                </a:solidFill>
              </a:rPr>
              <a:t> of the rectangle BGR </a:t>
            </a:r>
            <a:r>
              <a:rPr lang="en-US" sz="1200" dirty="0" err="1" smtClean="0">
                <a:solidFill>
                  <a:schemeClr val="tx1"/>
                </a:solidFill>
              </a:rPr>
              <a:t>colour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rectagle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</a:t>
            </a:r>
            <a:r>
              <a:rPr lang="en-US" sz="1200" dirty="0" err="1" smtClean="0">
                <a:solidFill>
                  <a:schemeClr val="tx1"/>
                </a:solidFill>
              </a:rPr>
              <a:t>roi_gray</a:t>
            </a:r>
            <a:r>
              <a:rPr lang="en-US" sz="1200" dirty="0" smtClean="0">
                <a:solidFill>
                  <a:schemeClr val="tx1"/>
                </a:solidFill>
              </a:rPr>
              <a:t> = gray[y:y+h,x:x+w] #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</a:rPr>
              <a:t>reasong</a:t>
            </a:r>
            <a:r>
              <a:rPr lang="en-US" sz="1200" dirty="0" smtClean="0">
                <a:solidFill>
                  <a:schemeClr val="tx1"/>
                </a:solidFill>
              </a:rPr>
              <a:t> of interest is our face in this program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</a:t>
            </a:r>
            <a:r>
              <a:rPr lang="en-US" sz="1200" dirty="0" err="1" smtClean="0">
                <a:solidFill>
                  <a:schemeClr val="tx1"/>
                </a:solidFill>
              </a:rPr>
              <a:t>roi_gray</a:t>
            </a:r>
            <a:r>
              <a:rPr lang="en-US" sz="1200" dirty="0" smtClean="0">
                <a:solidFill>
                  <a:schemeClr val="tx1"/>
                </a:solidFill>
              </a:rPr>
              <a:t> = cv2.resize(</a:t>
            </a:r>
            <a:r>
              <a:rPr lang="en-US" sz="1200" dirty="0" err="1" smtClean="0">
                <a:solidFill>
                  <a:schemeClr val="tx1"/>
                </a:solidFill>
              </a:rPr>
              <a:t>roi_gray</a:t>
            </a:r>
            <a:r>
              <a:rPr lang="en-US" sz="1200" dirty="0" smtClean="0">
                <a:solidFill>
                  <a:schemeClr val="tx1"/>
                </a:solidFill>
              </a:rPr>
              <a:t>,(48,48),interpolation=cv2.INTER_AREA) #resize our input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# </a:t>
            </a:r>
            <a:r>
              <a:rPr lang="en-US" sz="1200" dirty="0" err="1" smtClean="0">
                <a:solidFill>
                  <a:schemeClr val="tx1"/>
                </a:solidFill>
              </a:rPr>
              <a:t>rect,face,image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face_detector</a:t>
            </a:r>
            <a:r>
              <a:rPr lang="en-US" sz="1200" dirty="0" smtClean="0">
                <a:solidFill>
                  <a:schemeClr val="tx1"/>
                </a:solidFill>
              </a:rPr>
              <a:t>(frame)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142" y="277402"/>
            <a:ext cx="411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Facial_exp.py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10" y="1236324"/>
            <a:ext cx="8596668" cy="4465834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#60% happy 40%-angry = happy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if np.sum([</a:t>
            </a:r>
            <a:r>
              <a:rPr lang="en-US" sz="1200" dirty="0" err="1" smtClean="0">
                <a:solidFill>
                  <a:schemeClr val="tx1"/>
                </a:solidFill>
              </a:rPr>
              <a:t>roi_gray</a:t>
            </a:r>
            <a:r>
              <a:rPr lang="en-US" sz="1200" dirty="0" smtClean="0">
                <a:solidFill>
                  <a:schemeClr val="tx1"/>
                </a:solidFill>
              </a:rPr>
              <a:t>])!=0: #</a:t>
            </a:r>
            <a:r>
              <a:rPr lang="en-US" sz="1200" dirty="0" err="1" smtClean="0">
                <a:solidFill>
                  <a:schemeClr val="tx1"/>
                </a:solidFill>
              </a:rPr>
              <a:t>numpy</a:t>
            </a:r>
            <a:r>
              <a:rPr lang="en-US" sz="1200" dirty="0" smtClean="0">
                <a:solidFill>
                  <a:schemeClr val="tx1"/>
                </a:solidFill>
              </a:rPr>
              <a:t> sum not equal to 0 do this used to through the error face is not detected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roi_gray.astype</a:t>
            </a:r>
            <a:r>
              <a:rPr lang="en-US" sz="1200" dirty="0" smtClean="0">
                <a:solidFill>
                  <a:schemeClr val="tx1"/>
                </a:solidFill>
              </a:rPr>
              <a:t>('float')/255.0 #to reduce the pixel size max 255 min 0/1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img_to_array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) #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=reason of interest is face.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np.expand_dims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roi,axis</a:t>
            </a:r>
            <a:r>
              <a:rPr lang="en-US" sz="1200" dirty="0" smtClean="0">
                <a:solidFill>
                  <a:schemeClr val="tx1"/>
                </a:solidFill>
              </a:rPr>
              <a:t>=0)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# make a prediction on the ROI, then lookup the class 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=reason of interest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</a:t>
            </a:r>
            <a:r>
              <a:rPr lang="en-US" sz="1200" dirty="0" err="1" smtClean="0">
                <a:solidFill>
                  <a:schemeClr val="tx1"/>
                </a:solidFill>
              </a:rPr>
              <a:t>preds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classifier.predict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)[0] #random value </a:t>
            </a:r>
            <a:r>
              <a:rPr lang="en-US" sz="1200" dirty="0" err="1" smtClean="0">
                <a:solidFill>
                  <a:schemeClr val="tx1"/>
                </a:solidFill>
              </a:rPr>
              <a:t>predit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roi</a:t>
            </a:r>
            <a:r>
              <a:rPr lang="en-US" sz="1200" dirty="0" smtClean="0">
                <a:solidFill>
                  <a:schemeClr val="tx1"/>
                </a:solidFill>
              </a:rPr>
              <a:t> 0-random values first index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label=</a:t>
            </a:r>
            <a:r>
              <a:rPr lang="en-US" sz="1200" dirty="0" err="1" smtClean="0">
                <a:solidFill>
                  <a:schemeClr val="tx1"/>
                </a:solidFill>
              </a:rPr>
              <a:t>class_labels</a:t>
            </a:r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preds.argmax</a:t>
            </a:r>
            <a:r>
              <a:rPr lang="en-US" sz="1200" dirty="0" smtClean="0">
                <a:solidFill>
                  <a:schemeClr val="tx1"/>
                </a:solidFill>
              </a:rPr>
              <a:t>()]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</a:t>
            </a:r>
            <a:r>
              <a:rPr lang="en-US" sz="1200" dirty="0" err="1" smtClean="0">
                <a:solidFill>
                  <a:schemeClr val="tx1"/>
                </a:solidFill>
              </a:rPr>
              <a:t>label_position</a:t>
            </a:r>
            <a:r>
              <a:rPr lang="en-US" sz="1200" dirty="0" smtClean="0">
                <a:solidFill>
                  <a:schemeClr val="tx1"/>
                </a:solidFill>
              </a:rPr>
              <a:t> = (</a:t>
            </a:r>
            <a:r>
              <a:rPr lang="en-US" sz="1200" dirty="0" err="1" smtClean="0">
                <a:solidFill>
                  <a:schemeClr val="tx1"/>
                </a:solidFill>
              </a:rPr>
              <a:t>x,y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cv2.putText(frame,label,label_position,cv2.FONT_HERSHEY_SIMPLEX,2,(0,255,0),3) #BGR= green </a:t>
            </a:r>
            <a:r>
              <a:rPr lang="en-US" sz="1200" dirty="0" err="1" smtClean="0">
                <a:solidFill>
                  <a:schemeClr val="tx1"/>
                </a:solidFill>
              </a:rPr>
              <a:t>colour</a:t>
            </a:r>
            <a:r>
              <a:rPr lang="en-US" sz="1200" dirty="0" smtClean="0">
                <a:solidFill>
                  <a:schemeClr val="tx1"/>
                </a:solidFill>
              </a:rPr>
              <a:t> 255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else: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    cv2.putText(</a:t>
            </a:r>
            <a:r>
              <a:rPr lang="en-US" sz="1200" dirty="0" err="1" smtClean="0">
                <a:solidFill>
                  <a:schemeClr val="tx1"/>
                </a:solidFill>
              </a:rPr>
              <a:t>frame,'No</a:t>
            </a:r>
            <a:r>
              <a:rPr lang="en-US" sz="1200" dirty="0" smtClean="0">
                <a:solidFill>
                  <a:schemeClr val="tx1"/>
                </a:solidFill>
              </a:rPr>
              <a:t> Face Found',(20,60),cv2.FONT_HERSHEY_SIMPLEX,2,(0,255,0),3)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#20,60 are position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cv2.imshow('Emotion </a:t>
            </a:r>
            <a:r>
              <a:rPr lang="en-US" sz="1200" dirty="0" err="1" smtClean="0">
                <a:solidFill>
                  <a:schemeClr val="tx1"/>
                </a:solidFill>
              </a:rPr>
              <a:t>Detector',frame</a:t>
            </a:r>
            <a:r>
              <a:rPr lang="en-US" sz="1200" dirty="0" smtClean="0">
                <a:solidFill>
                  <a:schemeClr val="tx1"/>
                </a:solidFill>
              </a:rPr>
              <a:t>) #show the frame as </a:t>
            </a:r>
            <a:r>
              <a:rPr lang="en-US" sz="1200" dirty="0" err="1" smtClean="0">
                <a:solidFill>
                  <a:schemeClr val="tx1"/>
                </a:solidFill>
              </a:rPr>
              <a:t>Emo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Det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if cv2.waitKey(1) &amp; 0xFF == </a:t>
            </a:r>
            <a:r>
              <a:rPr lang="en-US" sz="1200" dirty="0" err="1" smtClean="0">
                <a:solidFill>
                  <a:schemeClr val="tx1"/>
                </a:solidFill>
              </a:rPr>
              <a:t>ord</a:t>
            </a:r>
            <a:r>
              <a:rPr lang="en-US" sz="1200" dirty="0" smtClean="0">
                <a:solidFill>
                  <a:schemeClr val="tx1"/>
                </a:solidFill>
              </a:rPr>
              <a:t>('q'): #q = </a:t>
            </a:r>
            <a:r>
              <a:rPr lang="en-US" sz="1200" dirty="0" err="1" smtClean="0">
                <a:solidFill>
                  <a:schemeClr val="tx1"/>
                </a:solidFill>
              </a:rPr>
              <a:t>quit.by</a:t>
            </a:r>
            <a:r>
              <a:rPr lang="en-US" sz="1200" dirty="0" smtClean="0">
                <a:solidFill>
                  <a:schemeClr val="tx1"/>
                </a:solidFill>
              </a:rPr>
              <a:t> pressing q we quit the program/frame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        break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cap.release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cv2.destroyAllWindows()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102796" y="5661061"/>
            <a:ext cx="35034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rojectsamp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red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41" y="1301766"/>
            <a:ext cx="5400354" cy="45289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Ouput</a:t>
            </a:r>
            <a:r>
              <a:rPr lang="en-US" dirty="0" smtClean="0"/>
              <a:t> - 2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B2AAC-29AA-4C13-96B4-5936BE5B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014" y="451944"/>
            <a:ext cx="7525407" cy="9984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ENHANCEMENTS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7919183-91A8-423B-823E-40FFC48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407" y="1233585"/>
            <a:ext cx="9925051" cy="516721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Emotion </a:t>
            </a:r>
            <a:r>
              <a:rPr lang="en-US" dirty="0">
                <a:solidFill>
                  <a:schemeClr val="tx1"/>
                </a:solidFill>
              </a:rPr>
              <a:t>detection can be implemented in real life </a:t>
            </a:r>
            <a:r>
              <a:rPr lang="en-US" dirty="0" smtClean="0">
                <a:solidFill>
                  <a:schemeClr val="tx1"/>
                </a:solidFill>
              </a:rPr>
              <a:t>problems</a:t>
            </a:r>
          </a:p>
          <a:p>
            <a:pPr marL="342900" indent="-342900" algn="l"/>
            <a:r>
              <a:rPr lang="en-US" dirty="0" smtClean="0">
                <a:solidFill>
                  <a:schemeClr val="tx1"/>
                </a:solidFill>
              </a:rPr>
              <a:t>        some example:</a:t>
            </a:r>
          </a:p>
          <a:p>
            <a:pPr marL="342900" indent="-342900" algn="l"/>
            <a:r>
              <a:rPr lang="en-US" dirty="0" smtClean="0">
                <a:solidFill>
                  <a:schemeClr val="tx1"/>
                </a:solidFill>
              </a:rPr>
              <a:t>1.Making cars safer and personalized.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 algn="l"/>
            <a:r>
              <a:rPr lang="en-IN" dirty="0" smtClean="0">
                <a:solidFill>
                  <a:schemeClr val="tx1"/>
                </a:solidFill>
              </a:rPr>
              <a:t>2.Implemented in CCTV camera</a:t>
            </a:r>
          </a:p>
          <a:p>
            <a:pPr marL="342900" indent="-342900" algn="l"/>
            <a:r>
              <a:rPr lang="en-IN" dirty="0" smtClean="0">
                <a:solidFill>
                  <a:schemeClr val="tx1"/>
                </a:solidFill>
              </a:rPr>
              <a:t>3.Market research.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face 2.png"/>
          <p:cNvPicPr>
            <a:picLocks noChangeAspect="1"/>
          </p:cNvPicPr>
          <p:nvPr/>
        </p:nvPicPr>
        <p:blipFill>
          <a:blip r:embed="rId2"/>
          <a:srcRect l="36923" t="16044" r="1987" b="4837"/>
          <a:stretch>
            <a:fillRect/>
          </a:stretch>
        </p:blipFill>
        <p:spPr>
          <a:xfrm>
            <a:off x="4734857" y="3324218"/>
            <a:ext cx="4430163" cy="2804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3261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657545"/>
            <a:ext cx="8589955" cy="10171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1721" y="2205488"/>
            <a:ext cx="8641325" cy="1256903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Combination of different genre datasets can improve and generalize emotion detection. We showed multi-task deep neural net models are able to successfully classify emotion. Further, we aim to add genre specific layer to improve results across different genres.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489" y="2911012"/>
            <a:ext cx="8596668" cy="13208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climax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...............................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4EC69-0610-42AB-9971-478DC9E31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076" y="385544"/>
            <a:ext cx="7714593" cy="9808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026DE0D-5166-463F-9C62-8C86AC18E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437" y="1965603"/>
            <a:ext cx="9639300" cy="40671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objective of the project is to propose real time implementation of emotion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Emotion detection using deep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learning, we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to train the code with collection of photos/image using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convnet(convolutional neural network)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train image classifier deep learning model using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CNN.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2239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A56A21-D591-4546-B19E-D5F684B6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6" y="408589"/>
            <a:ext cx="7483365" cy="10733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equirement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D52351-5F02-4E64-B0C9-A8A301D90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799" y="744951"/>
            <a:ext cx="9336248" cy="5386908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IN" sz="2800" dirty="0" smtClean="0">
              <a:solidFill>
                <a:schemeClr val="tx1"/>
              </a:solidFill>
              <a:latin typeface="+mj-lt"/>
            </a:endParaRPr>
          </a:p>
          <a:p>
            <a:pPr marL="457200" indent="-457200" algn="just"/>
            <a:r>
              <a:rPr lang="en-IN" sz="2800" dirty="0" smtClean="0">
                <a:solidFill>
                  <a:schemeClr val="tx1"/>
                </a:solidFill>
                <a:latin typeface="+mj-lt"/>
              </a:rPr>
              <a:t>Software: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    OS: windows 10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    language: python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    Library : </a:t>
            </a:r>
            <a:r>
              <a:rPr lang="en-IN" sz="2800" dirty="0" err="1" smtClean="0">
                <a:solidFill>
                  <a:schemeClr val="tx1"/>
                </a:solidFill>
                <a:latin typeface="+mj-lt"/>
              </a:rPr>
              <a:t>keras,Numpy</a:t>
            </a:r>
            <a:endParaRPr lang="en-IN" sz="2800" dirty="0" smtClean="0">
              <a:solidFill>
                <a:schemeClr val="tx1"/>
              </a:solidFill>
              <a:latin typeface="+mj-lt"/>
            </a:endParaRPr>
          </a:p>
          <a:p>
            <a:pPr marL="457200" indent="-457200" algn="just"/>
            <a:r>
              <a:rPr lang="en-IN" sz="2800" dirty="0" smtClean="0">
                <a:solidFill>
                  <a:schemeClr val="tx1"/>
                </a:solidFill>
                <a:latin typeface="+mj-lt"/>
              </a:rPr>
              <a:t>Hardware: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    Accessories : web cam (external camera)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 smtClean="0">
                <a:solidFill>
                  <a:schemeClr val="tx1"/>
                </a:solidFill>
                <a:latin typeface="+mj-lt"/>
              </a:rPr>
              <a:t>     RAM : 4 GB 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1"/>
              </a:solidFill>
              <a:latin typeface="+mj-lt"/>
            </a:endParaRPr>
          </a:p>
          <a:p>
            <a:pPr marL="1371600" lvl="2" indent="-457200" algn="just">
              <a:buFont typeface="Wingdings" pitchFamily="2" charset="2"/>
              <a:buChar char="v"/>
            </a:pPr>
            <a:endParaRPr lang="en-IN" sz="2600" dirty="0" smtClean="0">
              <a:latin typeface="+mj-lt"/>
            </a:endParaRPr>
          </a:p>
          <a:p>
            <a:pPr marL="1371600" lvl="2" indent="-457200" algn="just"/>
            <a:endParaRPr lang="en-IN" sz="2600" dirty="0"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4" name="Picture 3" descr="face3.jpg"/>
          <p:cNvPicPr>
            <a:picLocks noChangeAspect="1"/>
          </p:cNvPicPr>
          <p:nvPr/>
        </p:nvPicPr>
        <p:blipFill>
          <a:blip r:embed="rId2" cstate="print"/>
          <a:srcRect t="18862" r="64000" b="16874"/>
          <a:stretch>
            <a:fillRect/>
          </a:stretch>
        </p:blipFill>
        <p:spPr>
          <a:xfrm>
            <a:off x="4768841" y="3031327"/>
            <a:ext cx="466459" cy="461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6352726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7415" y="606176"/>
            <a:ext cx="9608821" cy="278558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Proposed system: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motto is to detect the emotion of a person whether they are happy, sad, fear, surprise , shock…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ace 1.jpeg"/>
          <p:cNvPicPr>
            <a:picLocks noChangeAspect="1"/>
          </p:cNvPicPr>
          <p:nvPr/>
        </p:nvPicPr>
        <p:blipFill>
          <a:blip r:embed="rId2"/>
          <a:srcRect t="7383"/>
          <a:stretch>
            <a:fillRect/>
          </a:stretch>
        </p:blipFill>
        <p:spPr>
          <a:xfrm>
            <a:off x="3256152" y="3826001"/>
            <a:ext cx="2760607" cy="2686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380" y="441434"/>
            <a:ext cx="7924800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Proposed system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9596" y="536030"/>
            <a:ext cx="6154390" cy="8933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000" b="1" dirty="0" smtClean="0"/>
              <a:t>FLOWCHART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 descr="flowch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857" y="1797978"/>
            <a:ext cx="6058674" cy="4244047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34" y="504495"/>
            <a:ext cx="7556938" cy="10405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000" b="1" dirty="0" smtClean="0"/>
              <a:t>USECASE</a:t>
            </a:r>
            <a:r>
              <a:rPr lang="en-US" dirty="0" smtClean="0"/>
              <a:t> </a:t>
            </a:r>
            <a:r>
              <a:rPr lang="en-US" sz="4000" b="1" dirty="0" smtClean="0"/>
              <a:t>DIAGRAM</a:t>
            </a:r>
            <a:endParaRPr lang="en-US" b="1" dirty="0"/>
          </a:p>
        </p:txBody>
      </p:sp>
      <p:pic>
        <p:nvPicPr>
          <p:cNvPr id="3" name="Picture 2" descr="use case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0" y="1543050"/>
            <a:ext cx="5611867" cy="53149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3075" y="588579"/>
            <a:ext cx="7336222" cy="9879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000" b="1" dirty="0" smtClean="0"/>
              <a:t>SEQUENCE</a:t>
            </a:r>
            <a:r>
              <a:rPr lang="en-US" dirty="0" smtClean="0"/>
              <a:t> </a:t>
            </a:r>
            <a:r>
              <a:rPr lang="en-US" sz="4000" b="1" dirty="0" smtClean="0"/>
              <a:t>DIAGRAM</a:t>
            </a:r>
            <a:endParaRPr lang="en-US" b="1" dirty="0"/>
          </a:p>
        </p:txBody>
      </p:sp>
      <p:pic>
        <p:nvPicPr>
          <p:cNvPr id="4" name="Content Placeholder 3" descr="sequence diagra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560" y="1856690"/>
            <a:ext cx="6920129" cy="5001310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545" y="630621"/>
            <a:ext cx="7840717" cy="113511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DFD(DATA FLOW DIAGRAM)</a:t>
            </a:r>
            <a:endParaRPr lang="en-US" sz="4000" b="1" dirty="0"/>
          </a:p>
        </p:txBody>
      </p:sp>
      <p:pic>
        <p:nvPicPr>
          <p:cNvPr id="3" name="Picture 2" descr="DF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82" y="2336744"/>
            <a:ext cx="6760122" cy="32869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tf89119559_win32</Template>
  <TotalTime>520</TotalTime>
  <Words>383</Words>
  <Application>Microsoft Office PowerPoint</Application>
  <PresentationFormat>Custom</PresentationFormat>
  <Paragraphs>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EMOTION DETECTION USING DEEP LEARNING </vt:lpstr>
      <vt:lpstr>ABSTRACT</vt:lpstr>
      <vt:lpstr>OBJECTIVE</vt:lpstr>
      <vt:lpstr>Software Requirement</vt:lpstr>
      <vt:lpstr>            Proposed system:     our motto is to detect the emotion of a person whether they are happy, sad, fear, surprise , shock…</vt:lpstr>
      <vt:lpstr>FLOWCHART </vt:lpstr>
      <vt:lpstr>USECASE DIAGRAM</vt:lpstr>
      <vt:lpstr>SEQUENCE DIAGRAM</vt:lpstr>
      <vt:lpstr>DFD(DATA FLOW DIAGRAM)</vt:lpstr>
      <vt:lpstr>Slide 10</vt:lpstr>
      <vt:lpstr>      Step 1:Collection of a dataset of images.(In this case we are using downloaded dataset of pre-copped,48 by 48 pixel grayscale images of faces each labeled with one of the 5 emotion :happy,sad,surprice  Step 2:pre-processing of images.  Step 3:Detection of a face from each image.  Step 4:The cropped face is converted into grayscale images  Step 5:The numpy(np) array gets passed into the convolution2D layer.  Step 6: Convolution generates feature maps.  Step 7:pooling method called Maxpolling2D that uses (2,2) windows across the features  map only keeping the maximum pixel value.  Step 8: During  training, Neural network Forward propagation and backward propagation performed on the pixel values.  Step 9: The softmax function presents itself as a probability for emotion class. </vt:lpstr>
      <vt:lpstr> Color image -&gt; Gray scale image</vt:lpstr>
      <vt:lpstr>MAX pooling</vt:lpstr>
      <vt:lpstr>IMAGE LAYER WISE EXTRACTION(PROCESS)</vt:lpstr>
      <vt:lpstr>process</vt:lpstr>
      <vt:lpstr>from __future__ import print_function import keras from keras.preprocessing.image import ImageDataGenerator from keras.models import Sequential from keras.layers import Dense,Dropout,Activation,Flatten,BatchNormalization # from keras.layers import Conv2D,MaxPooling2D #convert2d and maxpooling import os  num_classes = 5 #5 emotion img_rows,img_cols = 48,48  batch_size = 8 # how many models train at a time since my RAM is low i go with 8 no  train_data_dir = r'H:\6th sem\project\images\train' #r for forward slash python not accept / validation_data_dir = r'H:\6th sem\project\images\validation'   train_datagen = ImageDataGenerator(      rescale=1./255,      rotation_range=30,      shear_range=0.3,      zoom_range=0.3,      width_shift_range=0.4,      height_shift_range=0.4,      horizontal_flip=True,      fill_mode='nearest')                     #5 to 6 image will create from 1 image,hor_flip=mirror photo  validation_datagen = ImageDataGenerator(rescale=1./255) #it is used for crosscheck the image  </vt:lpstr>
      <vt:lpstr>train_generator = train_datagen.flow_from_directory(      train_data_dir,      color_mode='grayscale',      target_size=(img_rows,img_cols),      batch_size=batch_size,      class_mode='categorical',      shuffle=True)                     #cate=happy,sad,... validation_datagen = ImageDataGenerator(rescale=1./255) #it is used for crosscheck the image  train_generator = train_datagen.flow_from_directory(      train_data_dir,      color_mode='grayscale',      target_size=(img_rows,img_cols),      batch_size=batch_size,      class_mode='categorical',      shuffle=True)                     #cate=happy,sad,... validation_generator = validation_datagen.flow_from_directory(        validation_data_dir,        color_mode='grayscale',        target_size=(img_rows,img_cols),        batch_size=batch_size,        class_mode='categorical',        shuffle=True)                             #target color mode=greyscale image   model = Sequential() #simple model  </vt:lpstr>
      <vt:lpstr># Block-1  ( 3,3 size taken and  stread = 2,2 padding means = how many pixels taking   model.add(Conv2D(32,(3,3),padding='same',kernel_initializer='he_normal',input_shape=(img_rows,img_cols,1)))#1 for grey scale ,padding amount of pixel added to an image when (32 neurons) model.add(Activation('elu'))# x x&gt;e0 and alpha(e^x-1) x&lt;0 model.add(BatchNormalization()) #nerual network model.add(Conv2D(32,(3,3),padding='same',kernel_initializer='he_normal',input_shape=(img_rows,img_cols,1))) model.add(Activation('elu'))#cross the thersold value o/p then only it go for output model.add(BatchNormalization())#it is used to speed up the training neral network(performance and stubilty) model.add(MaxPooling2D(pool_size=(2,2)))#2x2 model.add(Dropout(0.2))  # Block-2   model.add(Conv2D(64,(3,3),padding='same',kernel_initializer='he_normal'))#64 neurons model.add(Activation('elu')) model.add(BatchNormalization()) model.add(Conv2D(64,(3,3),padding='same',kernel_initializer='he_normal')) model.add(Activation('elu')) model.add(BatchNormalization()) model.add(MaxPooling2D(pool_size=(2,2))) model.add(Dropout(0.2))  # Block-3  model.add(Conv2D(128,(3,3),padding='same',kernel_initializer='he_normal')) model.add(Activation('elu')) model.add(BatchNormalization()) model.add(Conv2D(128,(3,3),padding='same',kernel_initializer='he_normal')) model.add(Activation('elu')) model.add(BatchNormalization()) model.add(MaxPooling2D(pool_size=(2,2))) model.add(Dropout(0.2)) </vt:lpstr>
      <vt:lpstr># Block-4   model.add(Conv2D(256,(3,3),padding='same',kernel_initializer='he_normal')) model.add(Activation('elu')) model.add(BatchNormalization()) model.add(Conv2D(256,(3,3),padding='same',kernel_initializer='he_normal')) model.add(Activation('elu')) model.add(BatchNormalization()) model.add(MaxPooling2D(pool_size=(2,2))) model.add(Dropout(0.2))  # Block-5  model.add(Flatten()) model.add(Dense(64,kernel_initializer='he_normal')) model.add(Activation('elu')) model.add(BatchNormalization()) model.add(Dropout(0.5))  # Block-6  model.add(Dense(64,kernel_initializer='he_normal')) model.add(Activation('elu')) #elu for setting the threshold value model.add(BatchNormalization()) model.add(Dropout(0.5))</vt:lpstr>
      <vt:lpstr># Block-7  model.add(Dense(num_classes,kernel_initializer='he_normal')) model.add(Activation('softmax')) #used to get the output from 5 sample/cat  print(model.summary())  from keras.optimizers import RMSprop,SGD,Adam from keras.callbacks import ModelCheckpoint, EarlyStopping, ReduceLROnPlateau #checkpoint is pick the model in best accuracy checkpoint = ModelCheckpoint('Emotion_little_vgg.h5',                              monitor='val_loss',                              mode='min',                              save_best_only=True,                              verbose=1)#if model accuracy is not improving , vgg.h5 is generated one  earlystop = EarlyStopping(monitor='val_loss',                           min_delta=0,                           patience=3,                           verbose=1,                           restore_best_weights=True                           )                           #used to stop the traning if accuracy is not best one  reduce_lr = ReduceLROnPlateau(monitor='val_loss',                               factor=0.2,                               patience=3,                               verbose=1,                               min_delta=0.0001) #reduce learning rate slow down the learning . </vt:lpstr>
      <vt:lpstr>callbacks = [earlystop,checkpoint,reduce_lr] #callback lst  model.compile(loss='categorical_crossentropy',               optimizer = Adam(lr=0.001),               metrics=['accuracy']) #compiler part , adam is optimizer  nb_train_samples = 24176 #no of training samples 7000*5 nb_validation_samples = 3006 #no of validation samples epochs=25  # 25 times it train the program #fit for traning purpose history=model.fit_generator(                  train_generator,                 steps_per_epoch=nb_train_samples//batch_size,                 epochs=epochs,                 callbacks=callbacks,                 validation_data=validation_generator,                 validation_steps=nb_validation_samples//batch_size) #fitgen is start to generate the training part</vt:lpstr>
      <vt:lpstr>from keras.models import load_model #used to load the .h5 file from time import sleep from keras.preprocessing.image import img_to_array #converting image to array from keras.preprocessing import image import cv2 import numpy as np  face_classifier = cv2.CascadeClassifier(r'H:\6th sem\project\haarcascade_frontalface_default.xml') #used to detect the face classifier =load_model(r'H:\6th sem\project\Emotion_little_vgg.h5')#calling the trained file  class_labels = ['Angry','Happy','Neutral','Sad','Surprise']  cap = cv2.VideoCapture(0) #web camera while True:     # Grab a single frame of video     ret, frame = cap.read() #reading the camera     labels = []     gray = cv2.cvtColor(frame,cv2.COLOR_BGR2GRAY)#convert colour input to gray color     faces = face_classifier.detectMultiScale(gray,1.3,5)#scale down our i/p image (pixel down)      for (x,y,w,h) in faces:         cv2.rectangle(frame,(x,y),(x+w,y+h),(255,0,0),2)#2 is tickness of the rectangle BGR colour rectagle         roi_gray = gray[y:y+h,x:x+w] #roi=reasong of interest is our face in this program         roi_gray = cv2.resize(roi_gray,(48,48),interpolation=cv2.INTER_AREA) #resize our input     # rect,face,image = face_detector(frame) </vt:lpstr>
      <vt:lpstr>#60% happy 40%-angry = happy          if np.sum([roi_gray])!=0: #numpy sum not equal to 0 do this used to through the error face is not detected             roi = roi_gray.astype('float')/255.0 #to reduce the pixel size max 255 min 0/1             roi = img_to_array(roi) #roi=reason of interest is face.             roi = np.expand_dims(roi,axis=0)          # make a prediction on the ROI, then lookup the class roi=reason of interest              preds = classifier.predict(roi)[0] #random value predit roi 0-random values first index             label=class_labels[preds.argmax()]             label_position = (x,y)             cv2.putText(frame,label,label_position,cv2.FONT_HERSHEY_SIMPLEX,2,(0,255,0),3) #BGR= green colour 255         else:             cv2.putText(frame,'No Face Found',(20,60),cv2.FONT_HERSHEY_SIMPLEX,2,(0,255,0),3)     #20,60 are position     cv2.imshow('Emotion Detector',frame) #show the frame as Emo Det     if cv2.waitKey(1) &amp; 0xFF == ord('q'): #q = quit.by pressing q we quit the program/frame         break  cap.release() cv2.destroyAllWindows()  </vt:lpstr>
      <vt:lpstr>Slide 24</vt:lpstr>
      <vt:lpstr>Ouput - 2</vt:lpstr>
      <vt:lpstr>FEATURES ENHANCEMENTS</vt:lpstr>
      <vt:lpstr>Conclusion</vt:lpstr>
      <vt:lpstr>climax...............................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USING DEEP         LEARNING</dc:title>
  <dc:creator>MATHESWARAN  K K</dc:creator>
  <cp:lastModifiedBy>ARUN</cp:lastModifiedBy>
  <cp:revision>67</cp:revision>
  <dcterms:created xsi:type="dcterms:W3CDTF">2021-02-26T10:57:56Z</dcterms:created>
  <dcterms:modified xsi:type="dcterms:W3CDTF">2021-08-10T14:38:34Z</dcterms:modified>
</cp:coreProperties>
</file>