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8" r:id="rId10"/>
    <p:sldId id="264" r:id="rId11"/>
    <p:sldId id="267" r:id="rId12"/>
    <p:sldId id="269" r:id="rId13"/>
    <p:sldId id="270" r:id="rId14"/>
    <p:sldId id="279" r:id="rId15"/>
    <p:sldId id="271" r:id="rId16"/>
    <p:sldId id="280" r:id="rId17"/>
    <p:sldId id="272" r:id="rId18"/>
    <p:sldId id="281" r:id="rId19"/>
    <p:sldId id="273" r:id="rId20"/>
    <p:sldId id="282" r:id="rId21"/>
    <p:sldId id="274" r:id="rId22"/>
    <p:sldId id="283" r:id="rId23"/>
    <p:sldId id="275" r:id="rId24"/>
    <p:sldId id="284" r:id="rId25"/>
    <p:sldId id="276" r:id="rId26"/>
    <p:sldId id="285" r:id="rId27"/>
    <p:sldId id="277" r:id="rId28"/>
    <p:sldId id="286" r:id="rId29"/>
    <p:sldId id="27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91DED5-EBE4-4FBE-87AC-BA523C9390F5}" type="datetimeFigureOut">
              <a:rPr lang="en-AU" smtClean="0"/>
              <a:t>26/01/2023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1EDF8-103E-4F69-BD3E-1813DA136B63}"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5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1DED5-EBE4-4FBE-87AC-BA523C9390F5}" type="datetimeFigureOut">
              <a:rPr lang="en-AU" smtClean="0"/>
              <a:t>26/01/2023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35479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1DED5-EBE4-4FBE-87AC-BA523C9390F5}" type="datetimeFigureOut">
              <a:rPr lang="en-AU" smtClean="0"/>
              <a:t>26/01/2023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352808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1DED5-EBE4-4FBE-87AC-BA523C9390F5}" type="datetimeFigureOut">
              <a:rPr lang="en-AU" smtClean="0"/>
              <a:t>26/01/2023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314766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91DED5-EBE4-4FBE-87AC-BA523C9390F5}" type="datetimeFigureOut">
              <a:rPr lang="en-AU" smtClean="0"/>
              <a:t>26/01/2023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1EDF8-103E-4F69-BD3E-1813DA136B63}"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26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1DED5-EBE4-4FBE-87AC-BA523C9390F5}" type="datetimeFigureOut">
              <a:rPr lang="en-AU" smtClean="0"/>
              <a:t>26/01/2023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189737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91DED5-EBE4-4FBE-87AC-BA523C9390F5}" type="datetimeFigureOut">
              <a:rPr lang="en-AU" smtClean="0"/>
              <a:t>26/01/2023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412868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91DED5-EBE4-4FBE-87AC-BA523C9390F5}" type="datetimeFigureOut">
              <a:rPr lang="en-AU" smtClean="0"/>
              <a:t>26/01/2023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93855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91DED5-EBE4-4FBE-87AC-BA523C9390F5}" type="datetimeFigureOut">
              <a:rPr lang="en-AU" smtClean="0"/>
              <a:t>26/01/2023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121853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91DED5-EBE4-4FBE-87AC-BA523C9390F5}" type="datetimeFigureOut">
              <a:rPr lang="en-AU" smtClean="0"/>
              <a:t>26/01/2023</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21EDF8-103E-4F69-BD3E-1813DA136B63}" type="slidenum">
              <a:rPr lang="en-AU" smtClean="0"/>
              <a:t>‹#›</a:t>
            </a:fld>
            <a:endParaRPr lang="en-AU"/>
          </a:p>
        </p:txBody>
      </p:sp>
    </p:spTree>
    <p:extLst>
      <p:ext uri="{BB962C8B-B14F-4D97-AF65-F5344CB8AC3E}">
        <p14:creationId xmlns:p14="http://schemas.microsoft.com/office/powerpoint/2010/main" val="54137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1DED5-EBE4-4FBE-87AC-BA523C9390F5}" type="datetimeFigureOut">
              <a:rPr lang="en-AU" smtClean="0"/>
              <a:t>26/01/2023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1EDF8-103E-4F69-BD3E-1813DA136B63}" type="slidenum">
              <a:rPr lang="en-AU" smtClean="0"/>
              <a:t>‹#›</a:t>
            </a:fld>
            <a:endParaRPr lang="en-AU"/>
          </a:p>
        </p:txBody>
      </p:sp>
    </p:spTree>
    <p:extLst>
      <p:ext uri="{BB962C8B-B14F-4D97-AF65-F5344CB8AC3E}">
        <p14:creationId xmlns:p14="http://schemas.microsoft.com/office/powerpoint/2010/main" val="419729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91DED5-EBE4-4FBE-87AC-BA523C9390F5}" type="datetimeFigureOut">
              <a:rPr lang="en-AU" smtClean="0"/>
              <a:t>26/01/2023</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21EDF8-103E-4F69-BD3E-1813DA136B63}"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5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salaiarunmanijb/"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cloud.google.com/look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loud.google.com/looker"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loud.google.com/bigquery/docs/sandbo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26464" y="1249744"/>
            <a:ext cx="9144000" cy="2387600"/>
          </a:xfrm>
        </p:spPr>
        <p:txBody>
          <a:bodyPr>
            <a:noAutofit/>
          </a:bodyPr>
          <a:lstStyle/>
          <a:p>
            <a:r>
              <a:rPr lang="en-IN" sz="4800" dirty="0" smtClean="0">
                <a:latin typeface="Times New Roman" panose="02020603050405020304" pitchFamily="18" charset="0"/>
                <a:cs typeface="Times New Roman" panose="02020603050405020304" pitchFamily="18" charset="0"/>
              </a:rPr>
              <a:t>SQL Portfolio Project using Google Big query and Google Data studio (Aka) Looker.</a:t>
            </a:r>
            <a:endParaRPr lang="en-AU"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1426464" y="4223957"/>
            <a:ext cx="9144000" cy="1042987"/>
          </a:xfrm>
        </p:spPr>
        <p:txBody>
          <a:bodyPr>
            <a:normAutofit/>
          </a:bodyPr>
          <a:lstStyle/>
          <a:p>
            <a:r>
              <a:rPr lang="en-IN" dirty="0" smtClean="0">
                <a:latin typeface="Times New Roman" panose="02020603050405020304" pitchFamily="18" charset="0"/>
                <a:cs typeface="Times New Roman" panose="02020603050405020304" pitchFamily="18" charset="0"/>
              </a:rPr>
              <a:t>SALAI ARUN MANI J B</a:t>
            </a:r>
          </a:p>
          <a:p>
            <a:r>
              <a:rPr lang="en-AU" cap="none" dirty="0" smtClean="0">
                <a:latin typeface="Times New Roman" panose="02020603050405020304" pitchFamily="18" charset="0"/>
                <a:cs typeface="Times New Roman" panose="02020603050405020304" pitchFamily="18" charset="0"/>
                <a:hlinkClick r:id="rId2"/>
              </a:rPr>
              <a:t>https://www.linkedin.com/in/salaiarunmanijb/</a:t>
            </a:r>
            <a:r>
              <a:rPr lang="en-AU" cap="none" dirty="0" smtClean="0">
                <a:latin typeface="Times New Roman" panose="02020603050405020304" pitchFamily="18" charset="0"/>
                <a:cs typeface="Times New Roman" panose="02020603050405020304" pitchFamily="18" charset="0"/>
              </a:rPr>
              <a:t> #salaiarunmanijb</a:t>
            </a:r>
            <a:endParaRPr lang="en-AU" cap="none" dirty="0">
              <a:latin typeface="Times New Roman" panose="02020603050405020304" pitchFamily="18" charset="0"/>
              <a:cs typeface="Times New Roman" panose="02020603050405020304" pitchFamily="18" charset="0"/>
            </a:endParaRPr>
          </a:p>
        </p:txBody>
      </p:sp>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485" y="5484685"/>
            <a:ext cx="623507" cy="623507"/>
          </a:xfrm>
          <a:prstGeom prst="rect">
            <a:avLst/>
          </a:prstGeom>
        </p:spPr>
      </p:pic>
    </p:spTree>
    <p:extLst>
      <p:ext uri="{BB962C8B-B14F-4D97-AF65-F5344CB8AC3E}">
        <p14:creationId xmlns:p14="http://schemas.microsoft.com/office/powerpoint/2010/main" val="3791718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35024" y="347663"/>
            <a:ext cx="8540750" cy="4808537"/>
          </a:xfrm>
        </p:spPr>
      </p:pic>
      <p:sp>
        <p:nvSpPr>
          <p:cNvPr id="6" name="Title 5"/>
          <p:cNvSpPr>
            <a:spLocks noGrp="1"/>
          </p:cNvSpPr>
          <p:nvPr>
            <p:ph type="title" idx="4294967295"/>
          </p:nvPr>
        </p:nvSpPr>
        <p:spPr>
          <a:xfrm>
            <a:off x="2133600" y="5156200"/>
            <a:ext cx="10058400" cy="1262063"/>
          </a:xfrm>
        </p:spPr>
        <p:txBody>
          <a:bodyPr>
            <a:normAutofit fontScale="90000"/>
          </a:bodyPr>
          <a:lstStyle/>
          <a:p>
            <a:r>
              <a:rPr lang="en-IN" sz="3200" dirty="0" smtClean="0">
                <a:latin typeface="Times New Roman" panose="02020603050405020304" pitchFamily="18" charset="0"/>
                <a:cs typeface="Times New Roman" panose="02020603050405020304" pitchFamily="18" charset="0"/>
              </a:rPr>
              <a:t>Step 2 : select the table from(Here upload (CSV file)</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Step 3:browse the file and upload it</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Step 4:Name the table</a:t>
            </a:r>
            <a:endParaRPr lang="en-AU" sz="3200" dirty="0">
              <a:latin typeface="Times New Roman" panose="02020603050405020304" pitchFamily="18" charset="0"/>
              <a:cs typeface="Times New Roman" panose="020206030504050203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792" y="698373"/>
            <a:ext cx="1619250" cy="2428875"/>
          </a:xfrm>
          <a:prstGeom prst="rect">
            <a:avLst/>
          </a:prstGeom>
        </p:spPr>
      </p:pic>
      <p:sp>
        <p:nvSpPr>
          <p:cNvPr id="7" name="Down Arrow 6"/>
          <p:cNvSpPr/>
          <p:nvPr/>
        </p:nvSpPr>
        <p:spPr>
          <a:xfrm>
            <a:off x="9070848" y="1225296"/>
            <a:ext cx="228600" cy="256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1069848" y="2990088"/>
            <a:ext cx="338328" cy="301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2986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2040" y="1563624"/>
            <a:ext cx="10058400" cy="703453"/>
          </a:xfrm>
        </p:spPr>
        <p:txBody>
          <a:bodyPr>
            <a:normAutofit/>
          </a:bodyPr>
          <a:lstStyle/>
          <a:p>
            <a:r>
              <a:rPr lang="en-IN" sz="3200" dirty="0" smtClean="0">
                <a:latin typeface="Times New Roman" panose="02020603050405020304" pitchFamily="18" charset="0"/>
                <a:cs typeface="Times New Roman" panose="02020603050405020304" pitchFamily="18" charset="0"/>
              </a:rPr>
              <a:t>Step 5: click the advanced options</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70138" y="2931859"/>
            <a:ext cx="7126506" cy="552005"/>
          </a:xfrm>
          <a:ln>
            <a:solidFill>
              <a:schemeClr val="tx1"/>
            </a:solidFill>
          </a:ln>
        </p:spPr>
      </p:pic>
    </p:spTree>
    <p:extLst>
      <p:ext uri="{BB962C8B-B14F-4D97-AF65-F5344CB8AC3E}">
        <p14:creationId xmlns:p14="http://schemas.microsoft.com/office/powerpoint/2010/main" val="850522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3128" y="1220026"/>
            <a:ext cx="4788408" cy="2410142"/>
          </a:xfrm>
        </p:spPr>
        <p:txBody>
          <a:bodyPr>
            <a:noAutofit/>
          </a:bodyPr>
          <a:lstStyle/>
          <a:p>
            <a:r>
              <a:rPr lang="en-IN" sz="3200" dirty="0" smtClean="0">
                <a:latin typeface="Times New Roman" panose="02020603050405020304" pitchFamily="18" charset="0"/>
                <a:cs typeface="Times New Roman" panose="02020603050405020304" pitchFamily="18" charset="0"/>
              </a:rPr>
              <a:t>Step 6: In Header rows to    skip 1 (by default it is 0)</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Step 7: click Create Table</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446898" y="466026"/>
            <a:ext cx="4388363" cy="5505006"/>
          </a:xfrm>
        </p:spPr>
      </p:pic>
      <p:sp>
        <p:nvSpPr>
          <p:cNvPr id="5" name="Right Arrow 4"/>
          <p:cNvSpPr/>
          <p:nvPr/>
        </p:nvSpPr>
        <p:spPr>
          <a:xfrm rot="10800000">
            <a:off x="8028432" y="2770632"/>
            <a:ext cx="521208"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ight Arrow 5"/>
          <p:cNvSpPr/>
          <p:nvPr/>
        </p:nvSpPr>
        <p:spPr>
          <a:xfrm rot="5400000">
            <a:off x="6848856" y="5276088"/>
            <a:ext cx="339852" cy="303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01422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3168" y="480124"/>
            <a:ext cx="10058400" cy="566738"/>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Show the result with limit by 10</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9414" y="1787545"/>
            <a:ext cx="7926388"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908" y="3502216"/>
            <a:ext cx="4152900" cy="2019300"/>
          </a:xfrm>
          <a:prstGeom prst="rect">
            <a:avLst/>
          </a:prstGeom>
        </p:spPr>
      </p:pic>
      <p:cxnSp>
        <p:nvCxnSpPr>
          <p:cNvPr id="7" name="Straight Arrow Connector 6"/>
          <p:cNvCxnSpPr/>
          <p:nvPr/>
        </p:nvCxnSpPr>
        <p:spPr>
          <a:xfrm>
            <a:off x="7920228" y="3374200"/>
            <a:ext cx="446596" cy="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Down Arrow 8"/>
          <p:cNvSpPr/>
          <p:nvPr/>
        </p:nvSpPr>
        <p:spPr>
          <a:xfrm rot="3012784">
            <a:off x="11344408" y="4275268"/>
            <a:ext cx="429089" cy="473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645908" y="1161288"/>
            <a:ext cx="3593941" cy="1252728"/>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7744968" y="1325880"/>
            <a:ext cx="3410712"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Salai2ndproject – Project Name</a:t>
            </a:r>
          </a:p>
          <a:p>
            <a:r>
              <a:rPr lang="en-IN" dirty="0" err="1" smtClean="0">
                <a:latin typeface="Times New Roman" panose="02020603050405020304" pitchFamily="18" charset="0"/>
                <a:cs typeface="Times New Roman" panose="02020603050405020304" pitchFamily="18" charset="0"/>
              </a:rPr>
              <a:t>Layoff_dataset</a:t>
            </a:r>
            <a:r>
              <a:rPr lang="en-IN" dirty="0" smtClean="0">
                <a:latin typeface="Times New Roman" panose="02020603050405020304" pitchFamily="18" charset="0"/>
                <a:cs typeface="Times New Roman" panose="02020603050405020304" pitchFamily="18" charset="0"/>
              </a:rPr>
              <a:t> – Dataset name</a:t>
            </a:r>
          </a:p>
          <a:p>
            <a:r>
              <a:rPr lang="en-IN" dirty="0" err="1" smtClean="0">
                <a:latin typeface="Times New Roman" panose="02020603050405020304" pitchFamily="18" charset="0"/>
                <a:cs typeface="Times New Roman" panose="02020603050405020304" pitchFamily="18" charset="0"/>
              </a:rPr>
              <a:t>Worldlayoffdata</a:t>
            </a:r>
            <a:r>
              <a:rPr lang="en-IN" dirty="0" smtClean="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able name</a:t>
            </a:r>
            <a:endParaRPr lang="en-AU"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3369961" y="1904654"/>
            <a:ext cx="4160520" cy="72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rot="5400000">
            <a:off x="2610528" y="1388593"/>
            <a:ext cx="212734" cy="2923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480484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0016" y="557784"/>
            <a:ext cx="10058400" cy="621157"/>
          </a:xfrm>
        </p:spPr>
        <p:txBody>
          <a:bodyPr>
            <a:normAutofit/>
          </a:bodyPr>
          <a:lstStyle/>
          <a:p>
            <a:pPr algn="ctr"/>
            <a:r>
              <a:rPr lang="en-IN" sz="3200" dirty="0">
                <a:latin typeface="Times New Roman" panose="02020603050405020304" pitchFamily="18" charset="0"/>
                <a:cs typeface="Times New Roman" panose="02020603050405020304" pitchFamily="18" charset="0"/>
              </a:rPr>
              <a:t>Show the result with limit by 10</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3192" y="1651380"/>
            <a:ext cx="5349240" cy="403821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705" y="2475738"/>
            <a:ext cx="5685790" cy="2489454"/>
          </a:xfrm>
          <a:prstGeom prst="rect">
            <a:avLst/>
          </a:prstGeom>
        </p:spPr>
      </p:pic>
    </p:spTree>
    <p:extLst>
      <p:ext uri="{BB962C8B-B14F-4D97-AF65-F5344CB8AC3E}">
        <p14:creationId xmlns:p14="http://schemas.microsoft.com/office/powerpoint/2010/main" val="218496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44296" y="246888"/>
            <a:ext cx="10058400" cy="1005205"/>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Create a report to show the company’s stage and the layoffs they have done.</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39378" y="1334199"/>
            <a:ext cx="7468235" cy="4795871"/>
          </a:xfrm>
        </p:spPr>
      </p:pic>
    </p:spTree>
    <p:extLst>
      <p:ext uri="{BB962C8B-B14F-4D97-AF65-F5344CB8AC3E}">
        <p14:creationId xmlns:p14="http://schemas.microsoft.com/office/powerpoint/2010/main" val="145384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13711" y="1554480"/>
            <a:ext cx="6750050" cy="4264025"/>
          </a:xfrm>
        </p:spPr>
      </p:pic>
      <p:sp>
        <p:nvSpPr>
          <p:cNvPr id="2" name="Title 1"/>
          <p:cNvSpPr>
            <a:spLocks noGrp="1"/>
          </p:cNvSpPr>
          <p:nvPr>
            <p:ph type="title" idx="4294967295"/>
          </p:nvPr>
        </p:nvSpPr>
        <p:spPr>
          <a:xfrm>
            <a:off x="2133600" y="287338"/>
            <a:ext cx="10058400" cy="1449387"/>
          </a:xfrm>
        </p:spPr>
        <p:txBody>
          <a:bodyPr/>
          <a:lstStyle/>
          <a:p>
            <a:r>
              <a:rPr lang="en-IN" dirty="0" smtClean="0"/>
              <a:t> </a:t>
            </a:r>
            <a:endParaRPr lang="en-AU" dirty="0"/>
          </a:p>
        </p:txBody>
      </p:sp>
      <p:sp>
        <p:nvSpPr>
          <p:cNvPr id="5" name="TextBox 4"/>
          <p:cNvSpPr txBox="1"/>
          <p:nvPr/>
        </p:nvSpPr>
        <p:spPr>
          <a:xfrm>
            <a:off x="1783080" y="287338"/>
            <a:ext cx="8211312" cy="1077218"/>
          </a:xfrm>
          <a:prstGeom prst="rect">
            <a:avLst/>
          </a:prstGeom>
          <a:noFill/>
        </p:spPr>
        <p:txBody>
          <a:bodyPr wrap="square" rtlCol="0">
            <a:spAutoFit/>
          </a:bodyPr>
          <a:lstStyle/>
          <a:p>
            <a:pPr algn="ctr"/>
            <a:r>
              <a:rPr lang="en-IN" sz="3200" dirty="0" smtClean="0">
                <a:latin typeface="Times New Roman" panose="02020603050405020304" pitchFamily="18" charset="0"/>
                <a:cs typeface="Times New Roman" panose="02020603050405020304" pitchFamily="18" charset="0"/>
              </a:rPr>
              <a:t>Create a report to show the company’s stage and the layoffs they have done.</a:t>
            </a:r>
            <a:endParaRPr lang="en-AU" sz="3200" dirty="0"/>
          </a:p>
        </p:txBody>
      </p:sp>
    </p:spTree>
    <p:extLst>
      <p:ext uri="{BB962C8B-B14F-4D97-AF65-F5344CB8AC3E}">
        <p14:creationId xmlns:p14="http://schemas.microsoft.com/office/powerpoint/2010/main" val="2238820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7824" y="356553"/>
            <a:ext cx="10058400" cy="1006475"/>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Show the list of top 5 cities with 5 highest layoff’s in the world.</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53908" y="1553655"/>
            <a:ext cx="6506232" cy="4408233"/>
          </a:xfrm>
        </p:spPr>
      </p:pic>
    </p:spTree>
    <p:extLst>
      <p:ext uri="{BB962C8B-B14F-4D97-AF65-F5344CB8AC3E}">
        <p14:creationId xmlns:p14="http://schemas.microsoft.com/office/powerpoint/2010/main" val="3956477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1184" y="457200"/>
            <a:ext cx="10058400" cy="923925"/>
          </a:xfrm>
        </p:spPr>
        <p:txBody>
          <a:bodyPr>
            <a:normAutofit/>
          </a:bodyPr>
          <a:lstStyle/>
          <a:p>
            <a:pPr algn="ctr"/>
            <a:r>
              <a:rPr lang="en-IN" sz="3200" dirty="0">
                <a:latin typeface="Times New Roman" panose="02020603050405020304" pitchFamily="18" charset="0"/>
                <a:cs typeface="Times New Roman" panose="02020603050405020304" pitchFamily="18" charset="0"/>
              </a:rPr>
              <a:t>Show the list of top 5 cities with 5 highest layoff’s in the world.</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33600" y="1381125"/>
            <a:ext cx="8134350" cy="4926013"/>
          </a:xfrm>
        </p:spPr>
      </p:pic>
    </p:spTree>
    <p:extLst>
      <p:ext uri="{BB962C8B-B14F-4D97-AF65-F5344CB8AC3E}">
        <p14:creationId xmlns:p14="http://schemas.microsoft.com/office/powerpoint/2010/main" val="3875261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6048" y="365062"/>
            <a:ext cx="10058400" cy="1016000"/>
          </a:xfrm>
        </p:spPr>
        <p:txBody>
          <a:bodyPr>
            <a:normAutofit/>
          </a:bodyPr>
          <a:lstStyle/>
          <a:p>
            <a:pPr algn="ctr"/>
            <a:r>
              <a:rPr lang="en-IN" sz="3200" dirty="0">
                <a:latin typeface="Times New Roman" panose="02020603050405020304" pitchFamily="18" charset="0"/>
                <a:cs typeface="Times New Roman" panose="02020603050405020304" pitchFamily="18" charset="0"/>
              </a:rPr>
              <a:t>Show the list of top </a:t>
            </a:r>
            <a:r>
              <a:rPr lang="en-IN" sz="3200" dirty="0" smtClean="0">
                <a:latin typeface="Times New Roman" panose="02020603050405020304" pitchFamily="18" charset="0"/>
                <a:cs typeface="Times New Roman" panose="02020603050405020304" pitchFamily="18" charset="0"/>
              </a:rPr>
              <a:t>5 Indian industries that have laid off people.</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65805" y="1381062"/>
            <a:ext cx="5535179" cy="4672266"/>
          </a:xfrm>
        </p:spPr>
      </p:pic>
    </p:spTree>
    <p:extLst>
      <p:ext uri="{BB962C8B-B14F-4D97-AF65-F5344CB8AC3E}">
        <p14:creationId xmlns:p14="http://schemas.microsoft.com/office/powerpoint/2010/main" val="252645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Google Big-Query</a:t>
            </a:r>
            <a:endParaRPr lang="en-AU"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AU" dirty="0">
                <a:latin typeface="Times New Roman" panose="02020603050405020304" pitchFamily="18" charset="0"/>
                <a:cs typeface="Times New Roman" panose="02020603050405020304" pitchFamily="18" charset="0"/>
              </a:rPr>
              <a:t>BigQuery is a fully managed </a:t>
            </a:r>
            <a:r>
              <a:rPr lang="en-AU" u="sng" dirty="0">
                <a:latin typeface="Times New Roman" panose="02020603050405020304" pitchFamily="18" charset="0"/>
                <a:cs typeface="Times New Roman" panose="02020603050405020304" pitchFamily="18" charset="0"/>
              </a:rPr>
              <a:t>enterprise data warehouse </a:t>
            </a:r>
            <a:r>
              <a:rPr lang="en-AU" dirty="0">
                <a:latin typeface="Times New Roman" panose="02020603050405020304" pitchFamily="18" charset="0"/>
                <a:cs typeface="Times New Roman" panose="02020603050405020304" pitchFamily="18" charset="0"/>
              </a:rPr>
              <a:t>that helps you manage and analyze your data with built-in features like machine learning, geospatial analysis, and business intelligence. BigQuery's serverless architecture lets you use SQL queries to answer your organization's biggest questions with zero infrastructure management. BigQuery's scalable, distributed analysis engine lets you query terabytes in seconds and petabytes in minutes</a:t>
            </a:r>
            <a:r>
              <a:rPr lang="en-AU"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Source: </a:t>
            </a:r>
            <a:r>
              <a:rPr lang="en-IN" dirty="0">
                <a:latin typeface="Times New Roman" panose="02020603050405020304" pitchFamily="18" charset="0"/>
                <a:cs typeface="Times New Roman" panose="02020603050405020304" pitchFamily="18" charset="0"/>
                <a:hlinkClick r:id="rId2"/>
              </a:rPr>
              <a:t>https://cloud.google.com/bigquery/docs/sandbox</a:t>
            </a:r>
            <a:endParaRPr lang="en-AU"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898" y="3957998"/>
            <a:ext cx="3937254" cy="1799729"/>
          </a:xfrm>
          <a:prstGeom prst="rect">
            <a:avLst/>
          </a:prstGeom>
        </p:spPr>
      </p:pic>
    </p:spTree>
    <p:extLst>
      <p:ext uri="{BB962C8B-B14F-4D97-AF65-F5344CB8AC3E}">
        <p14:creationId xmlns:p14="http://schemas.microsoft.com/office/powerpoint/2010/main" val="1125140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64336" y="466344"/>
            <a:ext cx="10058400" cy="1032637"/>
          </a:xfrm>
        </p:spPr>
        <p:txBody>
          <a:bodyPr>
            <a:normAutofit/>
          </a:bodyPr>
          <a:lstStyle/>
          <a:p>
            <a:r>
              <a:rPr lang="en-IN" sz="3200" dirty="0">
                <a:latin typeface="Times New Roman" panose="02020603050405020304" pitchFamily="18" charset="0"/>
                <a:cs typeface="Times New Roman" panose="02020603050405020304" pitchFamily="18" charset="0"/>
              </a:rPr>
              <a:t>Show the list of top 5 Indian industries that have laid off people.</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90672" y="1749108"/>
            <a:ext cx="5276088" cy="4200154"/>
          </a:xfrm>
        </p:spPr>
      </p:pic>
    </p:spTree>
    <p:extLst>
      <p:ext uri="{BB962C8B-B14F-4D97-AF65-F5344CB8AC3E}">
        <p14:creationId xmlns:p14="http://schemas.microsoft.com/office/powerpoint/2010/main" val="349850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6632" y="274511"/>
            <a:ext cx="10058400" cy="712787"/>
          </a:xfrm>
        </p:spPr>
        <p:txBody>
          <a:bodyPr>
            <a:normAutofit/>
          </a:bodyPr>
          <a:lstStyle/>
          <a:p>
            <a:r>
              <a:rPr lang="en-IN" sz="3200" dirty="0" smtClean="0">
                <a:latin typeface="Times New Roman" panose="02020603050405020304" pitchFamily="18" charset="0"/>
                <a:cs typeface="Times New Roman" panose="02020603050405020304" pitchFamily="18" charset="0"/>
              </a:rPr>
              <a:t>Show min no of Total laid off by </a:t>
            </a:r>
            <a:r>
              <a:rPr lang="en-IN" sz="3200" dirty="0" err="1" smtClean="0">
                <a:latin typeface="Times New Roman" panose="02020603050405020304" pitchFamily="18" charset="0"/>
                <a:cs typeface="Times New Roman" panose="02020603050405020304" pitchFamily="18" charset="0"/>
              </a:rPr>
              <a:t>country,location,company</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29384" y="1178560"/>
            <a:ext cx="8001000" cy="4689443"/>
          </a:xfrm>
        </p:spPr>
      </p:pic>
    </p:spTree>
    <p:extLst>
      <p:ext uri="{BB962C8B-B14F-4D97-AF65-F5344CB8AC3E}">
        <p14:creationId xmlns:p14="http://schemas.microsoft.com/office/powerpoint/2010/main" val="3736901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3584" y="402209"/>
            <a:ext cx="10058400" cy="639763"/>
          </a:xfrm>
        </p:spPr>
        <p:txBody>
          <a:bodyPr>
            <a:normAutofit/>
          </a:bodyPr>
          <a:lstStyle/>
          <a:p>
            <a:r>
              <a:rPr lang="en-IN" sz="3200" dirty="0">
                <a:latin typeface="Times New Roman" panose="02020603050405020304" pitchFamily="18" charset="0"/>
                <a:cs typeface="Times New Roman" panose="02020603050405020304" pitchFamily="18" charset="0"/>
              </a:rPr>
              <a:t>Show min no of Total laid off by </a:t>
            </a:r>
            <a:r>
              <a:rPr lang="en-IN" sz="3200" dirty="0" err="1">
                <a:latin typeface="Times New Roman" panose="02020603050405020304" pitchFamily="18" charset="0"/>
                <a:cs typeface="Times New Roman" panose="02020603050405020304" pitchFamily="18" charset="0"/>
              </a:rPr>
              <a:t>country,location,company</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89849" y="1132840"/>
            <a:ext cx="8523415" cy="4993858"/>
          </a:xfrm>
        </p:spPr>
      </p:pic>
    </p:spTree>
    <p:extLst>
      <p:ext uri="{BB962C8B-B14F-4D97-AF65-F5344CB8AC3E}">
        <p14:creationId xmlns:p14="http://schemas.microsoft.com/office/powerpoint/2010/main" val="322024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0976" y="410845"/>
            <a:ext cx="10058400" cy="585788"/>
          </a:xfrm>
        </p:spPr>
        <p:txBody>
          <a:bodyPr>
            <a:normAutofit/>
          </a:bodyPr>
          <a:lstStyle/>
          <a:p>
            <a:r>
              <a:rPr lang="en-IN" sz="3200" dirty="0" smtClean="0">
                <a:latin typeface="Times New Roman" panose="02020603050405020304" pitchFamily="18" charset="0"/>
                <a:cs typeface="Times New Roman" panose="02020603050405020304" pitchFamily="18" charset="0"/>
              </a:rPr>
              <a:t>Show country wise top 3 companies who </a:t>
            </a:r>
            <a:r>
              <a:rPr lang="en-IN" sz="3200" dirty="0" err="1" smtClean="0">
                <a:latin typeface="Times New Roman" panose="02020603050405020304" pitchFamily="18" charset="0"/>
                <a:cs typeface="Times New Roman" panose="02020603050405020304" pitchFamily="18" charset="0"/>
              </a:rPr>
              <a:t>laidoff</a:t>
            </a:r>
            <a:r>
              <a:rPr lang="en-IN" sz="3200" dirty="0" smtClean="0">
                <a:latin typeface="Times New Roman" panose="02020603050405020304" pitchFamily="18" charset="0"/>
                <a:cs typeface="Times New Roman" panose="02020603050405020304" pitchFamily="18" charset="0"/>
              </a:rPr>
              <a:t> there emp.</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59152" y="1142048"/>
            <a:ext cx="7104063" cy="4781550"/>
          </a:xfrm>
        </p:spPr>
      </p:pic>
    </p:spTree>
    <p:extLst>
      <p:ext uri="{BB962C8B-B14F-4D97-AF65-F5344CB8AC3E}">
        <p14:creationId xmlns:p14="http://schemas.microsoft.com/office/powerpoint/2010/main" val="1666275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2104" y="621602"/>
            <a:ext cx="10058400" cy="685800"/>
          </a:xfrm>
        </p:spPr>
        <p:txBody>
          <a:bodyPr>
            <a:normAutofit/>
          </a:bodyPr>
          <a:lstStyle/>
          <a:p>
            <a:pPr algn="ctr"/>
            <a:r>
              <a:rPr lang="en-IN" sz="3200" dirty="0">
                <a:latin typeface="Times New Roman" panose="02020603050405020304" pitchFamily="18" charset="0"/>
                <a:cs typeface="Times New Roman" panose="02020603050405020304" pitchFamily="18" charset="0"/>
              </a:rPr>
              <a:t>Show country wise top 3 companies who laid off there emp.</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0654" y="2272988"/>
            <a:ext cx="5200650" cy="3276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616" y="2272988"/>
            <a:ext cx="5262372" cy="3405582"/>
          </a:xfrm>
          <a:prstGeom prst="rect">
            <a:avLst/>
          </a:prstGeom>
        </p:spPr>
      </p:pic>
    </p:spTree>
    <p:extLst>
      <p:ext uri="{BB962C8B-B14F-4D97-AF65-F5344CB8AC3E}">
        <p14:creationId xmlns:p14="http://schemas.microsoft.com/office/powerpoint/2010/main" val="4129110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8888" y="557403"/>
            <a:ext cx="10058400" cy="576263"/>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Show the random data from dataset.</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08760" y="1452499"/>
            <a:ext cx="8713788" cy="4445000"/>
          </a:xfrm>
        </p:spPr>
      </p:pic>
    </p:spTree>
    <p:extLst>
      <p:ext uri="{BB962C8B-B14F-4D97-AF65-F5344CB8AC3E}">
        <p14:creationId xmlns:p14="http://schemas.microsoft.com/office/powerpoint/2010/main" val="1865085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76" y="296482"/>
            <a:ext cx="10058400" cy="836612"/>
          </a:xfrm>
        </p:spPr>
        <p:txBody>
          <a:bodyPr>
            <a:normAutofit/>
          </a:bodyPr>
          <a:lstStyle/>
          <a:p>
            <a:pPr algn="ctr"/>
            <a:r>
              <a:rPr lang="en-IN" sz="3200" dirty="0">
                <a:latin typeface="Times New Roman" panose="02020603050405020304" pitchFamily="18" charset="0"/>
                <a:cs typeface="Times New Roman" panose="02020603050405020304" pitchFamily="18" charset="0"/>
              </a:rPr>
              <a:t>Show the random data from </a:t>
            </a:r>
            <a:r>
              <a:rPr lang="en-IN" sz="3200" dirty="0" smtClean="0">
                <a:latin typeface="Times New Roman" panose="02020603050405020304" pitchFamily="18" charset="0"/>
                <a:cs typeface="Times New Roman" panose="02020603050405020304" pitchFamily="18" charset="0"/>
              </a:rPr>
              <a:t>dataset.</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86000" y="1324039"/>
            <a:ext cx="6707188" cy="4675187"/>
          </a:xfrm>
        </p:spPr>
      </p:pic>
    </p:spTree>
    <p:extLst>
      <p:ext uri="{BB962C8B-B14F-4D97-AF65-F5344CB8AC3E}">
        <p14:creationId xmlns:p14="http://schemas.microsoft.com/office/powerpoint/2010/main" val="816350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1456" y="356743"/>
            <a:ext cx="10058400" cy="658813"/>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Show month wise lay off.</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33259" y="1132904"/>
            <a:ext cx="8555037" cy="4911725"/>
          </a:xfrm>
        </p:spPr>
      </p:pic>
    </p:spTree>
    <p:extLst>
      <p:ext uri="{BB962C8B-B14F-4D97-AF65-F5344CB8AC3E}">
        <p14:creationId xmlns:p14="http://schemas.microsoft.com/office/powerpoint/2010/main" val="1852642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5736" y="406210"/>
            <a:ext cx="10058400" cy="809625"/>
          </a:xfrm>
        </p:spPr>
        <p:txBody>
          <a:bodyPr>
            <a:normAutofit/>
          </a:bodyPr>
          <a:lstStyle/>
          <a:p>
            <a:pPr algn="ctr"/>
            <a:r>
              <a:rPr lang="en-IN" sz="3200" dirty="0">
                <a:latin typeface="Times New Roman" panose="02020603050405020304" pitchFamily="18" charset="0"/>
                <a:cs typeface="Times New Roman" panose="02020603050405020304" pitchFamily="18" charset="0"/>
              </a:rPr>
              <a:t>Show month wise lay off.</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28800" y="1458976"/>
            <a:ext cx="7666038" cy="4594225"/>
          </a:xfrm>
        </p:spPr>
      </p:pic>
    </p:spTree>
    <p:extLst>
      <p:ext uri="{BB962C8B-B14F-4D97-AF65-F5344CB8AC3E}">
        <p14:creationId xmlns:p14="http://schemas.microsoft.com/office/powerpoint/2010/main" val="87598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9744" y="421386"/>
            <a:ext cx="10058400" cy="547688"/>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Show Quarter wise layoffs</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33600" y="1191070"/>
            <a:ext cx="6764338" cy="4945062"/>
          </a:xfrm>
        </p:spPr>
      </p:pic>
    </p:spTree>
    <p:extLst>
      <p:ext uri="{BB962C8B-B14F-4D97-AF65-F5344CB8AC3E}">
        <p14:creationId xmlns:p14="http://schemas.microsoft.com/office/powerpoint/2010/main" val="247654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Looker (aka) Google Data studio</a:t>
            </a:r>
            <a:endParaRPr lang="en-AU"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AU" dirty="0"/>
              <a:t>Just as Google organizes the world’s information and makes it universally accessible and useful, Looker does the same for your business data, making it easy to build insight-powered workflows and applications</a:t>
            </a:r>
            <a:r>
              <a:rPr lang="en-AU" dirty="0" smtClean="0"/>
              <a:t>.</a:t>
            </a:r>
            <a:r>
              <a:rPr lang="en-AU" dirty="0"/>
              <a:t> </a:t>
            </a:r>
            <a:r>
              <a:rPr lang="en-AU" dirty="0" smtClean="0"/>
              <a:t>Looker is basically a </a:t>
            </a:r>
            <a:r>
              <a:rPr lang="en-AU" u="sng" dirty="0" smtClean="0">
                <a:solidFill>
                  <a:srgbClr val="FF0000"/>
                </a:solidFill>
              </a:rPr>
              <a:t>B</a:t>
            </a:r>
            <a:r>
              <a:rPr lang="en-AU" u="sng" dirty="0" smtClean="0"/>
              <a:t>usiness </a:t>
            </a:r>
            <a:r>
              <a:rPr lang="en-AU" u="sng" dirty="0">
                <a:solidFill>
                  <a:srgbClr val="FF0000"/>
                </a:solidFill>
              </a:rPr>
              <a:t>I</a:t>
            </a:r>
            <a:r>
              <a:rPr lang="en-AU" u="sng" dirty="0" smtClean="0"/>
              <a:t>ntelligence </a:t>
            </a:r>
            <a:r>
              <a:rPr lang="en-AU" u="sng" dirty="0"/>
              <a:t>tools</a:t>
            </a:r>
            <a:endParaRPr lang="en-AU" u="sng" dirty="0" smtClean="0"/>
          </a:p>
          <a:p>
            <a:r>
              <a:rPr lang="en-IN" dirty="0"/>
              <a:t>Source : </a:t>
            </a:r>
            <a:r>
              <a:rPr lang="en-IN" dirty="0">
                <a:hlinkClick r:id="rId2"/>
              </a:rPr>
              <a:t>https://cloud.google.com/looker</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420618"/>
            <a:ext cx="4250436" cy="191724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366" y="3299460"/>
            <a:ext cx="5101892" cy="1940052"/>
          </a:xfrm>
          <a:prstGeom prst="rect">
            <a:avLst/>
          </a:prstGeom>
        </p:spPr>
      </p:pic>
    </p:spTree>
    <p:extLst>
      <p:ext uri="{BB962C8B-B14F-4D97-AF65-F5344CB8AC3E}">
        <p14:creationId xmlns:p14="http://schemas.microsoft.com/office/powerpoint/2010/main" val="4250071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3633" y="420688"/>
            <a:ext cx="10058400" cy="603250"/>
          </a:xfrm>
        </p:spPr>
        <p:txBody>
          <a:bodyPr>
            <a:normAutofit/>
          </a:bodyPr>
          <a:lstStyle/>
          <a:p>
            <a:pPr algn="ctr"/>
            <a:r>
              <a:rPr lang="en-IN" sz="3200" dirty="0">
                <a:latin typeface="Times New Roman" panose="02020603050405020304" pitchFamily="18" charset="0"/>
                <a:cs typeface="Times New Roman" panose="02020603050405020304" pitchFamily="18" charset="0"/>
              </a:rPr>
              <a:t>Show month wise lay off.</a:t>
            </a:r>
            <a:endParaRPr lang="en-AU" sz="32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96896" y="1340231"/>
            <a:ext cx="6111875" cy="4448175"/>
          </a:xfrm>
        </p:spPr>
      </p:pic>
    </p:spTree>
    <p:extLst>
      <p:ext uri="{BB962C8B-B14F-4D97-AF65-F5344CB8AC3E}">
        <p14:creationId xmlns:p14="http://schemas.microsoft.com/office/powerpoint/2010/main" val="401290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254697" y="1463040"/>
            <a:ext cx="9818687" cy="2322957"/>
          </a:xfrm>
        </p:spPr>
        <p:txBody>
          <a:bodyPr>
            <a:normAutofit/>
          </a:bodyPr>
          <a:lstStyle/>
          <a:p>
            <a:r>
              <a:rPr lang="en-IN" b="1" dirty="0" smtClean="0"/>
              <a:t>Big </a:t>
            </a:r>
            <a:r>
              <a:rPr lang="en-IN" b="1" dirty="0"/>
              <a:t>Query sandbox :</a:t>
            </a:r>
            <a:r>
              <a:rPr lang="en-IN" sz="4400" dirty="0"/>
              <a:t/>
            </a:r>
            <a:br>
              <a:rPr lang="en-IN" sz="4400" dirty="0"/>
            </a:br>
            <a:r>
              <a:rPr lang="en-IN" sz="2800" dirty="0">
                <a:hlinkClick r:id="rId2"/>
              </a:rPr>
              <a:t>https://cloud.google.com/bigquery/docs/sandbox</a:t>
            </a:r>
            <a:endParaRPr lang="en-AU" sz="3200" dirty="0"/>
          </a:p>
        </p:txBody>
      </p:sp>
      <p:sp>
        <p:nvSpPr>
          <p:cNvPr id="5" name="Rectangle 4"/>
          <p:cNvSpPr/>
          <p:nvPr/>
        </p:nvSpPr>
        <p:spPr>
          <a:xfrm>
            <a:off x="8678550" y="690479"/>
            <a:ext cx="143686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angle 5"/>
          <p:cNvSpPr/>
          <p:nvPr/>
        </p:nvSpPr>
        <p:spPr>
          <a:xfrm>
            <a:off x="8830950" y="842879"/>
            <a:ext cx="143686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Rectangle 6"/>
          <p:cNvSpPr/>
          <p:nvPr/>
        </p:nvSpPr>
        <p:spPr>
          <a:xfrm>
            <a:off x="8983350" y="995279"/>
            <a:ext cx="143686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p:cNvSpPr/>
          <p:nvPr/>
        </p:nvSpPr>
        <p:spPr>
          <a:xfrm>
            <a:off x="9135750" y="1147679"/>
            <a:ext cx="143686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angle 8"/>
          <p:cNvSpPr/>
          <p:nvPr/>
        </p:nvSpPr>
        <p:spPr>
          <a:xfrm>
            <a:off x="9288150" y="1300079"/>
            <a:ext cx="143686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Rectangle 9"/>
          <p:cNvSpPr/>
          <p:nvPr/>
        </p:nvSpPr>
        <p:spPr>
          <a:xfrm>
            <a:off x="9440550" y="1452479"/>
            <a:ext cx="1436868"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Free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2044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0832" y="2103120"/>
            <a:ext cx="7159752" cy="1815882"/>
          </a:xfrm>
          <a:prstGeom prst="rect">
            <a:avLst/>
          </a:prstGeom>
          <a:noFill/>
        </p:spPr>
        <p:txBody>
          <a:bodyPr wrap="square" rtlCol="0">
            <a:spAutoFit/>
          </a:bodyPr>
          <a:lstStyle/>
          <a:p>
            <a:r>
              <a:rPr lang="en-IN" sz="2800" dirty="0" smtClean="0"/>
              <a:t>We have to Create</a:t>
            </a:r>
          </a:p>
          <a:p>
            <a:pPr marL="457200" indent="-457200">
              <a:buFont typeface="Arial" panose="020B0604020202020204" pitchFamily="34" charset="0"/>
              <a:buChar char="•"/>
            </a:pPr>
            <a:r>
              <a:rPr lang="en-IN" sz="2800" dirty="0" smtClean="0"/>
              <a:t>Project</a:t>
            </a:r>
          </a:p>
          <a:p>
            <a:pPr marL="457200" indent="-457200">
              <a:buFont typeface="Arial" panose="020B0604020202020204" pitchFamily="34" charset="0"/>
              <a:buChar char="•"/>
            </a:pPr>
            <a:r>
              <a:rPr lang="en-IN" sz="2800" dirty="0" smtClean="0"/>
              <a:t>Dataset</a:t>
            </a:r>
          </a:p>
          <a:p>
            <a:pPr marL="457200" indent="-457200">
              <a:buFont typeface="Arial" panose="020B0604020202020204" pitchFamily="34" charset="0"/>
              <a:buChar char="•"/>
            </a:pPr>
            <a:r>
              <a:rPr lang="en-IN" sz="2800" dirty="0" smtClean="0"/>
              <a:t>Table</a:t>
            </a:r>
            <a:endParaRPr lang="en-AU" sz="2800" dirty="0"/>
          </a:p>
        </p:txBody>
      </p:sp>
    </p:spTree>
    <p:extLst>
      <p:ext uri="{BB962C8B-B14F-4D97-AF65-F5344CB8AC3E}">
        <p14:creationId xmlns:p14="http://schemas.microsoft.com/office/powerpoint/2010/main" val="4241136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4024" y="276126"/>
            <a:ext cx="10058400" cy="1449387"/>
          </a:xfrm>
        </p:spPr>
        <p:txBody>
          <a:bodyPr>
            <a:normAutofit/>
          </a:bodyPr>
          <a:lstStyle/>
          <a:p>
            <a:pPr algn="just"/>
            <a:r>
              <a:rPr lang="en-IN" sz="3200" dirty="0" smtClean="0">
                <a:latin typeface="Times New Roman" panose="02020603050405020304" pitchFamily="18" charset="0"/>
                <a:cs typeface="Times New Roman" panose="02020603050405020304" pitchFamily="18" charset="0"/>
              </a:rPr>
              <a:t>Step 1 : First we have to </a:t>
            </a:r>
            <a:r>
              <a:rPr lang="en-IN" sz="3200" dirty="0">
                <a:latin typeface="Times New Roman" panose="02020603050405020304" pitchFamily="18" charset="0"/>
                <a:cs typeface="Times New Roman" panose="02020603050405020304" pitchFamily="18" charset="0"/>
              </a:rPr>
              <a:t>C</a:t>
            </a:r>
            <a:r>
              <a:rPr lang="en-IN" sz="3200" dirty="0" smtClean="0">
                <a:latin typeface="Times New Roman" panose="02020603050405020304" pitchFamily="18" charset="0"/>
                <a:cs typeface="Times New Roman" panose="02020603050405020304" pitchFamily="18" charset="0"/>
              </a:rPr>
              <a:t>reate new project         in Google cloud</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29214"/>
          <a:stretch/>
        </p:blipFill>
        <p:spPr>
          <a:xfrm>
            <a:off x="6256400" y="737946"/>
            <a:ext cx="2796159" cy="525745"/>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7782"/>
          <a:stretch/>
        </p:blipFill>
        <p:spPr>
          <a:xfrm>
            <a:off x="2997327" y="1604835"/>
            <a:ext cx="5819394" cy="4155885"/>
          </a:xfrm>
          <a:prstGeom prst="rect">
            <a:avLst/>
          </a:prstGeom>
        </p:spPr>
      </p:pic>
      <p:sp>
        <p:nvSpPr>
          <p:cNvPr id="7" name="TextBox 6"/>
          <p:cNvSpPr txBox="1"/>
          <p:nvPr/>
        </p:nvSpPr>
        <p:spPr>
          <a:xfrm>
            <a:off x="1042416" y="5760720"/>
            <a:ext cx="4864608" cy="584775"/>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Step 2: Name the project</a:t>
            </a:r>
            <a:endParaRPr lang="en-AU"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828032" y="247983"/>
            <a:ext cx="247802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Project creation</a:t>
            </a:r>
            <a:endParaRPr lang="en-AU" sz="2400" b="1" dirty="0">
              <a:latin typeface="Times New Roman" panose="02020603050405020304" pitchFamily="18" charset="0"/>
              <a:cs typeface="Times New Roman" panose="02020603050405020304" pitchFamily="18" charset="0"/>
            </a:endParaRPr>
          </a:p>
        </p:txBody>
      </p:sp>
      <p:sp>
        <p:nvSpPr>
          <p:cNvPr id="10" name="Right Arrow 9"/>
          <p:cNvSpPr/>
          <p:nvPr/>
        </p:nvSpPr>
        <p:spPr>
          <a:xfrm rot="10800000">
            <a:off x="4432935" y="3922776"/>
            <a:ext cx="612648"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7361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826008" y="740664"/>
            <a:ext cx="10058400" cy="575437"/>
          </a:xfrm>
        </p:spPr>
        <p:txBody>
          <a:bodyPr>
            <a:normAutofit/>
          </a:bodyPr>
          <a:lstStyle/>
          <a:p>
            <a:r>
              <a:rPr lang="en-IN" sz="3200" dirty="0" smtClean="0">
                <a:latin typeface="Times New Roman" panose="02020603050405020304" pitchFamily="18" charset="0"/>
                <a:cs typeface="Times New Roman" panose="02020603050405020304" pitchFamily="18" charset="0"/>
              </a:rPr>
              <a:t>Step 1: Create Dataset</a:t>
            </a:r>
            <a:endParaRPr lang="en-AU"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73552" y="1453229"/>
            <a:ext cx="4794250" cy="4262438"/>
          </a:xfrm>
        </p:spPr>
      </p:pic>
      <p:sp>
        <p:nvSpPr>
          <p:cNvPr id="6" name="Down Arrow 5"/>
          <p:cNvSpPr/>
          <p:nvPr/>
        </p:nvSpPr>
        <p:spPr>
          <a:xfrm>
            <a:off x="6995160" y="2907792"/>
            <a:ext cx="256032" cy="329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5221224" y="244435"/>
            <a:ext cx="2459736"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Dataset creation</a:t>
            </a:r>
            <a:endParaRPr lang="en-A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45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13017" y="208979"/>
            <a:ext cx="4853559" cy="6133038"/>
          </a:xfrm>
        </p:spPr>
      </p:pic>
      <p:sp>
        <p:nvSpPr>
          <p:cNvPr id="5" name="Title 4"/>
          <p:cNvSpPr>
            <a:spLocks noGrp="1"/>
          </p:cNvSpPr>
          <p:nvPr>
            <p:ph type="title" idx="4294967295"/>
          </p:nvPr>
        </p:nvSpPr>
        <p:spPr>
          <a:xfrm>
            <a:off x="640080" y="1978978"/>
            <a:ext cx="5668963" cy="1386013"/>
          </a:xfrm>
        </p:spPr>
        <p:txBody>
          <a:bodyPr>
            <a:normAutofit/>
          </a:bodyPr>
          <a:lstStyle/>
          <a:p>
            <a:r>
              <a:rPr lang="en-IN" sz="3200" dirty="0" smtClean="0">
                <a:latin typeface="Times New Roman" panose="02020603050405020304" pitchFamily="18" charset="0"/>
                <a:cs typeface="Times New Roman" panose="02020603050405020304" pitchFamily="18" charset="0"/>
              </a:rPr>
              <a:t>Step 2 : Give the dataset id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Step 3 : click create dataset</a:t>
            </a:r>
            <a:endParaRPr lang="en-AU" sz="3200" dirty="0">
              <a:latin typeface="Times New Roman" panose="02020603050405020304" pitchFamily="18" charset="0"/>
              <a:cs typeface="Times New Roman" panose="02020603050405020304" pitchFamily="18" charset="0"/>
            </a:endParaRPr>
          </a:p>
        </p:txBody>
      </p:sp>
      <p:sp>
        <p:nvSpPr>
          <p:cNvPr id="6" name="Right Arrow 5"/>
          <p:cNvSpPr/>
          <p:nvPr/>
        </p:nvSpPr>
        <p:spPr>
          <a:xfrm rot="10800000">
            <a:off x="7744968" y="1362456"/>
            <a:ext cx="384048"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ight Arrow 6"/>
          <p:cNvSpPr/>
          <p:nvPr/>
        </p:nvSpPr>
        <p:spPr>
          <a:xfrm rot="8489292">
            <a:off x="7446139" y="5666233"/>
            <a:ext cx="460248" cy="259080"/>
          </a:xfrm>
          <a:prstGeom prst="rightArrow">
            <a:avLst>
              <a:gd name="adj1" fmla="val 42941"/>
              <a:gd name="adj2" fmla="val 782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83759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Step 1 : Create table</a:t>
            </a:r>
            <a:endParaRPr lang="en-AU"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2603" y="2192655"/>
            <a:ext cx="3627120" cy="3329940"/>
          </a:xfrm>
        </p:spPr>
      </p:pic>
      <p:sp>
        <p:nvSpPr>
          <p:cNvPr id="5" name="Rectangle 4"/>
          <p:cNvSpPr/>
          <p:nvPr/>
        </p:nvSpPr>
        <p:spPr>
          <a:xfrm>
            <a:off x="4507992" y="2423160"/>
            <a:ext cx="1755648" cy="466344"/>
          </a:xfrm>
          <a:prstGeom prst="rect">
            <a:avLst/>
          </a:prstGeom>
          <a:solidFill>
            <a:schemeClr val="accent5">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841272" y="326318"/>
            <a:ext cx="2569781"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Table Creation</a:t>
            </a:r>
            <a:endParaRPr lang="en-A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43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172</TotalTime>
  <Words>439</Words>
  <Application>Microsoft Office PowerPoint</Application>
  <PresentationFormat>Widescreen</PresentationFormat>
  <Paragraphs>53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Retrospect</vt:lpstr>
      <vt:lpstr>SQL Portfolio Project using Google Big query and Google Data studio (Aka) Looker.</vt:lpstr>
      <vt:lpstr>Google Big-Query</vt:lpstr>
      <vt:lpstr>Looker (aka) Google Data studio</vt:lpstr>
      <vt:lpstr>Big Query sandbox : https://cloud.google.com/bigquery/docs/sandbox</vt:lpstr>
      <vt:lpstr>PowerPoint Presentation</vt:lpstr>
      <vt:lpstr>Step 1 : First we have to Create new project         in Google cloud</vt:lpstr>
      <vt:lpstr>Step 1: Create Dataset</vt:lpstr>
      <vt:lpstr>Step 2 : Give the dataset id  Step 3 : click create dataset</vt:lpstr>
      <vt:lpstr>Step 1 : Create table</vt:lpstr>
      <vt:lpstr>Step 2 : select the table from(Here upload (CSV file) Step 3:browse the file and upload it Step 4:Name the table</vt:lpstr>
      <vt:lpstr>Step 5: click the advanced options</vt:lpstr>
      <vt:lpstr>Step 6: In Header rows to    skip 1 (by default it is 0)  Step 7: click Create Table</vt:lpstr>
      <vt:lpstr>Show the result with limit by 10</vt:lpstr>
      <vt:lpstr>Show the result with limit by 10</vt:lpstr>
      <vt:lpstr>Create a report to show the company’s stage and the layoffs they have done.</vt:lpstr>
      <vt:lpstr> </vt:lpstr>
      <vt:lpstr>Show the list of top 5 cities with 5 highest layoff’s in the world.</vt:lpstr>
      <vt:lpstr>Show the list of top 5 cities with 5 highest layoff’s in the world.</vt:lpstr>
      <vt:lpstr>Show the list of top 5 Indian industries that have laid off people.</vt:lpstr>
      <vt:lpstr>Show the list of top 5 Indian industries that have laid off people.</vt:lpstr>
      <vt:lpstr>Show min no of Total laid off by country,location,company</vt:lpstr>
      <vt:lpstr>Show min no of Total laid off by country,location,company</vt:lpstr>
      <vt:lpstr>Show country wise top 3 companies who laidoff there emp.</vt:lpstr>
      <vt:lpstr>Show country wise top 3 companies who laid off there emp.</vt:lpstr>
      <vt:lpstr>Show the random data from dataset.</vt:lpstr>
      <vt:lpstr>Show the random data from dataset.</vt:lpstr>
      <vt:lpstr>Show month wise lay off.</vt:lpstr>
      <vt:lpstr>Show month wise lay off.</vt:lpstr>
      <vt:lpstr>Show Quarter wise layoffs</vt:lpstr>
      <vt:lpstr>Show month wise lay off.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Portfolio Project using Google Big query and Google Data studio (Aka) Looker</dc:title>
  <dc:creator>arun</dc:creator>
  <cp:lastModifiedBy>arun</cp:lastModifiedBy>
  <cp:revision>19</cp:revision>
  <dcterms:created xsi:type="dcterms:W3CDTF">2023-01-26T06:35:39Z</dcterms:created>
  <dcterms:modified xsi:type="dcterms:W3CDTF">2023-01-26T09:28:16Z</dcterms:modified>
</cp:coreProperties>
</file>