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2" r:id="rId7"/>
    <p:sldId id="261" r:id="rId8"/>
    <p:sldId id="263" r:id="rId9"/>
    <p:sldId id="267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4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5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6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8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89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8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0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5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4D71A-7DE1-48B4-B698-7A081D4DF784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A45A-A9E2-45DB-9BE4-CF8F3109D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5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797" y="3848669"/>
            <a:ext cx="11109278" cy="26476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JavaScript, </a:t>
            </a:r>
            <a:r>
              <a:rPr lang="en-US" sz="2000" dirty="0" smtClean="0"/>
              <a:t>abbreviated </a:t>
            </a:r>
            <a:r>
              <a:rPr lang="en-US" sz="2000" dirty="0"/>
              <a:t>as </a:t>
            </a:r>
            <a:r>
              <a:rPr lang="en-US" sz="2000" dirty="0" smtClean="0"/>
              <a:t>‘JS’ </a:t>
            </a:r>
            <a:r>
              <a:rPr lang="en-US" sz="2000" dirty="0"/>
              <a:t>is a programming language that is one of the core technologies of the World Wide Web, alongside HTML and CSS</a:t>
            </a:r>
            <a:r>
              <a:rPr lang="en-US" sz="2000" dirty="0" smtClean="0"/>
              <a:t>. It can </a:t>
            </a:r>
            <a:r>
              <a:rPr lang="en-IN" sz="2000" b="1" dirty="0" smtClean="0"/>
              <a:t>calculate</a:t>
            </a:r>
            <a:r>
              <a:rPr lang="en-IN" sz="2000" dirty="0"/>
              <a:t>, </a:t>
            </a:r>
            <a:r>
              <a:rPr lang="en-IN" sz="2000" b="1" dirty="0"/>
              <a:t>manipulate</a:t>
            </a:r>
            <a:r>
              <a:rPr lang="en-IN" sz="2000" dirty="0"/>
              <a:t> and </a:t>
            </a:r>
            <a:r>
              <a:rPr lang="en-IN" sz="2000" b="1" dirty="0"/>
              <a:t>validate</a:t>
            </a:r>
            <a:r>
              <a:rPr lang="en-IN" sz="2000" dirty="0"/>
              <a:t> </a:t>
            </a:r>
            <a:r>
              <a:rPr lang="en-IN" sz="2000" dirty="0" smtClean="0"/>
              <a:t>data.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It is</a:t>
            </a:r>
            <a:r>
              <a:rPr lang="en-US" sz="2000" dirty="0"/>
              <a:t> a scripting language used to create and control dynamic website </a:t>
            </a:r>
            <a:r>
              <a:rPr lang="en-US" sz="2000" dirty="0" smtClean="0"/>
              <a:t>content like </a:t>
            </a:r>
            <a:r>
              <a:rPr lang="en-IN" sz="2000" dirty="0"/>
              <a:t>animated </a:t>
            </a:r>
            <a:r>
              <a:rPr lang="en-IN" sz="2000" dirty="0" smtClean="0"/>
              <a:t>graphics, </a:t>
            </a:r>
            <a:r>
              <a:rPr lang="en-IN" sz="2000" dirty="0"/>
              <a:t>photo </a:t>
            </a:r>
            <a:r>
              <a:rPr lang="en-IN" sz="2000" dirty="0" smtClean="0"/>
              <a:t>slideshows, </a:t>
            </a:r>
            <a:r>
              <a:rPr lang="en-US" sz="2000" dirty="0"/>
              <a:t>content updates, </a:t>
            </a:r>
            <a:r>
              <a:rPr lang="en-US" sz="2000" dirty="0" smtClean="0"/>
              <a:t>animated </a:t>
            </a:r>
            <a:r>
              <a:rPr lang="en-US" sz="2000" dirty="0"/>
              <a:t>2D/3D graphics, scrolling video </a:t>
            </a:r>
            <a:r>
              <a:rPr lang="en-US" sz="2000" dirty="0" smtClean="0"/>
              <a:t>jukeboxes</a:t>
            </a:r>
            <a:r>
              <a:rPr lang="en-IN" sz="2000" dirty="0"/>
              <a:t> </a:t>
            </a:r>
            <a:r>
              <a:rPr lang="en-IN" sz="2000" dirty="0" smtClean="0"/>
              <a:t>etc.</a:t>
            </a:r>
            <a:endParaRPr lang="en-IN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" y="174731"/>
            <a:ext cx="383911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2830"/>
            <a:ext cx="10515600" cy="6482686"/>
          </a:xfrm>
        </p:spPr>
        <p:txBody>
          <a:bodyPr>
            <a:norm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solidFill>
                  <a:schemeClr val="tx1"/>
                </a:solidFill>
              </a:rPr>
              <a:t>Syntax</a:t>
            </a:r>
            <a:endParaRPr lang="en-US" sz="3600" b="1" dirty="0" smtClean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cs typeface="Segoe UI" panose="020B0502040204020203" pitchFamily="34" charset="0"/>
              </a:rPr>
              <a:t>Single </a:t>
            </a: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Line Comments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- S</a:t>
            </a:r>
            <a:r>
              <a:rPr lang="en-US" sz="2000" dirty="0">
                <a:solidFill>
                  <a:schemeClr val="tx1"/>
                </a:solidFill>
              </a:rPr>
              <a:t>tart with //.</a:t>
            </a:r>
          </a:p>
          <a:p>
            <a:pPr lvl="0"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Multi-line Comments </a:t>
            </a:r>
            <a:r>
              <a:rPr lang="en-US" sz="2000" dirty="0">
                <a:solidFill>
                  <a:schemeClr val="tx1"/>
                </a:solidFill>
                <a:cs typeface="Segoe UI" panose="020B0502040204020203" pitchFamily="34" charset="0"/>
              </a:rPr>
              <a:t>- S</a:t>
            </a:r>
            <a:r>
              <a:rPr lang="en-US" sz="2000" dirty="0">
                <a:solidFill>
                  <a:schemeClr val="tx1"/>
                </a:solidFill>
              </a:rPr>
              <a:t>tart with /* and end with */.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Hyphens are </a:t>
            </a:r>
            <a:r>
              <a:rPr lang="en-US" sz="2000" dirty="0">
                <a:solidFill>
                  <a:schemeClr val="tx1"/>
                </a:solidFill>
              </a:rPr>
              <a:t>not allowed in </a:t>
            </a:r>
            <a:r>
              <a:rPr lang="en-US" sz="2000" dirty="0" smtClean="0">
                <a:solidFill>
                  <a:schemeClr val="tx1"/>
                </a:solidFill>
              </a:rPr>
              <a:t>JavaScript.		Ex: var first_Name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 </a:t>
            </a:r>
            <a:r>
              <a:rPr lang="en-US" sz="2000" dirty="0">
                <a:solidFill>
                  <a:schemeClr val="tx1"/>
                </a:solidFill>
              </a:rPr>
              <a:t>camel case that starts with a lowercase </a:t>
            </a:r>
            <a:r>
              <a:rPr lang="en-US" sz="2000" dirty="0" smtClean="0">
                <a:solidFill>
                  <a:schemeClr val="tx1"/>
                </a:solidFill>
              </a:rPr>
              <a:t>letter.	</a:t>
            </a:r>
            <a:r>
              <a:rPr lang="en-US" sz="2000" dirty="0">
                <a:solidFill>
                  <a:schemeClr val="tx1"/>
                </a:solidFill>
              </a:rPr>
              <a:t> Ex: var </a:t>
            </a:r>
            <a:r>
              <a:rPr lang="en-US" sz="2000" dirty="0" smtClean="0">
                <a:solidFill>
                  <a:schemeClr val="tx1"/>
                </a:solidFill>
              </a:rPr>
              <a:t>firstName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0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49" y="327546"/>
            <a:ext cx="11095630" cy="6209731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Function Syntax - </a:t>
            </a:r>
            <a:r>
              <a:rPr lang="en-US" sz="2000" dirty="0">
                <a:solidFill>
                  <a:schemeClr val="tx1"/>
                </a:solidFill>
              </a:rPr>
              <a:t> Is defined with the function keyword, followed by a </a:t>
            </a:r>
            <a:r>
              <a:rPr lang="en-US" sz="2000" b="1" dirty="0">
                <a:solidFill>
                  <a:schemeClr val="tx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, and parentheses 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.  The parentheses may include the parameter names separated by commas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(</a:t>
            </a:r>
            <a:r>
              <a:rPr lang="en-US" sz="2000" b="1" i="1" dirty="0">
                <a:solidFill>
                  <a:schemeClr val="tx1"/>
                </a:solidFill>
              </a:rPr>
              <a:t>parameter1,  parameter2, ...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function </a:t>
            </a:r>
            <a:r>
              <a:rPr lang="en-US" sz="2000" i="1" dirty="0">
                <a:solidFill>
                  <a:schemeClr val="tx1"/>
                </a:solidFill>
              </a:rPr>
              <a:t>name(parameter1, parameter2)</a:t>
            </a:r>
            <a:r>
              <a:rPr lang="en-US" sz="2000" dirty="0">
                <a:solidFill>
                  <a:schemeClr val="tx1"/>
                </a:solidFill>
              </a:rPr>
              <a:t>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//C</a:t>
            </a:r>
            <a:r>
              <a:rPr lang="en-US" sz="2000" i="1" dirty="0">
                <a:solidFill>
                  <a:schemeClr val="tx1"/>
                </a:solidFill>
              </a:rPr>
              <a:t>ode to be executed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endParaRPr lang="en-IN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//When </a:t>
            </a:r>
            <a:r>
              <a:rPr lang="en-US" sz="2000" dirty="0">
                <a:solidFill>
                  <a:schemeClr val="tx1"/>
                </a:solidFill>
              </a:rPr>
              <a:t>Function is called, the return value will </a:t>
            </a:r>
            <a:r>
              <a:rPr lang="en-US" sz="2000" dirty="0" smtClean="0">
                <a:solidFill>
                  <a:schemeClr val="tx1"/>
                </a:solidFill>
              </a:rPr>
              <a:t>be stored in x.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let x = </a:t>
            </a:r>
            <a:r>
              <a:rPr lang="en-US" sz="2000" dirty="0" err="1" smtClean="0">
                <a:solidFill>
                  <a:schemeClr val="tx1"/>
                </a:solidFill>
              </a:rPr>
              <a:t>functionName</a:t>
            </a:r>
            <a:r>
              <a:rPr lang="en-US" sz="2000" dirty="0" smtClean="0">
                <a:solidFill>
                  <a:schemeClr val="tx1"/>
                </a:solidFill>
              </a:rPr>
              <a:t>(4</a:t>
            </a:r>
            <a:r>
              <a:rPr lang="en-US" sz="2000" dirty="0">
                <a:solidFill>
                  <a:schemeClr val="tx1"/>
                </a:solidFill>
              </a:rPr>
              <a:t>, 3);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function</a:t>
            </a:r>
            <a:r>
              <a:rPr lang="en-US" sz="2000" dirty="0">
                <a:solidFill>
                  <a:schemeClr val="tx1"/>
                </a:solidFill>
              </a:rPr>
              <a:t> </a:t>
            </a:r>
            <a:r>
              <a:rPr lang="en-US" sz="2000" dirty="0" err="1" smtClean="0">
                <a:solidFill>
                  <a:schemeClr val="tx1"/>
                </a:solidFill>
              </a:rPr>
              <a:t>functionName</a:t>
            </a:r>
            <a:r>
              <a:rPr lang="en-US" sz="2000" dirty="0" smtClean="0">
                <a:solidFill>
                  <a:schemeClr val="tx1"/>
                </a:solidFill>
              </a:rPr>
              <a:t>(a</a:t>
            </a:r>
            <a:r>
              <a:rPr lang="en-US" sz="2000" dirty="0">
                <a:solidFill>
                  <a:schemeClr val="tx1"/>
                </a:solidFill>
              </a:rPr>
              <a:t>, b) </a:t>
            </a:r>
            <a:r>
              <a:rPr lang="en-US" sz="2000" dirty="0" smtClean="0">
                <a:solidFill>
                  <a:schemeClr val="tx1"/>
                </a:solidFill>
              </a:rPr>
              <a:t>{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  return a * b</a:t>
            </a:r>
            <a:r>
              <a:rPr lang="en-US" sz="2000" dirty="0" smtClean="0">
                <a:solidFill>
                  <a:schemeClr val="tx1"/>
                </a:solidFill>
              </a:rPr>
              <a:t>;	                 // </a:t>
            </a:r>
            <a:r>
              <a:rPr lang="en-US" sz="2000" dirty="0">
                <a:solidFill>
                  <a:schemeClr val="tx1"/>
                </a:solidFill>
              </a:rPr>
              <a:t>Function returns the product of a and </a:t>
            </a:r>
            <a:r>
              <a:rPr lang="en-US" sz="2000" dirty="0" smtClean="0">
                <a:solidFill>
                  <a:schemeClr val="tx1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0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9428"/>
            <a:ext cx="10515600" cy="624029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String </a:t>
            </a:r>
            <a:r>
              <a:rPr lang="en-IN" sz="3600" b="1" dirty="0"/>
              <a:t>Methods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009934"/>
            <a:ext cx="10986448" cy="57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7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7272" y="139724"/>
            <a:ext cx="9144000" cy="542664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Installation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967" y="818867"/>
            <a:ext cx="11368585" cy="580029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Install </a:t>
            </a:r>
            <a:r>
              <a:rPr lang="en-US" sz="2000" dirty="0" smtClean="0">
                <a:solidFill>
                  <a:schemeClr val="tx1"/>
                </a:solidFill>
              </a:rPr>
              <a:t>node.js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Install notepad++			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https://notepad-plus-plus.org/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Install </a:t>
            </a:r>
            <a:r>
              <a:rPr lang="en-US" sz="2000" dirty="0" err="1" smtClean="0"/>
              <a:t>nppExec</a:t>
            </a:r>
            <a:endParaRPr lang="en-US" sz="2000" dirty="0" smtClean="0"/>
          </a:p>
          <a:p>
            <a:pPr algn="l"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10" y="2333766"/>
            <a:ext cx="7467209" cy="3957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17" y="2933203"/>
            <a:ext cx="2400300" cy="25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838" y="235259"/>
            <a:ext cx="9144000" cy="69278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Running &lt;‘</a:t>
            </a:r>
            <a:r>
              <a:rPr lang="en-US" sz="3600" b="1" dirty="0" err="1" smtClean="0"/>
              <a:t>js</a:t>
            </a:r>
            <a:r>
              <a:rPr lang="en-US" sz="3600" b="1" dirty="0" smtClean="0"/>
              <a:t>’&gt; code through notepad++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8" y="1496492"/>
            <a:ext cx="5052657" cy="1929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607" y="1592026"/>
            <a:ext cx="3742330" cy="419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38" y="3994032"/>
            <a:ext cx="5163830" cy="21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Display Possibilities</a:t>
            </a:r>
            <a:endParaRPr lang="en-IN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25150"/>
            <a:ext cx="9192904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Writing into an HTML element, using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</a:rPr>
              <a:t>innerHTML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Writing into the HTML output, using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</a:rPr>
              <a:t>document.write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Writing into an alert box, using 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</a:rPr>
              <a:t>window.alert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Writing into the browser console, using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</a:rPr>
              <a:t>console.log()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522" y="248906"/>
            <a:ext cx="9144000" cy="62455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JavaScript Data Types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3" y="873456"/>
            <a:ext cx="10809027" cy="53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2951"/>
            <a:ext cx="10515600" cy="80145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Variables are Containers for Storing </a:t>
            </a:r>
            <a:r>
              <a:rPr lang="en-US" sz="3600" b="1" dirty="0" smtClean="0"/>
              <a:t>Data</a:t>
            </a:r>
            <a:endParaRPr lang="en-IN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04967" y="914402"/>
            <a:ext cx="11259403" cy="5609228"/>
          </a:xfrm>
        </p:spPr>
        <p:txBody>
          <a:bodyPr>
            <a:no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Variables can be declared in 4 ways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Automatically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Keyword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used in all JavaScript code from 1995 to 2015. Use </a:t>
            </a:r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tx1"/>
                </a:solidFill>
              </a:rPr>
              <a:t>old browser 		  </a:t>
            </a:r>
            <a:r>
              <a:rPr lang="en-US" sz="2000" dirty="0" smtClean="0">
                <a:solidFill>
                  <a:schemeClr val="tx1"/>
                </a:solidFill>
              </a:rPr>
              <a:t>	    has </a:t>
            </a:r>
            <a:r>
              <a:rPr lang="en-US" sz="2000" dirty="0" smtClean="0">
                <a:solidFill>
                  <a:schemeClr val="tx1"/>
                </a:solidFill>
              </a:rPr>
              <a:t>to be supported.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let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    Keyword added to JavaScript in 2015. Use 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if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const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can't be used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</a:p>
          <a:p>
            <a:pPr lvl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 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const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 added to JavaScript in 2015. Use if the value / type should not be 			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changed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(Arrays and Objects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Difference </a:t>
            </a:r>
            <a:r>
              <a:rPr lang="en-US" sz="2000" dirty="0">
                <a:solidFill>
                  <a:schemeClr val="tx1"/>
                </a:solidFill>
              </a:rPr>
              <a:t>between </a:t>
            </a:r>
            <a:r>
              <a:rPr lang="en-US" sz="2000" dirty="0" smtClean="0">
                <a:solidFill>
                  <a:schemeClr val="tx1"/>
                </a:solidFill>
              </a:rPr>
              <a:t>var and let. </a:t>
            </a:r>
            <a:r>
              <a:rPr lang="en-US" sz="2000" dirty="0">
                <a:solidFill>
                  <a:schemeClr val="tx1"/>
                </a:solidFill>
              </a:rPr>
              <a:t>Variable declared by let cannot be </a:t>
            </a:r>
            <a:r>
              <a:rPr lang="en-US" sz="2000" dirty="0" err="1">
                <a:solidFill>
                  <a:schemeClr val="tx1"/>
                </a:solidFill>
              </a:rPr>
              <a:t>redeclared</a:t>
            </a:r>
            <a:r>
              <a:rPr lang="en-US" sz="2000" dirty="0">
                <a:solidFill>
                  <a:schemeClr val="tx1"/>
                </a:solidFill>
              </a:rPr>
              <a:t> and must be declared before </a:t>
            </a:r>
            <a:r>
              <a:rPr lang="en-US" sz="2000" dirty="0" smtClean="0">
                <a:solidFill>
                  <a:schemeClr val="tx1"/>
                </a:solidFill>
              </a:rPr>
              <a:t>use.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170" y="180668"/>
            <a:ext cx="9144000" cy="55631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Operator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490" y="736980"/>
            <a:ext cx="11259404" cy="5786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 err="1" smtClean="0"/>
              <a:t>Typeof</a:t>
            </a:r>
            <a:r>
              <a:rPr lang="en-US" b="1" u="sng" dirty="0" smtClean="0"/>
              <a:t> –</a:t>
            </a:r>
            <a:r>
              <a:rPr lang="en-US" sz="20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In JavaScript</a:t>
            </a:r>
            <a:r>
              <a:rPr lang="en-US" sz="2000" dirty="0"/>
              <a:t> is an operator used for type checking and returns </a:t>
            </a:r>
            <a:r>
              <a:rPr lang="en-US" sz="2000" dirty="0" smtClean="0"/>
              <a:t>the data type</a:t>
            </a:r>
            <a:r>
              <a:rPr lang="en-US" sz="2000" dirty="0"/>
              <a:t> of the operand passed to it. The operand can be any variable, function, or </a:t>
            </a:r>
            <a:r>
              <a:rPr lang="en-US" sz="2000" dirty="0" smtClean="0"/>
              <a:t>object</a:t>
            </a:r>
            <a:r>
              <a:rPr lang="en-US" sz="2000" dirty="0" smtClean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000" b="1" dirty="0" smtClean="0"/>
              <a:t>Assignment Operator -</a:t>
            </a:r>
            <a:r>
              <a:rPr lang="en-US" sz="2000" dirty="0"/>
              <a:t> ( = ) to </a:t>
            </a:r>
            <a:r>
              <a:rPr lang="en-US" sz="2000" b="1" dirty="0"/>
              <a:t>assign</a:t>
            </a:r>
            <a:r>
              <a:rPr lang="en-US" sz="2000" dirty="0"/>
              <a:t> values to </a:t>
            </a:r>
            <a:r>
              <a:rPr lang="en-US" sz="2000" dirty="0" smtClean="0"/>
              <a:t>variables.</a:t>
            </a:r>
          </a:p>
          <a:p>
            <a:pPr lvl="0"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.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70" y="3280367"/>
            <a:ext cx="8601075" cy="30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5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1850" y="208484"/>
            <a:ext cx="10515600" cy="637677"/>
          </a:xfrm>
        </p:spPr>
        <p:txBody>
          <a:bodyPr>
            <a:normAutofit/>
          </a:bodyPr>
          <a:lstStyle/>
          <a:p>
            <a:r>
              <a:rPr lang="en-IN" sz="3600" b="1" dirty="0"/>
              <a:t>Array </a:t>
            </a:r>
            <a:r>
              <a:rPr lang="en-IN" sz="3600" b="1" dirty="0" smtClean="0"/>
              <a:t>Methods</a:t>
            </a:r>
            <a:endParaRPr lang="en-IN" sz="3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4" y="846161"/>
            <a:ext cx="10214686" cy="57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395784"/>
            <a:ext cx="11232107" cy="61414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Arithmetic </a:t>
            </a:r>
            <a:r>
              <a:rPr lang="en-US" sz="2000" b="1" dirty="0" smtClean="0"/>
              <a:t>Operators </a:t>
            </a:r>
            <a:r>
              <a:rPr lang="en-US" sz="2000" b="1" dirty="0"/>
              <a:t>-</a:t>
            </a:r>
            <a:r>
              <a:rPr lang="en-US" sz="2000" dirty="0"/>
              <a:t> 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5" y="1201856"/>
            <a:ext cx="8147713" cy="4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PowerPoint Presentation</vt:lpstr>
      <vt:lpstr>Installation</vt:lpstr>
      <vt:lpstr>Running &lt;‘js’&gt; code through notepad++</vt:lpstr>
      <vt:lpstr>Display Possibilities</vt:lpstr>
      <vt:lpstr>JavaScript Data Types</vt:lpstr>
      <vt:lpstr>Variables are Containers for Storing Data</vt:lpstr>
      <vt:lpstr>Operator</vt:lpstr>
      <vt:lpstr>Array Methods</vt:lpstr>
      <vt:lpstr>PowerPoint Presentation</vt:lpstr>
      <vt:lpstr>PowerPoint Presentation</vt:lpstr>
      <vt:lpstr>PowerPoint Presentation</vt:lpstr>
      <vt:lpstr>String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31</cp:revision>
  <dcterms:created xsi:type="dcterms:W3CDTF">2023-12-10T14:36:03Z</dcterms:created>
  <dcterms:modified xsi:type="dcterms:W3CDTF">2023-12-11T12:38:37Z</dcterms:modified>
</cp:coreProperties>
</file>