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4" r:id="rId7"/>
    <p:sldId id="265" r:id="rId8"/>
    <p:sldId id="266" r:id="rId9"/>
    <p:sldId id="261" r:id="rId10"/>
    <p:sldId id="267" r:id="rId11"/>
    <p:sldId id="268" r:id="rId12"/>
    <p:sldId id="270" r:id="rId13"/>
    <p:sldId id="269" r:id="rId14"/>
    <p:sldId id="262" r:id="rId15"/>
    <p:sldId id="271" r:id="rId16"/>
    <p:sldId id="272" r:id="rId17"/>
    <p:sldId id="263"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517AD-DBEC-4FF4-8E5C-81EF721EED7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82002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517AD-DBEC-4FF4-8E5C-81EF721EED7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30424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517AD-DBEC-4FF4-8E5C-81EF721EED7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0E887D-32BD-419F-A010-06E5312F80B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2999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0517AD-DBEC-4FF4-8E5C-81EF721EED7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765538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0517AD-DBEC-4FF4-8E5C-81EF721EED7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0E887D-32BD-419F-A010-06E5312F80B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5842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0517AD-DBEC-4FF4-8E5C-81EF721EED7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2788194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517AD-DBEC-4FF4-8E5C-81EF721EED7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929327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517AD-DBEC-4FF4-8E5C-81EF721EED7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423462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517AD-DBEC-4FF4-8E5C-81EF721EED7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43872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517AD-DBEC-4FF4-8E5C-81EF721EED79}"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99106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0517AD-DBEC-4FF4-8E5C-81EF721EED7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11524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0517AD-DBEC-4FF4-8E5C-81EF721EED79}"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377384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0517AD-DBEC-4FF4-8E5C-81EF721EED79}"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262206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517AD-DBEC-4FF4-8E5C-81EF721EED79}"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354583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517AD-DBEC-4FF4-8E5C-81EF721EED7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12107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517AD-DBEC-4FF4-8E5C-81EF721EED79}"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0E887D-32BD-419F-A010-06E5312F80BB}" type="slidenum">
              <a:rPr lang="en-US" smtClean="0"/>
              <a:t>‹#›</a:t>
            </a:fld>
            <a:endParaRPr lang="en-US"/>
          </a:p>
        </p:txBody>
      </p:sp>
    </p:spTree>
    <p:extLst>
      <p:ext uri="{BB962C8B-B14F-4D97-AF65-F5344CB8AC3E}">
        <p14:creationId xmlns:p14="http://schemas.microsoft.com/office/powerpoint/2010/main" val="426335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0517AD-DBEC-4FF4-8E5C-81EF721EED79}" type="datetimeFigureOut">
              <a:rPr lang="en-US" smtClean="0"/>
              <a:t>8/8/2022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0E887D-32BD-419F-A010-06E5312F80BB}" type="slidenum">
              <a:rPr lang="en-US" smtClean="0"/>
              <a:t>‹#›</a:t>
            </a:fld>
            <a:endParaRPr lang="en-US"/>
          </a:p>
        </p:txBody>
      </p:sp>
    </p:spTree>
    <p:extLst>
      <p:ext uri="{BB962C8B-B14F-4D97-AF65-F5344CB8AC3E}">
        <p14:creationId xmlns:p14="http://schemas.microsoft.com/office/powerpoint/2010/main" val="352332512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3775@drexel.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DEF4-E514-EAD0-29FC-496BCF70E586}"/>
              </a:ext>
            </a:extLst>
          </p:cNvPr>
          <p:cNvSpPr>
            <a:spLocks noGrp="1"/>
          </p:cNvSpPr>
          <p:nvPr>
            <p:ph type="ctrTitle"/>
          </p:nvPr>
        </p:nvSpPr>
        <p:spPr/>
        <p:txBody>
          <a:bodyPr>
            <a:normAutofit/>
          </a:bodyPr>
          <a:lstStyle/>
          <a:p>
            <a:r>
              <a:rPr lang="en-US" sz="3200" b="1" dirty="0"/>
              <a:t>Analysis and Interpretation of Ornithological Citizen Science Data and USDA Agricultural Census Data: Grassland Bird Species</a:t>
            </a:r>
          </a:p>
        </p:txBody>
      </p:sp>
      <p:sp>
        <p:nvSpPr>
          <p:cNvPr id="3" name="Subtitle 2">
            <a:extLst>
              <a:ext uri="{FF2B5EF4-FFF2-40B4-BE49-F238E27FC236}">
                <a16:creationId xmlns:a16="http://schemas.microsoft.com/office/drawing/2014/main" id="{E6B0FFCE-0F83-3B31-D357-1B4B6CA6BBA2}"/>
              </a:ext>
            </a:extLst>
          </p:cNvPr>
          <p:cNvSpPr>
            <a:spLocks noGrp="1"/>
          </p:cNvSpPr>
          <p:nvPr>
            <p:ph type="subTitle" idx="1"/>
          </p:nvPr>
        </p:nvSpPr>
        <p:spPr/>
        <p:txBody>
          <a:bodyPr>
            <a:normAutofit lnSpcReduction="10000"/>
          </a:bodyPr>
          <a:lstStyle/>
          <a:p>
            <a:r>
              <a:rPr lang="en-US" dirty="0"/>
              <a:t>Mike Andersen</a:t>
            </a:r>
          </a:p>
          <a:p>
            <a:r>
              <a:rPr lang="en-US" dirty="0">
                <a:hlinkClick r:id="rId2"/>
              </a:rPr>
              <a:t>MA3775@drexel.edu</a:t>
            </a:r>
            <a:endParaRPr lang="en-US" dirty="0"/>
          </a:p>
          <a:p>
            <a:r>
              <a:rPr lang="en-US" dirty="0"/>
              <a:t>DSCI521 Section 900</a:t>
            </a:r>
          </a:p>
        </p:txBody>
      </p:sp>
    </p:spTree>
    <p:extLst>
      <p:ext uri="{BB962C8B-B14F-4D97-AF65-F5344CB8AC3E}">
        <p14:creationId xmlns:p14="http://schemas.microsoft.com/office/powerpoint/2010/main" val="3843904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705F-C6A2-2073-A99E-F78D6012C374}"/>
              </a:ext>
            </a:extLst>
          </p:cNvPr>
          <p:cNvSpPr>
            <a:spLocks noGrp="1"/>
          </p:cNvSpPr>
          <p:nvPr>
            <p:ph type="title"/>
          </p:nvPr>
        </p:nvSpPr>
        <p:spPr/>
        <p:txBody>
          <a:bodyPr/>
          <a:lstStyle/>
          <a:p>
            <a:r>
              <a:rPr lang="en-US" dirty="0"/>
              <a:t>Chemical Use: Correlations</a:t>
            </a:r>
          </a:p>
        </p:txBody>
      </p:sp>
      <p:pic>
        <p:nvPicPr>
          <p:cNvPr id="5" name="Picture 4">
            <a:extLst>
              <a:ext uri="{FF2B5EF4-FFF2-40B4-BE49-F238E27FC236}">
                <a16:creationId xmlns:a16="http://schemas.microsoft.com/office/drawing/2014/main" id="{5B6944B2-E9E7-7B0D-B8B7-E41D335C4F7F}"/>
              </a:ext>
            </a:extLst>
          </p:cNvPr>
          <p:cNvPicPr>
            <a:picLocks noChangeAspect="1"/>
          </p:cNvPicPr>
          <p:nvPr/>
        </p:nvPicPr>
        <p:blipFill>
          <a:blip r:embed="rId2"/>
          <a:stretch>
            <a:fillRect/>
          </a:stretch>
        </p:blipFill>
        <p:spPr>
          <a:xfrm>
            <a:off x="540994" y="1264555"/>
            <a:ext cx="3752850" cy="2575198"/>
          </a:xfrm>
          <a:prstGeom prst="rect">
            <a:avLst/>
          </a:prstGeom>
        </p:spPr>
      </p:pic>
      <p:pic>
        <p:nvPicPr>
          <p:cNvPr id="7" name="Picture 6">
            <a:extLst>
              <a:ext uri="{FF2B5EF4-FFF2-40B4-BE49-F238E27FC236}">
                <a16:creationId xmlns:a16="http://schemas.microsoft.com/office/drawing/2014/main" id="{84FC6662-504B-44C6-5F3E-8C6B0D7850A0}"/>
              </a:ext>
            </a:extLst>
          </p:cNvPr>
          <p:cNvPicPr>
            <a:picLocks noChangeAspect="1"/>
          </p:cNvPicPr>
          <p:nvPr/>
        </p:nvPicPr>
        <p:blipFill>
          <a:blip r:embed="rId3"/>
          <a:stretch>
            <a:fillRect/>
          </a:stretch>
        </p:blipFill>
        <p:spPr>
          <a:xfrm>
            <a:off x="4353464" y="1264555"/>
            <a:ext cx="3597633" cy="2575198"/>
          </a:xfrm>
          <a:prstGeom prst="rect">
            <a:avLst/>
          </a:prstGeom>
        </p:spPr>
      </p:pic>
      <p:pic>
        <p:nvPicPr>
          <p:cNvPr id="9" name="Picture 8">
            <a:extLst>
              <a:ext uri="{FF2B5EF4-FFF2-40B4-BE49-F238E27FC236}">
                <a16:creationId xmlns:a16="http://schemas.microsoft.com/office/drawing/2014/main" id="{4C519259-4F91-E580-1B71-E00E58D2C1AE}"/>
              </a:ext>
            </a:extLst>
          </p:cNvPr>
          <p:cNvPicPr>
            <a:picLocks noChangeAspect="1"/>
          </p:cNvPicPr>
          <p:nvPr/>
        </p:nvPicPr>
        <p:blipFill>
          <a:blip r:embed="rId4"/>
          <a:stretch>
            <a:fillRect/>
          </a:stretch>
        </p:blipFill>
        <p:spPr>
          <a:xfrm>
            <a:off x="7951097" y="1264554"/>
            <a:ext cx="3825065" cy="2584109"/>
          </a:xfrm>
          <a:prstGeom prst="rect">
            <a:avLst/>
          </a:prstGeom>
        </p:spPr>
      </p:pic>
      <p:pic>
        <p:nvPicPr>
          <p:cNvPr id="11" name="Picture 10">
            <a:extLst>
              <a:ext uri="{FF2B5EF4-FFF2-40B4-BE49-F238E27FC236}">
                <a16:creationId xmlns:a16="http://schemas.microsoft.com/office/drawing/2014/main" id="{A60C6182-AF28-89B4-C3EF-93826D36E43B}"/>
              </a:ext>
            </a:extLst>
          </p:cNvPr>
          <p:cNvPicPr>
            <a:picLocks noChangeAspect="1"/>
          </p:cNvPicPr>
          <p:nvPr/>
        </p:nvPicPr>
        <p:blipFill>
          <a:blip r:embed="rId5"/>
          <a:stretch>
            <a:fillRect/>
          </a:stretch>
        </p:blipFill>
        <p:spPr>
          <a:xfrm>
            <a:off x="508496" y="3839754"/>
            <a:ext cx="3785348" cy="2575198"/>
          </a:xfrm>
          <a:prstGeom prst="rect">
            <a:avLst/>
          </a:prstGeom>
        </p:spPr>
      </p:pic>
      <p:pic>
        <p:nvPicPr>
          <p:cNvPr id="13" name="Picture 12">
            <a:extLst>
              <a:ext uri="{FF2B5EF4-FFF2-40B4-BE49-F238E27FC236}">
                <a16:creationId xmlns:a16="http://schemas.microsoft.com/office/drawing/2014/main" id="{E10D3F23-8EEA-FF33-813B-C34A2E51E9E3}"/>
              </a:ext>
            </a:extLst>
          </p:cNvPr>
          <p:cNvPicPr>
            <a:picLocks noChangeAspect="1"/>
          </p:cNvPicPr>
          <p:nvPr/>
        </p:nvPicPr>
        <p:blipFill>
          <a:blip r:embed="rId6"/>
          <a:stretch>
            <a:fillRect/>
          </a:stretch>
        </p:blipFill>
        <p:spPr>
          <a:xfrm>
            <a:off x="4293844" y="3839754"/>
            <a:ext cx="3754088" cy="2575198"/>
          </a:xfrm>
          <a:prstGeom prst="rect">
            <a:avLst/>
          </a:prstGeom>
        </p:spPr>
      </p:pic>
      <p:pic>
        <p:nvPicPr>
          <p:cNvPr id="15" name="Picture 14">
            <a:extLst>
              <a:ext uri="{FF2B5EF4-FFF2-40B4-BE49-F238E27FC236}">
                <a16:creationId xmlns:a16="http://schemas.microsoft.com/office/drawing/2014/main" id="{04804512-83EB-1A76-F4B2-2BB6383D6207}"/>
              </a:ext>
            </a:extLst>
          </p:cNvPr>
          <p:cNvPicPr>
            <a:picLocks noChangeAspect="1"/>
          </p:cNvPicPr>
          <p:nvPr/>
        </p:nvPicPr>
        <p:blipFill>
          <a:blip r:embed="rId7"/>
          <a:stretch>
            <a:fillRect/>
          </a:stretch>
        </p:blipFill>
        <p:spPr>
          <a:xfrm>
            <a:off x="8079192" y="3839753"/>
            <a:ext cx="3696970" cy="2575198"/>
          </a:xfrm>
          <a:prstGeom prst="rect">
            <a:avLst/>
          </a:prstGeom>
        </p:spPr>
      </p:pic>
    </p:spTree>
    <p:extLst>
      <p:ext uri="{BB962C8B-B14F-4D97-AF65-F5344CB8AC3E}">
        <p14:creationId xmlns:p14="http://schemas.microsoft.com/office/powerpoint/2010/main" val="28477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B58-0856-B05E-C1DC-C6EABE52BF4B}"/>
              </a:ext>
            </a:extLst>
          </p:cNvPr>
          <p:cNvSpPr>
            <a:spLocks noGrp="1"/>
          </p:cNvSpPr>
          <p:nvPr>
            <p:ph type="title"/>
          </p:nvPr>
        </p:nvSpPr>
        <p:spPr/>
        <p:txBody>
          <a:bodyPr/>
          <a:lstStyle/>
          <a:p>
            <a:r>
              <a:rPr lang="en-US" dirty="0"/>
              <a:t>Chemical Use: Selected LR Results </a:t>
            </a:r>
          </a:p>
        </p:txBody>
      </p:sp>
      <p:pic>
        <p:nvPicPr>
          <p:cNvPr id="11" name="Picture 10">
            <a:extLst>
              <a:ext uri="{FF2B5EF4-FFF2-40B4-BE49-F238E27FC236}">
                <a16:creationId xmlns:a16="http://schemas.microsoft.com/office/drawing/2014/main" id="{6396950B-B165-2AE6-E5D2-9F78E7BF33FA}"/>
              </a:ext>
            </a:extLst>
          </p:cNvPr>
          <p:cNvPicPr>
            <a:picLocks noChangeAspect="1"/>
          </p:cNvPicPr>
          <p:nvPr/>
        </p:nvPicPr>
        <p:blipFill>
          <a:blip r:embed="rId2"/>
          <a:stretch>
            <a:fillRect/>
          </a:stretch>
        </p:blipFill>
        <p:spPr>
          <a:xfrm>
            <a:off x="2943225" y="1504951"/>
            <a:ext cx="5591175" cy="2421984"/>
          </a:xfrm>
          <a:prstGeom prst="rect">
            <a:avLst/>
          </a:prstGeom>
        </p:spPr>
      </p:pic>
      <p:pic>
        <p:nvPicPr>
          <p:cNvPr id="13" name="Picture 12">
            <a:extLst>
              <a:ext uri="{FF2B5EF4-FFF2-40B4-BE49-F238E27FC236}">
                <a16:creationId xmlns:a16="http://schemas.microsoft.com/office/drawing/2014/main" id="{A8F26E36-D61D-D7D4-C62D-AE0C66ED40E4}"/>
              </a:ext>
            </a:extLst>
          </p:cNvPr>
          <p:cNvPicPr>
            <a:picLocks noChangeAspect="1"/>
          </p:cNvPicPr>
          <p:nvPr/>
        </p:nvPicPr>
        <p:blipFill>
          <a:blip r:embed="rId3"/>
          <a:stretch>
            <a:fillRect/>
          </a:stretch>
        </p:blipFill>
        <p:spPr>
          <a:xfrm>
            <a:off x="2943224" y="4203250"/>
            <a:ext cx="5673057" cy="2421984"/>
          </a:xfrm>
          <a:prstGeom prst="rect">
            <a:avLst/>
          </a:prstGeom>
        </p:spPr>
      </p:pic>
    </p:spTree>
    <p:extLst>
      <p:ext uri="{BB962C8B-B14F-4D97-AF65-F5344CB8AC3E}">
        <p14:creationId xmlns:p14="http://schemas.microsoft.com/office/powerpoint/2010/main" val="284141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B58-0856-B05E-C1DC-C6EABE52BF4B}"/>
              </a:ext>
            </a:extLst>
          </p:cNvPr>
          <p:cNvSpPr>
            <a:spLocks noGrp="1"/>
          </p:cNvSpPr>
          <p:nvPr>
            <p:ph type="title"/>
          </p:nvPr>
        </p:nvSpPr>
        <p:spPr/>
        <p:txBody>
          <a:bodyPr/>
          <a:lstStyle/>
          <a:p>
            <a:r>
              <a:rPr lang="en-US" dirty="0"/>
              <a:t>Chemical Use: Selected LR Results </a:t>
            </a:r>
          </a:p>
        </p:txBody>
      </p:sp>
      <p:pic>
        <p:nvPicPr>
          <p:cNvPr id="4" name="Picture 3">
            <a:extLst>
              <a:ext uri="{FF2B5EF4-FFF2-40B4-BE49-F238E27FC236}">
                <a16:creationId xmlns:a16="http://schemas.microsoft.com/office/drawing/2014/main" id="{E4BCD7AF-3450-C712-5A6C-809DEE0070A2}"/>
              </a:ext>
            </a:extLst>
          </p:cNvPr>
          <p:cNvPicPr>
            <a:picLocks noChangeAspect="1"/>
          </p:cNvPicPr>
          <p:nvPr/>
        </p:nvPicPr>
        <p:blipFill>
          <a:blip r:embed="rId2"/>
          <a:stretch>
            <a:fillRect/>
          </a:stretch>
        </p:blipFill>
        <p:spPr>
          <a:xfrm>
            <a:off x="2247900" y="1571625"/>
            <a:ext cx="7696200" cy="3714750"/>
          </a:xfrm>
          <a:prstGeom prst="rect">
            <a:avLst/>
          </a:prstGeom>
        </p:spPr>
      </p:pic>
    </p:spTree>
    <p:extLst>
      <p:ext uri="{BB962C8B-B14F-4D97-AF65-F5344CB8AC3E}">
        <p14:creationId xmlns:p14="http://schemas.microsoft.com/office/powerpoint/2010/main" val="249214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A0F-181D-7349-8B72-93C7B325BD10}"/>
              </a:ext>
            </a:extLst>
          </p:cNvPr>
          <p:cNvSpPr>
            <a:spLocks noGrp="1"/>
          </p:cNvSpPr>
          <p:nvPr>
            <p:ph type="title"/>
          </p:nvPr>
        </p:nvSpPr>
        <p:spPr/>
        <p:txBody>
          <a:bodyPr/>
          <a:lstStyle/>
          <a:p>
            <a:r>
              <a:rPr lang="en-US" dirty="0"/>
              <a:t>Chemical Use: Result Discussion </a:t>
            </a:r>
          </a:p>
        </p:txBody>
      </p:sp>
      <p:sp>
        <p:nvSpPr>
          <p:cNvPr id="3" name="Content Placeholder 2">
            <a:extLst>
              <a:ext uri="{FF2B5EF4-FFF2-40B4-BE49-F238E27FC236}">
                <a16:creationId xmlns:a16="http://schemas.microsoft.com/office/drawing/2014/main" id="{8EA51FD2-4C40-267B-6DBE-035D013FF190}"/>
              </a:ext>
            </a:extLst>
          </p:cNvPr>
          <p:cNvSpPr>
            <a:spLocks noGrp="1"/>
          </p:cNvSpPr>
          <p:nvPr>
            <p:ph idx="1"/>
          </p:nvPr>
        </p:nvSpPr>
        <p:spPr>
          <a:xfrm>
            <a:off x="1381125" y="1362075"/>
            <a:ext cx="10477499" cy="5295900"/>
          </a:xfrm>
        </p:spPr>
        <p:txBody>
          <a:bodyPr>
            <a:normAutofit fontScale="85000" lnSpcReduction="10000"/>
          </a:bodyPr>
          <a:lstStyle/>
          <a:p>
            <a:r>
              <a:rPr lang="en-US" dirty="0"/>
              <a:t>The correlation analysis confirmed the relationship between </a:t>
            </a:r>
            <a:r>
              <a:rPr lang="en-US" b="1" dirty="0"/>
              <a:t>cropland treated to control insects and observation count</a:t>
            </a:r>
            <a:r>
              <a:rPr lang="en-US" dirty="0"/>
              <a:t>, however regression performed poorly in all species cases. Best performing use-case was Long-Billed Curlew (r2 0.06).</a:t>
            </a:r>
          </a:p>
          <a:p>
            <a:r>
              <a:rPr lang="en-US" dirty="0"/>
              <a:t>The correlation analysis also confirmed a relationship between </a:t>
            </a:r>
            <a:r>
              <a:rPr lang="en-US" b="1" dirty="0"/>
              <a:t>cropland treated to control weeds/grasses</a:t>
            </a:r>
            <a:r>
              <a:rPr lang="en-US" dirty="0"/>
              <a:t>, but again regression performed quite poorly in most species' cases. Exception of Sprague’s Pipit (r2 0.38). </a:t>
            </a:r>
          </a:p>
          <a:p>
            <a:r>
              <a:rPr lang="en-US" dirty="0"/>
              <a:t>An interesting hidden pattern?</a:t>
            </a:r>
          </a:p>
          <a:p>
            <a:pPr lvl="1"/>
            <a:r>
              <a:rPr lang="en-US" dirty="0"/>
              <a:t>Observation: Long-Billed Curlew had strongest positive correlation with cropland treated to control nematodes. Cropland treated to control nematodes had slightly higher total observations of Long-Billed Curlew</a:t>
            </a:r>
          </a:p>
          <a:p>
            <a:pPr lvl="1"/>
            <a:r>
              <a:rPr lang="en-US" dirty="0"/>
              <a:t>A literature search confirmed that nematodes are the most consistent disease-causing parasite of the Long-billed Curlew. Linear regression for these two features was among the best performing (relatively) of the sample set. </a:t>
            </a:r>
          </a:p>
          <a:p>
            <a:r>
              <a:rPr lang="en-US" b="1" dirty="0"/>
              <a:t>Takeaway:</a:t>
            </a:r>
          </a:p>
          <a:p>
            <a:pPr lvl="1"/>
            <a:r>
              <a:rPr lang="en-US" b="1" dirty="0"/>
              <a:t>Species such as long-billed curlew rely heavily on insects as a source of food. In areas where species such as this have their highest population densities and known breeding sites, farmers should limit the use of insecticides to prevent further decline.</a:t>
            </a:r>
          </a:p>
          <a:p>
            <a:pPr lvl="1"/>
            <a:r>
              <a:rPr lang="en-US" b="1" dirty="0"/>
              <a:t>Species such as Sprague’s Pipit, Upland Sandpiper, and Baird’s Sparrow rely heavily on dense shrubbery for their breeding habitat and cover. Areas with high population densities should be preserve as much of this habitat as possible by not using chemicals to control grasses and weeds where feasible to prevent decline.</a:t>
            </a:r>
          </a:p>
          <a:p>
            <a:pPr marL="457200" lvl="1" indent="0">
              <a:buNone/>
            </a:pPr>
            <a:r>
              <a:rPr lang="en-US" dirty="0"/>
              <a:t>https://www.fs.usda.gov/Internet/FSE_DOCUMENTS/stelprdb5182037.pdf</a:t>
            </a:r>
          </a:p>
        </p:txBody>
      </p:sp>
    </p:spTree>
    <p:extLst>
      <p:ext uri="{BB962C8B-B14F-4D97-AF65-F5344CB8AC3E}">
        <p14:creationId xmlns:p14="http://schemas.microsoft.com/office/powerpoint/2010/main" val="428611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60E7-3F15-2819-C42B-D8D8E4DD459B}"/>
              </a:ext>
            </a:extLst>
          </p:cNvPr>
          <p:cNvSpPr>
            <a:spLocks noGrp="1"/>
          </p:cNvSpPr>
          <p:nvPr>
            <p:ph type="title"/>
          </p:nvPr>
        </p:nvSpPr>
        <p:spPr/>
        <p:txBody>
          <a:bodyPr/>
          <a:lstStyle/>
          <a:p>
            <a:r>
              <a:rPr lang="en-US" dirty="0"/>
              <a:t>Core Question 3: Existing Efforts</a:t>
            </a:r>
          </a:p>
        </p:txBody>
      </p:sp>
      <p:sp>
        <p:nvSpPr>
          <p:cNvPr id="3" name="Content Placeholder 2">
            <a:extLst>
              <a:ext uri="{FF2B5EF4-FFF2-40B4-BE49-F238E27FC236}">
                <a16:creationId xmlns:a16="http://schemas.microsoft.com/office/drawing/2014/main" id="{1A4152FB-DEFD-D6A5-E11E-6791FED57981}"/>
              </a:ext>
            </a:extLst>
          </p:cNvPr>
          <p:cNvSpPr>
            <a:spLocks noGrp="1"/>
          </p:cNvSpPr>
          <p:nvPr>
            <p:ph idx="1"/>
          </p:nvPr>
        </p:nvSpPr>
        <p:spPr/>
        <p:txBody>
          <a:bodyPr/>
          <a:lstStyle/>
          <a:p>
            <a:r>
              <a:rPr lang="en-US" dirty="0"/>
              <a:t>Do counties with higher rates of agricultural land enrolled in conservation programs have larger populations of grassland-dependent species?</a:t>
            </a:r>
          </a:p>
          <a:p>
            <a:pPr lvl="1"/>
            <a:r>
              <a:rPr lang="en-US" b="1" dirty="0"/>
              <a:t>Impact: </a:t>
            </a:r>
            <a:r>
              <a:rPr lang="en-US" dirty="0"/>
              <a:t>understanding whether conservation efforts have made an observable impact on species populations based on existing eBird data</a:t>
            </a:r>
          </a:p>
          <a:p>
            <a:pPr lvl="1"/>
            <a:r>
              <a:rPr lang="en-US" b="1" dirty="0"/>
              <a:t>Approach: </a:t>
            </a:r>
            <a:r>
              <a:rPr lang="en-US" dirty="0"/>
              <a:t>linear regression</a:t>
            </a:r>
          </a:p>
          <a:p>
            <a:r>
              <a:rPr lang="en-US" b="1" dirty="0"/>
              <a:t>Hypothesis Development</a:t>
            </a:r>
          </a:p>
          <a:p>
            <a:pPr lvl="1"/>
            <a:r>
              <a:rPr lang="en-US" dirty="0"/>
              <a:t>A relationship may exist between percentage of land reported as enrolled in conservation efforts vs species populations in that county.</a:t>
            </a:r>
          </a:p>
          <a:p>
            <a:endParaRPr lang="en-US" dirty="0"/>
          </a:p>
        </p:txBody>
      </p:sp>
    </p:spTree>
    <p:extLst>
      <p:ext uri="{BB962C8B-B14F-4D97-AF65-F5344CB8AC3E}">
        <p14:creationId xmlns:p14="http://schemas.microsoft.com/office/powerpoint/2010/main" val="270396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B99D-61D6-3F87-1CB9-0D5876E088E0}"/>
              </a:ext>
            </a:extLst>
          </p:cNvPr>
          <p:cNvSpPr>
            <a:spLocks noGrp="1"/>
          </p:cNvSpPr>
          <p:nvPr>
            <p:ph type="title"/>
          </p:nvPr>
        </p:nvSpPr>
        <p:spPr/>
        <p:txBody>
          <a:bodyPr>
            <a:normAutofit/>
          </a:bodyPr>
          <a:lstStyle/>
          <a:p>
            <a:r>
              <a:rPr lang="en-US" sz="3000" dirty="0"/>
              <a:t>Existing Conservation Efforts: Selected Results</a:t>
            </a:r>
          </a:p>
        </p:txBody>
      </p:sp>
      <p:pic>
        <p:nvPicPr>
          <p:cNvPr id="5" name="Picture 4">
            <a:extLst>
              <a:ext uri="{FF2B5EF4-FFF2-40B4-BE49-F238E27FC236}">
                <a16:creationId xmlns:a16="http://schemas.microsoft.com/office/drawing/2014/main" id="{D1084095-2030-9825-FD97-0A89A41C8DA0}"/>
              </a:ext>
            </a:extLst>
          </p:cNvPr>
          <p:cNvPicPr>
            <a:picLocks noChangeAspect="1"/>
          </p:cNvPicPr>
          <p:nvPr/>
        </p:nvPicPr>
        <p:blipFill>
          <a:blip r:embed="rId2"/>
          <a:stretch>
            <a:fillRect/>
          </a:stretch>
        </p:blipFill>
        <p:spPr>
          <a:xfrm>
            <a:off x="3462911" y="1428750"/>
            <a:ext cx="5266178" cy="2514600"/>
          </a:xfrm>
          <a:prstGeom prst="rect">
            <a:avLst/>
          </a:prstGeom>
        </p:spPr>
      </p:pic>
      <p:pic>
        <p:nvPicPr>
          <p:cNvPr id="7" name="Picture 6">
            <a:extLst>
              <a:ext uri="{FF2B5EF4-FFF2-40B4-BE49-F238E27FC236}">
                <a16:creationId xmlns:a16="http://schemas.microsoft.com/office/drawing/2014/main" id="{E422716B-ACA3-C5B5-5F44-1AE6C334FE64}"/>
              </a:ext>
            </a:extLst>
          </p:cNvPr>
          <p:cNvPicPr>
            <a:picLocks noChangeAspect="1"/>
          </p:cNvPicPr>
          <p:nvPr/>
        </p:nvPicPr>
        <p:blipFill>
          <a:blip r:embed="rId3"/>
          <a:stretch>
            <a:fillRect/>
          </a:stretch>
        </p:blipFill>
        <p:spPr>
          <a:xfrm>
            <a:off x="3462911" y="4245596"/>
            <a:ext cx="5266178" cy="2367308"/>
          </a:xfrm>
          <a:prstGeom prst="rect">
            <a:avLst/>
          </a:prstGeom>
        </p:spPr>
      </p:pic>
    </p:spTree>
    <p:extLst>
      <p:ext uri="{BB962C8B-B14F-4D97-AF65-F5344CB8AC3E}">
        <p14:creationId xmlns:p14="http://schemas.microsoft.com/office/powerpoint/2010/main" val="211198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9DB7-FEEB-1C1A-2220-EB7885BC8F51}"/>
              </a:ext>
            </a:extLst>
          </p:cNvPr>
          <p:cNvSpPr>
            <a:spLocks noGrp="1"/>
          </p:cNvSpPr>
          <p:nvPr>
            <p:ph type="title"/>
          </p:nvPr>
        </p:nvSpPr>
        <p:spPr/>
        <p:txBody>
          <a:bodyPr/>
          <a:lstStyle/>
          <a:p>
            <a:r>
              <a:rPr lang="en-US" dirty="0"/>
              <a:t>Existing Conservation Efforts: Results</a:t>
            </a:r>
          </a:p>
        </p:txBody>
      </p:sp>
      <p:sp>
        <p:nvSpPr>
          <p:cNvPr id="3" name="Content Placeholder 2">
            <a:extLst>
              <a:ext uri="{FF2B5EF4-FFF2-40B4-BE49-F238E27FC236}">
                <a16:creationId xmlns:a16="http://schemas.microsoft.com/office/drawing/2014/main" id="{23E912E9-EE7C-AAB0-241D-40566BD3A14F}"/>
              </a:ext>
            </a:extLst>
          </p:cNvPr>
          <p:cNvSpPr>
            <a:spLocks noGrp="1"/>
          </p:cNvSpPr>
          <p:nvPr>
            <p:ph idx="1"/>
          </p:nvPr>
        </p:nvSpPr>
        <p:spPr/>
        <p:txBody>
          <a:bodyPr/>
          <a:lstStyle/>
          <a:p>
            <a:r>
              <a:rPr lang="en-US" b="1" dirty="0"/>
              <a:t>Result: </a:t>
            </a:r>
            <a:r>
              <a:rPr lang="en-US" dirty="0">
                <a:solidFill>
                  <a:srgbClr val="FF0000"/>
                </a:solidFill>
              </a:rPr>
              <a:t>Inconclusive</a:t>
            </a:r>
          </a:p>
          <a:p>
            <a:r>
              <a:rPr lang="en-US" dirty="0">
                <a:solidFill>
                  <a:schemeClr val="tx1"/>
                </a:solidFill>
              </a:rPr>
              <a:t>There were no significant patterns identified in the data following linear regression analysis.</a:t>
            </a:r>
          </a:p>
          <a:p>
            <a:r>
              <a:rPr lang="en-US" dirty="0">
                <a:solidFill>
                  <a:schemeClr val="tx1"/>
                </a:solidFill>
              </a:rPr>
              <a:t>OLS, Lasso, and Ridge regression failed to predict relationships</a:t>
            </a:r>
          </a:p>
          <a:p>
            <a:r>
              <a:rPr lang="en-US" b="1" dirty="0">
                <a:solidFill>
                  <a:schemeClr val="tx1"/>
                </a:solidFill>
              </a:rPr>
              <a:t>Root Causes:</a:t>
            </a:r>
          </a:p>
          <a:p>
            <a:pPr lvl="1"/>
            <a:r>
              <a:rPr lang="en-US" dirty="0">
                <a:solidFill>
                  <a:schemeClr val="tx1"/>
                </a:solidFill>
              </a:rPr>
              <a:t>Bias in the data: areas with higher conservation had less observations reported on eBird due to lower human population (less citizen scientists) ***</a:t>
            </a:r>
          </a:p>
          <a:p>
            <a:pPr lvl="1"/>
            <a:r>
              <a:rPr lang="en-US" dirty="0">
                <a:solidFill>
                  <a:schemeClr val="tx1"/>
                </a:solidFill>
              </a:rPr>
              <a:t>There is no impact on conservation efforts</a:t>
            </a:r>
          </a:p>
          <a:p>
            <a:pPr lvl="1"/>
            <a:r>
              <a:rPr lang="en-US" dirty="0">
                <a:solidFill>
                  <a:schemeClr val="tx1"/>
                </a:solidFill>
              </a:rPr>
              <a:t>Temporal data beyond a single year is needed to draw a rational conclusion</a:t>
            </a:r>
          </a:p>
          <a:p>
            <a:pPr lvl="1"/>
            <a:endParaRPr lang="en-US"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280869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690E-F8B4-A2EC-726B-DF3ED05975CC}"/>
              </a:ext>
            </a:extLst>
          </p:cNvPr>
          <p:cNvSpPr>
            <a:spLocks noGrp="1"/>
          </p:cNvSpPr>
          <p:nvPr>
            <p:ph type="title"/>
          </p:nvPr>
        </p:nvSpPr>
        <p:spPr/>
        <p:txBody>
          <a:bodyPr/>
          <a:lstStyle/>
          <a:p>
            <a:r>
              <a:rPr lang="en-US" dirty="0"/>
              <a:t>Core Question 4: Population Networks</a:t>
            </a:r>
          </a:p>
        </p:txBody>
      </p:sp>
      <p:sp>
        <p:nvSpPr>
          <p:cNvPr id="3" name="Content Placeholder 2">
            <a:extLst>
              <a:ext uri="{FF2B5EF4-FFF2-40B4-BE49-F238E27FC236}">
                <a16:creationId xmlns:a16="http://schemas.microsoft.com/office/drawing/2014/main" id="{29B14FC0-3456-861E-5803-9E18BA24163C}"/>
              </a:ext>
            </a:extLst>
          </p:cNvPr>
          <p:cNvSpPr>
            <a:spLocks noGrp="1"/>
          </p:cNvSpPr>
          <p:nvPr>
            <p:ph idx="1"/>
          </p:nvPr>
        </p:nvSpPr>
        <p:spPr/>
        <p:txBody>
          <a:bodyPr/>
          <a:lstStyle/>
          <a:p>
            <a:r>
              <a:rPr lang="en-US" dirty="0"/>
              <a:t>4. Are there clusters of grassland-dependent species that appear most frequently together?</a:t>
            </a:r>
          </a:p>
          <a:p>
            <a:pPr lvl="1"/>
            <a:r>
              <a:rPr lang="en-US" b="1" dirty="0"/>
              <a:t>Impact: </a:t>
            </a:r>
            <a:r>
              <a:rPr lang="en-US" dirty="0"/>
              <a:t>Understanding which species occur most frequently together could help steer more granular conservation efforts</a:t>
            </a:r>
          </a:p>
          <a:p>
            <a:pPr lvl="1"/>
            <a:r>
              <a:rPr lang="en-US" b="1" dirty="0"/>
              <a:t>Approach: </a:t>
            </a:r>
            <a:r>
              <a:rPr lang="en-US" dirty="0"/>
              <a:t>network analysis (song sparrow, house sparrow, red-winged blackbird omitted from analysis due to being ubiquitous)</a:t>
            </a:r>
          </a:p>
          <a:p>
            <a:r>
              <a:rPr lang="en-US" b="1" dirty="0"/>
              <a:t>Hypothesis Development:</a:t>
            </a:r>
          </a:p>
          <a:p>
            <a:pPr lvl="1"/>
            <a:r>
              <a:rPr lang="en-US" dirty="0"/>
              <a:t>Species which prefer pastureland will occur with strongest links in the network</a:t>
            </a:r>
          </a:p>
          <a:p>
            <a:pPr lvl="1"/>
            <a:r>
              <a:rPr lang="en-US" dirty="0"/>
              <a:t>Possible relationships will emerge with species that prefer areas with agricultural land as cropland</a:t>
            </a:r>
          </a:p>
          <a:p>
            <a:endParaRPr lang="en-US" dirty="0"/>
          </a:p>
        </p:txBody>
      </p:sp>
    </p:spTree>
    <p:extLst>
      <p:ext uri="{BB962C8B-B14F-4D97-AF65-F5344CB8AC3E}">
        <p14:creationId xmlns:p14="http://schemas.microsoft.com/office/powerpoint/2010/main" val="3906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4807-573E-896C-6577-0B796AAEBAB3}"/>
              </a:ext>
            </a:extLst>
          </p:cNvPr>
          <p:cNvSpPr>
            <a:spLocks noGrp="1"/>
          </p:cNvSpPr>
          <p:nvPr>
            <p:ph type="title"/>
          </p:nvPr>
        </p:nvSpPr>
        <p:spPr/>
        <p:txBody>
          <a:bodyPr/>
          <a:lstStyle/>
          <a:p>
            <a:r>
              <a:rPr lang="en-US" dirty="0"/>
              <a:t>Population Networks: Selected Results</a:t>
            </a:r>
          </a:p>
        </p:txBody>
      </p:sp>
      <p:pic>
        <p:nvPicPr>
          <p:cNvPr id="5" name="Picture 4">
            <a:extLst>
              <a:ext uri="{FF2B5EF4-FFF2-40B4-BE49-F238E27FC236}">
                <a16:creationId xmlns:a16="http://schemas.microsoft.com/office/drawing/2014/main" id="{64E3250C-57E4-4623-FC77-95B32479F66D}"/>
              </a:ext>
            </a:extLst>
          </p:cNvPr>
          <p:cNvPicPr>
            <a:picLocks noChangeAspect="1"/>
          </p:cNvPicPr>
          <p:nvPr/>
        </p:nvPicPr>
        <p:blipFill>
          <a:blip r:embed="rId2"/>
          <a:stretch>
            <a:fillRect/>
          </a:stretch>
        </p:blipFill>
        <p:spPr>
          <a:xfrm>
            <a:off x="940389" y="1443037"/>
            <a:ext cx="3305072" cy="3148013"/>
          </a:xfrm>
          <a:prstGeom prst="rect">
            <a:avLst/>
          </a:prstGeom>
        </p:spPr>
      </p:pic>
      <p:pic>
        <p:nvPicPr>
          <p:cNvPr id="7" name="Picture 6">
            <a:extLst>
              <a:ext uri="{FF2B5EF4-FFF2-40B4-BE49-F238E27FC236}">
                <a16:creationId xmlns:a16="http://schemas.microsoft.com/office/drawing/2014/main" id="{43D663D7-6628-FD25-5FE4-6ACA986E855F}"/>
              </a:ext>
            </a:extLst>
          </p:cNvPr>
          <p:cNvPicPr>
            <a:picLocks noChangeAspect="1"/>
          </p:cNvPicPr>
          <p:nvPr/>
        </p:nvPicPr>
        <p:blipFill>
          <a:blip r:embed="rId3"/>
          <a:stretch>
            <a:fillRect/>
          </a:stretch>
        </p:blipFill>
        <p:spPr>
          <a:xfrm>
            <a:off x="4672013" y="1443037"/>
            <a:ext cx="3268319" cy="3148013"/>
          </a:xfrm>
          <a:prstGeom prst="rect">
            <a:avLst/>
          </a:prstGeom>
        </p:spPr>
      </p:pic>
      <p:pic>
        <p:nvPicPr>
          <p:cNvPr id="9" name="Picture 8">
            <a:extLst>
              <a:ext uri="{FF2B5EF4-FFF2-40B4-BE49-F238E27FC236}">
                <a16:creationId xmlns:a16="http://schemas.microsoft.com/office/drawing/2014/main" id="{A870A904-FCD9-6C8A-4731-53810BD5479A}"/>
              </a:ext>
            </a:extLst>
          </p:cNvPr>
          <p:cNvPicPr>
            <a:picLocks noChangeAspect="1"/>
          </p:cNvPicPr>
          <p:nvPr/>
        </p:nvPicPr>
        <p:blipFill>
          <a:blip r:embed="rId4"/>
          <a:stretch>
            <a:fillRect/>
          </a:stretch>
        </p:blipFill>
        <p:spPr>
          <a:xfrm>
            <a:off x="8513785" y="1443037"/>
            <a:ext cx="3419978" cy="3148012"/>
          </a:xfrm>
          <a:prstGeom prst="rect">
            <a:avLst/>
          </a:prstGeom>
        </p:spPr>
      </p:pic>
    </p:spTree>
    <p:extLst>
      <p:ext uri="{BB962C8B-B14F-4D97-AF65-F5344CB8AC3E}">
        <p14:creationId xmlns:p14="http://schemas.microsoft.com/office/powerpoint/2010/main" val="1733754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5C7B-8C83-0907-2980-40537F540F9B}"/>
              </a:ext>
            </a:extLst>
          </p:cNvPr>
          <p:cNvSpPr>
            <a:spLocks noGrp="1"/>
          </p:cNvSpPr>
          <p:nvPr>
            <p:ph type="title"/>
          </p:nvPr>
        </p:nvSpPr>
        <p:spPr/>
        <p:txBody>
          <a:bodyPr/>
          <a:lstStyle/>
          <a:p>
            <a:r>
              <a:rPr lang="en-US" dirty="0"/>
              <a:t>Population Networks : Discussion</a:t>
            </a:r>
          </a:p>
        </p:txBody>
      </p:sp>
      <p:sp>
        <p:nvSpPr>
          <p:cNvPr id="3" name="Content Placeholder 2">
            <a:extLst>
              <a:ext uri="{FF2B5EF4-FFF2-40B4-BE49-F238E27FC236}">
                <a16:creationId xmlns:a16="http://schemas.microsoft.com/office/drawing/2014/main" id="{1D4E6939-6627-DB1D-8322-2A159D31D578}"/>
              </a:ext>
            </a:extLst>
          </p:cNvPr>
          <p:cNvSpPr>
            <a:spLocks noGrp="1"/>
          </p:cNvSpPr>
          <p:nvPr>
            <p:ph idx="1"/>
          </p:nvPr>
        </p:nvSpPr>
        <p:spPr/>
        <p:txBody>
          <a:bodyPr>
            <a:normAutofit fontScale="92500" lnSpcReduction="10000"/>
          </a:bodyPr>
          <a:lstStyle/>
          <a:p>
            <a:r>
              <a:rPr lang="en-US" dirty="0"/>
              <a:t>Killdeer scored highest in nearly all species networks due to having an extremely wide range and healthy population size.</a:t>
            </a:r>
          </a:p>
          <a:p>
            <a:r>
              <a:rPr lang="en-US" dirty="0"/>
              <a:t>Vesper Sparrow scored highest next to Killdeer for the Baird’s Sparrow similarity network. Both species highly prefer pastureland, confirming the initial hypothesis.</a:t>
            </a:r>
          </a:p>
          <a:p>
            <a:r>
              <a:rPr lang="en-US" dirty="0"/>
              <a:t>Vesper Sparrow and Upland Sandpiper scored high with the Sprague’s Pipit similarity network. All three species highly prefer pastureland, adding further confirmation to the initial hypothesis.</a:t>
            </a:r>
          </a:p>
          <a:p>
            <a:r>
              <a:rPr lang="en-US" dirty="0"/>
              <a:t>Northern Bobwhite scored highest with Eastern Meadowlark and Horned Lark, which had weak correlations suggesting preference for land in farms.</a:t>
            </a:r>
          </a:p>
          <a:p>
            <a:r>
              <a:rPr lang="en-US" b="1" dirty="0"/>
              <a:t>Takeaway: the above similarity networks could be leveraged to decide which species could be targeted concurrently for conservation efforts. For example, Vesper Sparrow and Baird’s Sparrow have been shown to share significant habitat. Is there possibility of streamlining conservation efforts?</a:t>
            </a:r>
          </a:p>
          <a:p>
            <a:endParaRPr lang="en-US" dirty="0"/>
          </a:p>
          <a:p>
            <a:endParaRPr lang="en-US" dirty="0"/>
          </a:p>
        </p:txBody>
      </p:sp>
    </p:spTree>
    <p:extLst>
      <p:ext uri="{BB962C8B-B14F-4D97-AF65-F5344CB8AC3E}">
        <p14:creationId xmlns:p14="http://schemas.microsoft.com/office/powerpoint/2010/main" val="134236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0E9A-1E36-3BE0-0644-CD886799AF50}"/>
              </a:ext>
            </a:extLst>
          </p:cNvPr>
          <p:cNvSpPr>
            <a:spLocks noGrp="1"/>
          </p:cNvSpPr>
          <p:nvPr>
            <p:ph type="title"/>
          </p:nvPr>
        </p:nvSpPr>
        <p:spPr/>
        <p:txBody>
          <a:bodyPr/>
          <a:lstStyle/>
          <a:p>
            <a:r>
              <a:rPr lang="en-US" dirty="0"/>
              <a:t>Project Background: Grassland Birds</a:t>
            </a:r>
          </a:p>
        </p:txBody>
      </p:sp>
      <p:sp>
        <p:nvSpPr>
          <p:cNvPr id="3" name="Content Placeholder 2">
            <a:extLst>
              <a:ext uri="{FF2B5EF4-FFF2-40B4-BE49-F238E27FC236}">
                <a16:creationId xmlns:a16="http://schemas.microsoft.com/office/drawing/2014/main" id="{CB841BAB-EDDF-DCC7-E28A-50F3BC05EA6C}"/>
              </a:ext>
            </a:extLst>
          </p:cNvPr>
          <p:cNvSpPr>
            <a:spLocks noGrp="1"/>
          </p:cNvSpPr>
          <p:nvPr>
            <p:ph idx="1"/>
          </p:nvPr>
        </p:nvSpPr>
        <p:spPr/>
        <p:txBody>
          <a:bodyPr/>
          <a:lstStyle/>
          <a:p>
            <a:r>
              <a:rPr lang="en-US" dirty="0"/>
              <a:t>Why is this topic important?</a:t>
            </a:r>
          </a:p>
          <a:p>
            <a:pPr lvl="1"/>
            <a:r>
              <a:rPr lang="en-US" b="1" dirty="0"/>
              <a:t>40% </a:t>
            </a:r>
            <a:r>
              <a:rPr lang="en-US" dirty="0"/>
              <a:t>decline in grassland species since 1966</a:t>
            </a:r>
          </a:p>
          <a:p>
            <a:pPr lvl="1"/>
            <a:r>
              <a:rPr lang="en-US" dirty="0"/>
              <a:t>Significant vulnerability of grassland species to habitat loss</a:t>
            </a:r>
          </a:p>
          <a:p>
            <a:r>
              <a:rPr lang="en-US" dirty="0"/>
              <a:t>Species rely on tallgrass, mixed grass, and shortgrass prairies heavily</a:t>
            </a:r>
          </a:p>
          <a:p>
            <a:r>
              <a:rPr lang="en-US" dirty="0"/>
              <a:t>Habitat loss due to climate change, conversion of habitat to cropland</a:t>
            </a:r>
          </a:p>
          <a:p>
            <a:r>
              <a:rPr lang="en-US" b="1" dirty="0"/>
              <a:t>Urgent need to assess land usage and identify opportunities for conservation, habitat protection, restoration</a:t>
            </a:r>
          </a:p>
          <a:p>
            <a:r>
              <a:rPr lang="en-US" dirty="0"/>
              <a:t>Audience: policy-makers, agricultural industry, conservation organizations </a:t>
            </a:r>
          </a:p>
          <a:p>
            <a:pPr lvl="1"/>
            <a:endParaRPr lang="en-US" dirty="0"/>
          </a:p>
          <a:p>
            <a:endParaRPr lang="en-US" dirty="0"/>
          </a:p>
        </p:txBody>
      </p:sp>
      <p:sp>
        <p:nvSpPr>
          <p:cNvPr id="4" name="TextBox 3">
            <a:extLst>
              <a:ext uri="{FF2B5EF4-FFF2-40B4-BE49-F238E27FC236}">
                <a16:creationId xmlns:a16="http://schemas.microsoft.com/office/drawing/2014/main" id="{90B32F53-29A9-5EAA-F753-D67520A3A8D9}"/>
              </a:ext>
            </a:extLst>
          </p:cNvPr>
          <p:cNvSpPr txBox="1"/>
          <p:nvPr/>
        </p:nvSpPr>
        <p:spPr>
          <a:xfrm>
            <a:off x="2555874" y="6139822"/>
            <a:ext cx="8982075" cy="369332"/>
          </a:xfrm>
          <a:prstGeom prst="rect">
            <a:avLst/>
          </a:prstGeom>
          <a:noFill/>
        </p:spPr>
        <p:txBody>
          <a:bodyPr wrap="square" rtlCol="0">
            <a:spAutoFit/>
          </a:bodyPr>
          <a:lstStyle/>
          <a:p>
            <a:r>
              <a:rPr lang="en-US"/>
              <a:t>https://www.audubon.org/conservation/working-lands/grasslands-report#</a:t>
            </a:r>
            <a:endParaRPr lang="en-US" dirty="0"/>
          </a:p>
        </p:txBody>
      </p:sp>
    </p:spTree>
    <p:extLst>
      <p:ext uri="{BB962C8B-B14F-4D97-AF65-F5344CB8AC3E}">
        <p14:creationId xmlns:p14="http://schemas.microsoft.com/office/powerpoint/2010/main" val="3242276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8B44-4E7C-B7A3-D523-1ED1BB4F1B39}"/>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64A5CD7E-5059-E3DC-0CB4-B25DAB952D20}"/>
              </a:ext>
            </a:extLst>
          </p:cNvPr>
          <p:cNvSpPr>
            <a:spLocks noGrp="1"/>
          </p:cNvSpPr>
          <p:nvPr>
            <p:ph idx="1"/>
          </p:nvPr>
        </p:nvSpPr>
        <p:spPr/>
        <p:txBody>
          <a:bodyPr/>
          <a:lstStyle/>
          <a:p>
            <a:r>
              <a:rPr lang="en-US" dirty="0"/>
              <a:t>Bias:</a:t>
            </a:r>
          </a:p>
          <a:p>
            <a:pPr lvl="1"/>
            <a:r>
              <a:rPr lang="en-US" dirty="0"/>
              <a:t>Limitation of eBird data in terms of checklists geographically</a:t>
            </a:r>
          </a:p>
          <a:p>
            <a:pPr lvl="1"/>
            <a:r>
              <a:rPr lang="en-US" dirty="0"/>
              <a:t>Limitation of having no temporal component to data – migration is </a:t>
            </a:r>
            <a:r>
              <a:rPr lang="en-US" b="1" dirty="0"/>
              <a:t>seasonal</a:t>
            </a:r>
          </a:p>
          <a:p>
            <a:pPr lvl="1"/>
            <a:r>
              <a:rPr lang="en-US" dirty="0"/>
              <a:t>Limitation of only having 16 species. Ideally would have full species data</a:t>
            </a:r>
          </a:p>
          <a:p>
            <a:r>
              <a:rPr lang="en-US" dirty="0"/>
              <a:t>Next Steps:</a:t>
            </a:r>
          </a:p>
          <a:p>
            <a:pPr lvl="1"/>
            <a:r>
              <a:rPr lang="en-US" dirty="0"/>
              <a:t>Improve dataset to account for additional species and years</a:t>
            </a:r>
          </a:p>
          <a:p>
            <a:pPr lvl="1"/>
            <a:r>
              <a:rPr lang="en-US" dirty="0"/>
              <a:t>Census occurs every 5 years: 2022 data coming soon – opportunity for time series</a:t>
            </a:r>
          </a:p>
        </p:txBody>
      </p:sp>
    </p:spTree>
    <p:extLst>
      <p:ext uri="{BB962C8B-B14F-4D97-AF65-F5344CB8AC3E}">
        <p14:creationId xmlns:p14="http://schemas.microsoft.com/office/powerpoint/2010/main" val="422154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B7DB-478F-5789-8D83-809B36B66D2A}"/>
              </a:ext>
            </a:extLst>
          </p:cNvPr>
          <p:cNvSpPr>
            <a:spLocks noGrp="1"/>
          </p:cNvSpPr>
          <p:nvPr>
            <p:ph type="title"/>
          </p:nvPr>
        </p:nvSpPr>
        <p:spPr/>
        <p:txBody>
          <a:bodyPr/>
          <a:lstStyle/>
          <a:p>
            <a:r>
              <a:rPr lang="en-US" dirty="0"/>
              <a:t>Project Background: Dataset Origins</a:t>
            </a:r>
          </a:p>
        </p:txBody>
      </p:sp>
      <p:sp>
        <p:nvSpPr>
          <p:cNvPr id="3" name="Content Placeholder 2">
            <a:extLst>
              <a:ext uri="{FF2B5EF4-FFF2-40B4-BE49-F238E27FC236}">
                <a16:creationId xmlns:a16="http://schemas.microsoft.com/office/drawing/2014/main" id="{1831E4E4-4D78-35FE-770B-A07F3EC4F544}"/>
              </a:ext>
            </a:extLst>
          </p:cNvPr>
          <p:cNvSpPr>
            <a:spLocks noGrp="1"/>
          </p:cNvSpPr>
          <p:nvPr>
            <p:ph idx="1"/>
          </p:nvPr>
        </p:nvSpPr>
        <p:spPr/>
        <p:txBody>
          <a:bodyPr>
            <a:normAutofit fontScale="77500" lnSpcReduction="20000"/>
          </a:bodyPr>
          <a:lstStyle/>
          <a:p>
            <a:r>
              <a:rPr lang="en-US" dirty="0"/>
              <a:t>Constructed manually from two sources using python/SQL/AWS pipeline as part of Udacity Data Engineering capstone project</a:t>
            </a:r>
          </a:p>
          <a:p>
            <a:pPr lvl="1"/>
            <a:r>
              <a:rPr lang="en-US" dirty="0"/>
              <a:t>eBird (Requested data for each species, continental USA, year 2017)</a:t>
            </a:r>
          </a:p>
          <a:p>
            <a:pPr lvl="1"/>
            <a:r>
              <a:rPr lang="en-US" dirty="0"/>
              <a:t>USDA Agricultural Survey (downloaded from USDA)</a:t>
            </a:r>
          </a:p>
          <a:p>
            <a:r>
              <a:rPr lang="en-US" dirty="0"/>
              <a:t>Processed, cleaned, and merged data into star schema</a:t>
            </a:r>
          </a:p>
          <a:p>
            <a:pPr lvl="1"/>
            <a:r>
              <a:rPr lang="en-US" b="1" dirty="0"/>
              <a:t>Observation Fact Table</a:t>
            </a:r>
            <a:r>
              <a:rPr lang="en-US" dirty="0"/>
              <a:t>: bird observation ID, species ID, observation count, FIPS</a:t>
            </a:r>
          </a:p>
          <a:p>
            <a:pPr lvl="1"/>
            <a:r>
              <a:rPr lang="en-US" b="1" dirty="0"/>
              <a:t>Agricultural Dim Table</a:t>
            </a:r>
            <a:r>
              <a:rPr lang="en-US" dirty="0"/>
              <a:t>: various species from agricultural census (described later)</a:t>
            </a:r>
          </a:p>
          <a:p>
            <a:pPr lvl="1"/>
            <a:r>
              <a:rPr lang="en-US" b="1" dirty="0"/>
              <a:t>FIPS Dim Table</a:t>
            </a:r>
            <a:r>
              <a:rPr lang="en-US" dirty="0"/>
              <a:t>: geographic information table providing county names</a:t>
            </a:r>
          </a:p>
          <a:p>
            <a:pPr lvl="1"/>
            <a:r>
              <a:rPr lang="en-US" b="1" dirty="0"/>
              <a:t>Sampling Event Dim Table: </a:t>
            </a:r>
            <a:r>
              <a:rPr lang="en-US" dirty="0"/>
              <a:t>details of observation sampling checklist, such as latitude/longitude, observer id, observation date, etc. (</a:t>
            </a:r>
            <a:r>
              <a:rPr lang="en-US" i="1" dirty="0"/>
              <a:t>excluded</a:t>
            </a:r>
            <a:r>
              <a:rPr lang="en-US" dirty="0"/>
              <a:t>)</a:t>
            </a:r>
          </a:p>
          <a:p>
            <a:pPr lvl="1"/>
            <a:r>
              <a:rPr lang="en-US" b="1" dirty="0"/>
              <a:t>Taxonomy Dim Table: </a:t>
            </a:r>
            <a:r>
              <a:rPr lang="en-US" dirty="0"/>
              <a:t>common name, scientific name, taxonomic order (</a:t>
            </a:r>
            <a:r>
              <a:rPr lang="en-US" i="1" dirty="0"/>
              <a:t>excluded</a:t>
            </a:r>
            <a:r>
              <a:rPr lang="en-US" dirty="0"/>
              <a:t>)</a:t>
            </a:r>
            <a:endParaRPr lang="en-US" b="1" dirty="0"/>
          </a:p>
          <a:p>
            <a:r>
              <a:rPr lang="en-US" dirty="0"/>
              <a:t>Species were selected for download by eBird based on subject matter knowledge and guidance from Audubon 2019 Grassland Report. 16 species were included in this analysis, but there are significantly more grassland-dependent species with critical conservation status. The primary bottleneck was data processing resources (&gt;3 million rows current)</a:t>
            </a:r>
          </a:p>
          <a:p>
            <a:pPr lvl="1"/>
            <a:endParaRPr lang="en-US" dirty="0"/>
          </a:p>
        </p:txBody>
      </p:sp>
    </p:spTree>
    <p:extLst>
      <p:ext uri="{BB962C8B-B14F-4D97-AF65-F5344CB8AC3E}">
        <p14:creationId xmlns:p14="http://schemas.microsoft.com/office/powerpoint/2010/main" val="296693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81B8-DAEC-8230-AA31-0E63CE51A902}"/>
              </a:ext>
            </a:extLst>
          </p:cNvPr>
          <p:cNvSpPr>
            <a:spLocks noGrp="1"/>
          </p:cNvSpPr>
          <p:nvPr>
            <p:ph type="title"/>
          </p:nvPr>
        </p:nvSpPr>
        <p:spPr/>
        <p:txBody>
          <a:bodyPr/>
          <a:lstStyle/>
          <a:p>
            <a:r>
              <a:rPr lang="en-US" dirty="0"/>
              <a:t>Project and Dataset Scope</a:t>
            </a:r>
          </a:p>
        </p:txBody>
      </p:sp>
      <p:sp>
        <p:nvSpPr>
          <p:cNvPr id="3" name="Content Placeholder 2">
            <a:extLst>
              <a:ext uri="{FF2B5EF4-FFF2-40B4-BE49-F238E27FC236}">
                <a16:creationId xmlns:a16="http://schemas.microsoft.com/office/drawing/2014/main" id="{5C774759-5B22-D264-02E4-BA6FBFD65BF2}"/>
              </a:ext>
            </a:extLst>
          </p:cNvPr>
          <p:cNvSpPr>
            <a:spLocks noGrp="1"/>
          </p:cNvSpPr>
          <p:nvPr>
            <p:ph idx="1"/>
          </p:nvPr>
        </p:nvSpPr>
        <p:spPr>
          <a:xfrm>
            <a:off x="2589212" y="2133599"/>
            <a:ext cx="8915400" cy="4498109"/>
          </a:xfrm>
        </p:spPr>
        <p:txBody>
          <a:bodyPr>
            <a:normAutofit fontScale="77500" lnSpcReduction="20000"/>
          </a:bodyPr>
          <a:lstStyle/>
          <a:p>
            <a:r>
              <a:rPr lang="en-US" dirty="0"/>
              <a:t>General Scope of Data:</a:t>
            </a:r>
          </a:p>
          <a:p>
            <a:pPr lvl="1"/>
            <a:r>
              <a:rPr lang="en-US" dirty="0"/>
              <a:t>Temporal: 2017</a:t>
            </a:r>
          </a:p>
          <a:p>
            <a:pPr lvl="1"/>
            <a:r>
              <a:rPr lang="en-US" dirty="0"/>
              <a:t>Geographical: Continental USA</a:t>
            </a:r>
          </a:p>
          <a:p>
            <a:r>
              <a:rPr lang="en-US" dirty="0"/>
              <a:t>Ornithological (eBird) Data</a:t>
            </a:r>
          </a:p>
          <a:p>
            <a:pPr lvl="1"/>
            <a:r>
              <a:rPr lang="en-US" dirty="0"/>
              <a:t>Species: Northern Bobwhite, Horned Lark, Upland Sandpiper, Grasshopper Sparrow, Baird’s Sparrow, Long-billed Curlew, American Pipit, Killdeer, Sprague’s Pipit, Lapland Longspur, Vesper Sparrow, House Sparrow, Red-winged Blackbird*, Bobolink, Snow Bunting, Song Sparrow*, Eastern Meadowlark (* = control species)</a:t>
            </a:r>
          </a:p>
          <a:p>
            <a:pPr lvl="1"/>
            <a:r>
              <a:rPr lang="en-US" dirty="0"/>
              <a:t>Date of observation not included: temporal/time-series not in scope for this analysis</a:t>
            </a:r>
          </a:p>
          <a:p>
            <a:r>
              <a:rPr lang="en-US" dirty="0"/>
              <a:t>Agricultural Census Measurements Included</a:t>
            </a:r>
          </a:p>
          <a:p>
            <a:pPr lvl="1"/>
            <a:r>
              <a:rPr lang="en-US" dirty="0"/>
              <a:t>Land in Farms, Irrigated Land in Farms, Cropland in Farms, Harvested Cropland in Farms, Pastureland in Farms, Conserved Land in Farms, Cropland and Pastureland Treated with Animal Manure, Cropland Treated to Control Insects, Cropland Treated to Control Nematodes, Cropland Treated to Control Weeds/Grass, Cropland Treated to Control Growth, Cropland Treated to Control Disease</a:t>
            </a:r>
          </a:p>
          <a:p>
            <a:r>
              <a:rPr lang="en-US" dirty="0"/>
              <a:t>A note on limitations: </a:t>
            </a:r>
          </a:p>
          <a:p>
            <a:pPr lvl="1"/>
            <a:r>
              <a:rPr lang="en-US" dirty="0"/>
              <a:t>Citizen Science data is vetted by official experts at the county level, there is an intrinsic bias of the data as areas with higher populations will inherently have more checklists, thus higher populations</a:t>
            </a:r>
          </a:p>
          <a:p>
            <a:pPr lvl="1"/>
            <a:r>
              <a:rPr lang="en-US" dirty="0"/>
              <a:t>Potential workaround is using population frequencies (percentage of checklists which contain a given species), however for this to work a complete dataset of every checklist in the date range/geographical scope is needed. Not feasible at the current scale and resources.</a:t>
            </a:r>
          </a:p>
          <a:p>
            <a:pPr lvl="1"/>
            <a:endParaRPr lang="en-US" dirty="0"/>
          </a:p>
          <a:p>
            <a:pPr lvl="1"/>
            <a:endParaRPr lang="en-US" dirty="0"/>
          </a:p>
          <a:p>
            <a:endParaRPr lang="en-US" dirty="0"/>
          </a:p>
        </p:txBody>
      </p:sp>
    </p:spTree>
    <p:extLst>
      <p:ext uri="{BB962C8B-B14F-4D97-AF65-F5344CB8AC3E}">
        <p14:creationId xmlns:p14="http://schemas.microsoft.com/office/powerpoint/2010/main" val="323851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356D-367B-B2AA-90BB-B3459EFF9DC6}"/>
              </a:ext>
            </a:extLst>
          </p:cNvPr>
          <p:cNvSpPr>
            <a:spLocks noGrp="1"/>
          </p:cNvSpPr>
          <p:nvPr>
            <p:ph type="title"/>
          </p:nvPr>
        </p:nvSpPr>
        <p:spPr/>
        <p:txBody>
          <a:bodyPr/>
          <a:lstStyle/>
          <a:p>
            <a:r>
              <a:rPr lang="en-US" dirty="0"/>
              <a:t>Core Question 1: Habitat Preference</a:t>
            </a:r>
          </a:p>
        </p:txBody>
      </p:sp>
      <p:sp>
        <p:nvSpPr>
          <p:cNvPr id="3" name="Content Placeholder 2">
            <a:extLst>
              <a:ext uri="{FF2B5EF4-FFF2-40B4-BE49-F238E27FC236}">
                <a16:creationId xmlns:a16="http://schemas.microsoft.com/office/drawing/2014/main" id="{18AA81FC-AC46-1A46-0DA0-B9806E848A79}"/>
              </a:ext>
            </a:extLst>
          </p:cNvPr>
          <p:cNvSpPr>
            <a:spLocks noGrp="1"/>
          </p:cNvSpPr>
          <p:nvPr>
            <p:ph idx="1"/>
          </p:nvPr>
        </p:nvSpPr>
        <p:spPr>
          <a:xfrm>
            <a:off x="2589212" y="1466850"/>
            <a:ext cx="8915400" cy="5038725"/>
          </a:xfrm>
        </p:spPr>
        <p:txBody>
          <a:bodyPr>
            <a:normAutofit fontScale="92500" lnSpcReduction="20000"/>
          </a:bodyPr>
          <a:lstStyle/>
          <a:p>
            <a:r>
              <a:rPr lang="en-US" dirty="0"/>
              <a:t>Are certain species observed in higher quantities in regions with more pastureland, cropland, irrigated land, or land in farms?</a:t>
            </a:r>
          </a:p>
          <a:p>
            <a:pPr lvl="1"/>
            <a:r>
              <a:rPr lang="en-US" b="1" dirty="0"/>
              <a:t>Impact: </a:t>
            </a:r>
            <a:r>
              <a:rPr lang="en-US" dirty="0"/>
              <a:t>understanding which species appear to favor pastureland, farmland, cropland, or irrigated land as habitat can drive locality of conservation efforts</a:t>
            </a:r>
          </a:p>
          <a:p>
            <a:pPr lvl="1"/>
            <a:r>
              <a:rPr lang="en-US" b="1" dirty="0"/>
              <a:t>Approach: </a:t>
            </a:r>
            <a:r>
              <a:rPr lang="en-US" dirty="0"/>
              <a:t>correlation analysis (aggregated) and linear regression modeling (full, d=3)</a:t>
            </a:r>
          </a:p>
          <a:p>
            <a:r>
              <a:rPr lang="en-US" b="1" dirty="0"/>
              <a:t>Hypothesis Development (Based on EDA)</a:t>
            </a:r>
          </a:p>
          <a:p>
            <a:pPr lvl="1"/>
            <a:r>
              <a:rPr lang="en-US" dirty="0"/>
              <a:t>Many species rely on native grasslands for food and shelter. Where cropland replaces native grasslands, populations will decrease. Thus, a negative correlation between cropland and these species is expected. Some species prefer and benefit from farmland and cropland habitat, thus a positive correlation would be expected.</a:t>
            </a:r>
          </a:p>
          <a:p>
            <a:pPr lvl="1"/>
            <a:r>
              <a:rPr lang="en-US" dirty="0"/>
              <a:t>Similarly, land in farms is a broader terminology (includes cropland and pastureland). Generally, it is still expected that species which rely on native grasslands will exhibit negative correlations with land in farms. Some species prefer and benefit from farmland and cropland habitat, thus a positive correlation would be expected.</a:t>
            </a:r>
          </a:p>
          <a:p>
            <a:pPr lvl="1"/>
            <a:r>
              <a:rPr lang="en-US" dirty="0"/>
              <a:t>Pastureland maintains environmental characteristics of native grasslands and has significantly higher wildlife value, e.g., suitable habitat for grassland birds. Populations of species which rely on these natural habitats are expected to have a positive correlation with land in pastures.</a:t>
            </a:r>
          </a:p>
          <a:p>
            <a:pPr lvl="1"/>
            <a:r>
              <a:rPr lang="en-US" dirty="0"/>
              <a:t> Irrigated land is farmland which is irrigated with water as opposed to relying on rain. A potentially expected correlation is that shorebirds which breed in agricultural, or grassland settings will prefer this type of farmland, thus exhibit a positive correlation.</a:t>
            </a:r>
          </a:p>
        </p:txBody>
      </p:sp>
    </p:spTree>
    <p:extLst>
      <p:ext uri="{BB962C8B-B14F-4D97-AF65-F5344CB8AC3E}">
        <p14:creationId xmlns:p14="http://schemas.microsoft.com/office/powerpoint/2010/main" val="19430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120F-56B0-F997-3056-16D6F74DE3A2}"/>
              </a:ext>
            </a:extLst>
          </p:cNvPr>
          <p:cNvSpPr>
            <a:spLocks noGrp="1"/>
          </p:cNvSpPr>
          <p:nvPr>
            <p:ph type="title"/>
          </p:nvPr>
        </p:nvSpPr>
        <p:spPr/>
        <p:txBody>
          <a:bodyPr/>
          <a:lstStyle/>
          <a:p>
            <a:r>
              <a:rPr lang="en-US" dirty="0"/>
              <a:t>Habitat Preference: Correlations</a:t>
            </a:r>
          </a:p>
        </p:txBody>
      </p:sp>
      <p:pic>
        <p:nvPicPr>
          <p:cNvPr id="6" name="Picture 5">
            <a:extLst>
              <a:ext uri="{FF2B5EF4-FFF2-40B4-BE49-F238E27FC236}">
                <a16:creationId xmlns:a16="http://schemas.microsoft.com/office/drawing/2014/main" id="{9E012022-41BC-CD7D-20C3-55864CC76B58}"/>
              </a:ext>
            </a:extLst>
          </p:cNvPr>
          <p:cNvPicPr>
            <a:picLocks noChangeAspect="1"/>
          </p:cNvPicPr>
          <p:nvPr/>
        </p:nvPicPr>
        <p:blipFill>
          <a:blip r:embed="rId2"/>
          <a:stretch>
            <a:fillRect/>
          </a:stretch>
        </p:blipFill>
        <p:spPr>
          <a:xfrm>
            <a:off x="1703124" y="1297972"/>
            <a:ext cx="3969970" cy="2692055"/>
          </a:xfrm>
          <a:prstGeom prst="rect">
            <a:avLst/>
          </a:prstGeom>
        </p:spPr>
      </p:pic>
      <p:pic>
        <p:nvPicPr>
          <p:cNvPr id="8" name="Picture 7">
            <a:extLst>
              <a:ext uri="{FF2B5EF4-FFF2-40B4-BE49-F238E27FC236}">
                <a16:creationId xmlns:a16="http://schemas.microsoft.com/office/drawing/2014/main" id="{BE166AD1-DA30-602B-351C-7C374A3FB08B}"/>
              </a:ext>
            </a:extLst>
          </p:cNvPr>
          <p:cNvPicPr>
            <a:picLocks noChangeAspect="1"/>
          </p:cNvPicPr>
          <p:nvPr/>
        </p:nvPicPr>
        <p:blipFill>
          <a:blip r:embed="rId3"/>
          <a:stretch>
            <a:fillRect/>
          </a:stretch>
        </p:blipFill>
        <p:spPr>
          <a:xfrm>
            <a:off x="7275841" y="1297972"/>
            <a:ext cx="3883515" cy="2692055"/>
          </a:xfrm>
          <a:prstGeom prst="rect">
            <a:avLst/>
          </a:prstGeom>
        </p:spPr>
      </p:pic>
      <p:pic>
        <p:nvPicPr>
          <p:cNvPr id="10" name="Picture 9">
            <a:extLst>
              <a:ext uri="{FF2B5EF4-FFF2-40B4-BE49-F238E27FC236}">
                <a16:creationId xmlns:a16="http://schemas.microsoft.com/office/drawing/2014/main" id="{6A6E72D4-8850-FD68-94CA-026B4D9F9B10}"/>
              </a:ext>
            </a:extLst>
          </p:cNvPr>
          <p:cNvPicPr>
            <a:picLocks noChangeAspect="1"/>
          </p:cNvPicPr>
          <p:nvPr/>
        </p:nvPicPr>
        <p:blipFill>
          <a:blip r:embed="rId4"/>
          <a:stretch>
            <a:fillRect/>
          </a:stretch>
        </p:blipFill>
        <p:spPr>
          <a:xfrm>
            <a:off x="1703124" y="3990027"/>
            <a:ext cx="3969970" cy="2616424"/>
          </a:xfrm>
          <a:prstGeom prst="rect">
            <a:avLst/>
          </a:prstGeom>
        </p:spPr>
      </p:pic>
      <p:pic>
        <p:nvPicPr>
          <p:cNvPr id="12" name="Picture 11">
            <a:extLst>
              <a:ext uri="{FF2B5EF4-FFF2-40B4-BE49-F238E27FC236}">
                <a16:creationId xmlns:a16="http://schemas.microsoft.com/office/drawing/2014/main" id="{4A619E98-E583-B873-749A-17658B13A292}"/>
              </a:ext>
            </a:extLst>
          </p:cNvPr>
          <p:cNvPicPr>
            <a:picLocks noChangeAspect="1"/>
          </p:cNvPicPr>
          <p:nvPr/>
        </p:nvPicPr>
        <p:blipFill>
          <a:blip r:embed="rId5"/>
          <a:stretch>
            <a:fillRect/>
          </a:stretch>
        </p:blipFill>
        <p:spPr>
          <a:xfrm>
            <a:off x="7275841" y="3990027"/>
            <a:ext cx="3883514" cy="2783926"/>
          </a:xfrm>
          <a:prstGeom prst="rect">
            <a:avLst/>
          </a:prstGeom>
        </p:spPr>
      </p:pic>
    </p:spTree>
    <p:extLst>
      <p:ext uri="{BB962C8B-B14F-4D97-AF65-F5344CB8AC3E}">
        <p14:creationId xmlns:p14="http://schemas.microsoft.com/office/powerpoint/2010/main" val="100247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6F11-F05A-B06C-A6F0-60CA5A014175}"/>
              </a:ext>
            </a:extLst>
          </p:cNvPr>
          <p:cNvSpPr>
            <a:spLocks noGrp="1"/>
          </p:cNvSpPr>
          <p:nvPr>
            <p:ph type="title"/>
          </p:nvPr>
        </p:nvSpPr>
        <p:spPr/>
        <p:txBody>
          <a:bodyPr/>
          <a:lstStyle/>
          <a:p>
            <a:r>
              <a:rPr lang="en-US" dirty="0"/>
              <a:t>Habitat Preference: Select LR Results</a:t>
            </a:r>
          </a:p>
        </p:txBody>
      </p:sp>
      <p:pic>
        <p:nvPicPr>
          <p:cNvPr id="5" name="Picture 4">
            <a:extLst>
              <a:ext uri="{FF2B5EF4-FFF2-40B4-BE49-F238E27FC236}">
                <a16:creationId xmlns:a16="http://schemas.microsoft.com/office/drawing/2014/main" id="{714E5B6E-A014-3753-6F27-FB59FDD37CAD}"/>
              </a:ext>
            </a:extLst>
          </p:cNvPr>
          <p:cNvPicPr>
            <a:picLocks noChangeAspect="1"/>
          </p:cNvPicPr>
          <p:nvPr/>
        </p:nvPicPr>
        <p:blipFill>
          <a:blip r:embed="rId2"/>
          <a:stretch>
            <a:fillRect/>
          </a:stretch>
        </p:blipFill>
        <p:spPr>
          <a:xfrm>
            <a:off x="379473" y="1231710"/>
            <a:ext cx="3205990" cy="1947862"/>
          </a:xfrm>
          <a:prstGeom prst="rect">
            <a:avLst/>
          </a:prstGeom>
        </p:spPr>
      </p:pic>
      <p:pic>
        <p:nvPicPr>
          <p:cNvPr id="7" name="Picture 6">
            <a:extLst>
              <a:ext uri="{FF2B5EF4-FFF2-40B4-BE49-F238E27FC236}">
                <a16:creationId xmlns:a16="http://schemas.microsoft.com/office/drawing/2014/main" id="{6A40C2F4-DBE1-3377-807C-91AB1C33A0CA}"/>
              </a:ext>
            </a:extLst>
          </p:cNvPr>
          <p:cNvPicPr>
            <a:picLocks noChangeAspect="1"/>
          </p:cNvPicPr>
          <p:nvPr/>
        </p:nvPicPr>
        <p:blipFill>
          <a:blip r:embed="rId3"/>
          <a:stretch>
            <a:fillRect/>
          </a:stretch>
        </p:blipFill>
        <p:spPr>
          <a:xfrm>
            <a:off x="4411981" y="1264555"/>
            <a:ext cx="3368038" cy="1959353"/>
          </a:xfrm>
          <a:prstGeom prst="rect">
            <a:avLst/>
          </a:prstGeom>
        </p:spPr>
      </p:pic>
      <p:pic>
        <p:nvPicPr>
          <p:cNvPr id="9" name="Picture 8">
            <a:extLst>
              <a:ext uri="{FF2B5EF4-FFF2-40B4-BE49-F238E27FC236}">
                <a16:creationId xmlns:a16="http://schemas.microsoft.com/office/drawing/2014/main" id="{C5790A0A-FC72-F67C-F8EA-8D298B8B369F}"/>
              </a:ext>
            </a:extLst>
          </p:cNvPr>
          <p:cNvPicPr>
            <a:picLocks noChangeAspect="1"/>
          </p:cNvPicPr>
          <p:nvPr/>
        </p:nvPicPr>
        <p:blipFill>
          <a:blip r:embed="rId4"/>
          <a:stretch>
            <a:fillRect/>
          </a:stretch>
        </p:blipFill>
        <p:spPr>
          <a:xfrm>
            <a:off x="8530357" y="1208501"/>
            <a:ext cx="3275974" cy="1929599"/>
          </a:xfrm>
          <a:prstGeom prst="rect">
            <a:avLst/>
          </a:prstGeom>
        </p:spPr>
      </p:pic>
      <p:pic>
        <p:nvPicPr>
          <p:cNvPr id="11" name="Picture 10">
            <a:extLst>
              <a:ext uri="{FF2B5EF4-FFF2-40B4-BE49-F238E27FC236}">
                <a16:creationId xmlns:a16="http://schemas.microsoft.com/office/drawing/2014/main" id="{B418E762-78A5-1E49-A73B-3BF2E524A9C6}"/>
              </a:ext>
            </a:extLst>
          </p:cNvPr>
          <p:cNvPicPr>
            <a:picLocks noChangeAspect="1"/>
          </p:cNvPicPr>
          <p:nvPr/>
        </p:nvPicPr>
        <p:blipFill>
          <a:blip r:embed="rId5"/>
          <a:stretch>
            <a:fillRect/>
          </a:stretch>
        </p:blipFill>
        <p:spPr>
          <a:xfrm>
            <a:off x="379473" y="3993046"/>
            <a:ext cx="3205990" cy="1897799"/>
          </a:xfrm>
          <a:prstGeom prst="rect">
            <a:avLst/>
          </a:prstGeom>
        </p:spPr>
      </p:pic>
      <p:pic>
        <p:nvPicPr>
          <p:cNvPr id="13" name="Picture 12">
            <a:extLst>
              <a:ext uri="{FF2B5EF4-FFF2-40B4-BE49-F238E27FC236}">
                <a16:creationId xmlns:a16="http://schemas.microsoft.com/office/drawing/2014/main" id="{43111AA1-B6B3-42C5-F1A8-FCDDD5BA5442}"/>
              </a:ext>
            </a:extLst>
          </p:cNvPr>
          <p:cNvPicPr>
            <a:picLocks noChangeAspect="1"/>
          </p:cNvPicPr>
          <p:nvPr/>
        </p:nvPicPr>
        <p:blipFill>
          <a:blip r:embed="rId6"/>
          <a:stretch>
            <a:fillRect/>
          </a:stretch>
        </p:blipFill>
        <p:spPr>
          <a:xfrm>
            <a:off x="4340279" y="3949625"/>
            <a:ext cx="3368039" cy="1884131"/>
          </a:xfrm>
          <a:prstGeom prst="rect">
            <a:avLst/>
          </a:prstGeom>
        </p:spPr>
      </p:pic>
      <p:pic>
        <p:nvPicPr>
          <p:cNvPr id="15" name="Picture 14">
            <a:extLst>
              <a:ext uri="{FF2B5EF4-FFF2-40B4-BE49-F238E27FC236}">
                <a16:creationId xmlns:a16="http://schemas.microsoft.com/office/drawing/2014/main" id="{6353D2BD-2027-1093-20AE-197721FA16BD}"/>
              </a:ext>
            </a:extLst>
          </p:cNvPr>
          <p:cNvPicPr>
            <a:picLocks noChangeAspect="1"/>
          </p:cNvPicPr>
          <p:nvPr/>
        </p:nvPicPr>
        <p:blipFill>
          <a:blip r:embed="rId7"/>
          <a:stretch>
            <a:fillRect/>
          </a:stretch>
        </p:blipFill>
        <p:spPr>
          <a:xfrm>
            <a:off x="8463134" y="3949625"/>
            <a:ext cx="3343197" cy="1927552"/>
          </a:xfrm>
          <a:prstGeom prst="rect">
            <a:avLst/>
          </a:prstGeom>
        </p:spPr>
      </p:pic>
    </p:spTree>
    <p:extLst>
      <p:ext uri="{BB962C8B-B14F-4D97-AF65-F5344CB8AC3E}">
        <p14:creationId xmlns:p14="http://schemas.microsoft.com/office/powerpoint/2010/main" val="328043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24C6-0E22-5821-810C-00E72D89114B}"/>
              </a:ext>
            </a:extLst>
          </p:cNvPr>
          <p:cNvSpPr>
            <a:spLocks noGrp="1"/>
          </p:cNvSpPr>
          <p:nvPr>
            <p:ph type="title"/>
          </p:nvPr>
        </p:nvSpPr>
        <p:spPr/>
        <p:txBody>
          <a:bodyPr/>
          <a:lstStyle/>
          <a:p>
            <a:r>
              <a:rPr lang="en-US" dirty="0"/>
              <a:t>Habitat Preference: Results Discussion</a:t>
            </a:r>
          </a:p>
        </p:txBody>
      </p:sp>
      <p:sp>
        <p:nvSpPr>
          <p:cNvPr id="3" name="Content Placeholder 2">
            <a:extLst>
              <a:ext uri="{FF2B5EF4-FFF2-40B4-BE49-F238E27FC236}">
                <a16:creationId xmlns:a16="http://schemas.microsoft.com/office/drawing/2014/main" id="{5E710E23-82DC-C4B4-255B-56C5B66114E8}"/>
              </a:ext>
            </a:extLst>
          </p:cNvPr>
          <p:cNvSpPr>
            <a:spLocks noGrp="1"/>
          </p:cNvSpPr>
          <p:nvPr>
            <p:ph idx="1"/>
          </p:nvPr>
        </p:nvSpPr>
        <p:spPr>
          <a:xfrm>
            <a:off x="2589212" y="1533236"/>
            <a:ext cx="8915400" cy="4959928"/>
          </a:xfrm>
        </p:spPr>
        <p:txBody>
          <a:bodyPr>
            <a:normAutofit fontScale="77500" lnSpcReduction="20000"/>
          </a:bodyPr>
          <a:lstStyle/>
          <a:p>
            <a:r>
              <a:rPr lang="en-US" b="1" dirty="0"/>
              <a:t>Pastureland as a Preferred Habitat</a:t>
            </a:r>
          </a:p>
          <a:p>
            <a:pPr lvl="1"/>
            <a:r>
              <a:rPr lang="en-US" dirty="0"/>
              <a:t>Vesper Sparrow, Baird’s Sparrow, Northern Bobwhite positive correlation</a:t>
            </a:r>
          </a:p>
          <a:p>
            <a:pPr lvl="1"/>
            <a:r>
              <a:rPr lang="en-US" dirty="0"/>
              <a:t> Linear Regression loosely confirms for each + Sprague’s Pipit exhibits relationship</a:t>
            </a:r>
          </a:p>
          <a:p>
            <a:r>
              <a:rPr lang="en-US" b="1" dirty="0"/>
              <a:t>Farmland Impact on Populations</a:t>
            </a:r>
          </a:p>
          <a:p>
            <a:pPr lvl="1"/>
            <a:r>
              <a:rPr lang="en-US" dirty="0"/>
              <a:t>Most grassland species correlation is negative with this measurement, with exception of Northern Bobwhite which exhibited positive correlation </a:t>
            </a:r>
          </a:p>
          <a:p>
            <a:pPr lvl="1"/>
            <a:r>
              <a:rPr lang="en-US" dirty="0"/>
              <a:t>Loose relationship via linear regression confirms negative correlations, with exception of Northern Bobwhite, as expected based on correlation analysis</a:t>
            </a:r>
          </a:p>
          <a:p>
            <a:pPr lvl="1"/>
            <a:r>
              <a:rPr lang="en-US" dirty="0"/>
              <a:t>Northern Bobwhite appears to increase with increased farmland, scientifically sound based on description of habitat by Audubon Society</a:t>
            </a:r>
          </a:p>
          <a:p>
            <a:r>
              <a:rPr lang="en-US" b="1" dirty="0"/>
              <a:t>Cropland Impact on Populations</a:t>
            </a:r>
          </a:p>
          <a:p>
            <a:pPr lvl="1"/>
            <a:r>
              <a:rPr lang="en-US" dirty="0"/>
              <a:t>Unanimous negative correlation with this measurement with exception of few species (Lapland Longspur, Horned Lark thrive in agricultural settings)</a:t>
            </a:r>
          </a:p>
          <a:p>
            <a:pPr lvl="1"/>
            <a:r>
              <a:rPr lang="en-US" dirty="0"/>
              <a:t>Most significant regression result was Baird’s Sparrow (small sample set = likely bias)</a:t>
            </a:r>
          </a:p>
          <a:p>
            <a:r>
              <a:rPr lang="en-US" b="1" dirty="0"/>
              <a:t>Irrigated Land as a Preferred Habitat</a:t>
            </a:r>
          </a:p>
          <a:p>
            <a:pPr lvl="1"/>
            <a:r>
              <a:rPr lang="en-US" dirty="0"/>
              <a:t>Most species exhibited positive correlation with this measurement with the exception of Upland Sandpiper</a:t>
            </a:r>
          </a:p>
          <a:p>
            <a:pPr lvl="1"/>
            <a:r>
              <a:rPr lang="en-US" dirty="0"/>
              <a:t>No significant results from regression analysis</a:t>
            </a:r>
          </a:p>
          <a:p>
            <a:r>
              <a:rPr lang="en-US" b="1" dirty="0"/>
              <a:t>Takeaways:</a:t>
            </a:r>
          </a:p>
          <a:p>
            <a:pPr lvl="1"/>
            <a:r>
              <a:rPr lang="en-US" b="1" dirty="0"/>
              <a:t>Pastureland is valuable habitat for species such as Vesper Sparrow, Baird’s Sparrow, and Northern Bobwhite. If possible, pastureland should be incentivized over cropland in breeding range of these species.</a:t>
            </a:r>
          </a:p>
          <a:p>
            <a:pPr marL="457200" lvl="1" indent="0">
              <a:buNone/>
            </a:pPr>
            <a:endParaRPr lang="en-US" b="1" dirty="0"/>
          </a:p>
          <a:p>
            <a:pPr lvl="1"/>
            <a:endParaRPr lang="en-US" dirty="0"/>
          </a:p>
          <a:p>
            <a:endParaRPr lang="en-US" b="1" dirty="0"/>
          </a:p>
          <a:p>
            <a:pPr lvl="1"/>
            <a:endParaRPr lang="en-US" dirty="0"/>
          </a:p>
          <a:p>
            <a:pPr lvl="1"/>
            <a:endParaRPr lang="en-US" dirty="0"/>
          </a:p>
          <a:p>
            <a:pPr lvl="1"/>
            <a:endParaRPr lang="en-US" b="1" dirty="0"/>
          </a:p>
          <a:p>
            <a:pPr lvl="1"/>
            <a:endParaRPr lang="en-US" dirty="0"/>
          </a:p>
          <a:p>
            <a:pPr lvl="1"/>
            <a:endParaRPr lang="en-US" dirty="0"/>
          </a:p>
        </p:txBody>
      </p:sp>
    </p:spTree>
    <p:extLst>
      <p:ext uri="{BB962C8B-B14F-4D97-AF65-F5344CB8AC3E}">
        <p14:creationId xmlns:p14="http://schemas.microsoft.com/office/powerpoint/2010/main" val="319965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9E94-10C0-A507-41C2-F01A76B62A9A}"/>
              </a:ext>
            </a:extLst>
          </p:cNvPr>
          <p:cNvSpPr>
            <a:spLocks noGrp="1"/>
          </p:cNvSpPr>
          <p:nvPr>
            <p:ph type="title"/>
          </p:nvPr>
        </p:nvSpPr>
        <p:spPr/>
        <p:txBody>
          <a:bodyPr/>
          <a:lstStyle/>
          <a:p>
            <a:r>
              <a:rPr lang="en-US" dirty="0"/>
              <a:t>Core Question 2: Chemical Use</a:t>
            </a:r>
          </a:p>
        </p:txBody>
      </p:sp>
      <p:sp>
        <p:nvSpPr>
          <p:cNvPr id="3" name="Content Placeholder 2">
            <a:extLst>
              <a:ext uri="{FF2B5EF4-FFF2-40B4-BE49-F238E27FC236}">
                <a16:creationId xmlns:a16="http://schemas.microsoft.com/office/drawing/2014/main" id="{C82570DE-95BC-1559-5D69-DB96D8CFB4AC}"/>
              </a:ext>
            </a:extLst>
          </p:cNvPr>
          <p:cNvSpPr>
            <a:spLocks noGrp="1"/>
          </p:cNvSpPr>
          <p:nvPr>
            <p:ph idx="1"/>
          </p:nvPr>
        </p:nvSpPr>
        <p:spPr/>
        <p:txBody>
          <a:bodyPr>
            <a:normAutofit fontScale="85000" lnSpcReduction="10000"/>
          </a:bodyPr>
          <a:lstStyle/>
          <a:p>
            <a:r>
              <a:rPr lang="en-US" dirty="0"/>
              <a:t>Do species observation quantities exhibit any relationship with use of chemicals used to treat insects, nematodes, growth, weeds/grasses, or disease?</a:t>
            </a:r>
          </a:p>
          <a:p>
            <a:pPr lvl="1"/>
            <a:r>
              <a:rPr lang="en-US" b="1" dirty="0"/>
              <a:t>Impact: </a:t>
            </a:r>
            <a:r>
              <a:rPr lang="en-US" dirty="0"/>
              <a:t>understanding dynamics of populations and potential relationships with chemical use on cropland could help bring hidden complexities to light</a:t>
            </a:r>
          </a:p>
          <a:p>
            <a:pPr lvl="1"/>
            <a:r>
              <a:rPr lang="en-US" b="1" dirty="0"/>
              <a:t>Approach: </a:t>
            </a:r>
            <a:r>
              <a:rPr lang="en-US" dirty="0"/>
              <a:t>correlation analysis and linear regression modeling</a:t>
            </a:r>
          </a:p>
          <a:p>
            <a:r>
              <a:rPr lang="en-US" b="1" dirty="0"/>
              <a:t>Hypothesis Development (based on EDA):</a:t>
            </a:r>
          </a:p>
          <a:p>
            <a:pPr lvl="1"/>
            <a:r>
              <a:rPr lang="en-US" dirty="0"/>
              <a:t>Potential exists for a relationship between </a:t>
            </a:r>
            <a:r>
              <a:rPr lang="en-US" b="1" dirty="0"/>
              <a:t>percentage of cropland treated to control insect</a:t>
            </a:r>
            <a:r>
              <a:rPr lang="en-US" dirty="0"/>
              <a:t>s and observation counts. One could hypothesize that areas treated more to control insects would have a higher population of insectivorous species. Alternatively, the opposite could be true if treatment has already depleted the insect population in a given county.</a:t>
            </a:r>
          </a:p>
          <a:p>
            <a:pPr lvl="1"/>
            <a:r>
              <a:rPr lang="en-US" dirty="0"/>
              <a:t>Potential also exists for a relationship between </a:t>
            </a:r>
            <a:r>
              <a:rPr lang="en-US" b="1" dirty="0"/>
              <a:t>percentage of cropland treated to control weeds/grasses </a:t>
            </a:r>
            <a:r>
              <a:rPr lang="en-US" dirty="0"/>
              <a:t>and observation counts. Areas treated to control weeds and grasses should in theory have a negative correlation with grassland-dependent species, since the treatment removes their preferred habitat.</a:t>
            </a:r>
          </a:p>
          <a:p>
            <a:pPr lvl="1"/>
            <a:r>
              <a:rPr lang="en-US" dirty="0"/>
              <a:t>Examination of use of chemicals to control nematodes and disease.</a:t>
            </a:r>
          </a:p>
          <a:p>
            <a:pPr lvl="1"/>
            <a:endParaRPr lang="en-US" dirty="0"/>
          </a:p>
          <a:p>
            <a:pPr lvl="1"/>
            <a:endParaRPr lang="en-US" dirty="0"/>
          </a:p>
          <a:p>
            <a:endParaRPr lang="en-US" dirty="0"/>
          </a:p>
        </p:txBody>
      </p:sp>
    </p:spTree>
    <p:extLst>
      <p:ext uri="{BB962C8B-B14F-4D97-AF65-F5344CB8AC3E}">
        <p14:creationId xmlns:p14="http://schemas.microsoft.com/office/powerpoint/2010/main" val="19849596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214</TotalTime>
  <Words>1965</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Analysis and Interpretation of Ornithological Citizen Science Data and USDA Agricultural Census Data: Grassland Bird Species</vt:lpstr>
      <vt:lpstr>Project Background: Grassland Birds</vt:lpstr>
      <vt:lpstr>Project Background: Dataset Origins</vt:lpstr>
      <vt:lpstr>Project and Dataset Scope</vt:lpstr>
      <vt:lpstr>Core Question 1: Habitat Preference</vt:lpstr>
      <vt:lpstr>Habitat Preference: Correlations</vt:lpstr>
      <vt:lpstr>Habitat Preference: Select LR Results</vt:lpstr>
      <vt:lpstr>Habitat Preference: Results Discussion</vt:lpstr>
      <vt:lpstr>Core Question 2: Chemical Use</vt:lpstr>
      <vt:lpstr>Chemical Use: Correlations</vt:lpstr>
      <vt:lpstr>Chemical Use: Selected LR Results </vt:lpstr>
      <vt:lpstr>Chemical Use: Selected LR Results </vt:lpstr>
      <vt:lpstr>Chemical Use: Result Discussion </vt:lpstr>
      <vt:lpstr>Core Question 3: Existing Efforts</vt:lpstr>
      <vt:lpstr>Existing Conservation Efforts: Selected Results</vt:lpstr>
      <vt:lpstr>Existing Conservation Efforts: Results</vt:lpstr>
      <vt:lpstr>Core Question 4: Population Networks</vt:lpstr>
      <vt:lpstr>Population Networks: Selected Results</vt:lpstr>
      <vt:lpstr>Population Networks : Discussion</vt:lpstr>
      <vt:lpstr>Limitations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Interpretation of Ornithological Citizen Science Data and USDA Agricultural Census Data: Grassland Bird Species</dc:title>
  <dc:creator>Mike Andersen</dc:creator>
  <cp:lastModifiedBy>Mike Andersen</cp:lastModifiedBy>
  <cp:revision>4</cp:revision>
  <dcterms:created xsi:type="dcterms:W3CDTF">2022-08-08T16:24:16Z</dcterms:created>
  <dcterms:modified xsi:type="dcterms:W3CDTF">2022-08-08T19:59:04Z</dcterms:modified>
</cp:coreProperties>
</file>