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Helvetica Neue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-bold.fntdata"/><Relationship Id="rId14" Type="http://schemas.openxmlformats.org/officeDocument/2006/relationships/font" Target="fonts/HelveticaNeue-regular.fntdata"/><Relationship Id="rId17" Type="http://schemas.openxmlformats.org/officeDocument/2006/relationships/font" Target="fonts/HelveticaNeue-boldItalic.fntdata"/><Relationship Id="rId16" Type="http://schemas.openxmlformats.org/officeDocument/2006/relationships/font" Target="fonts/HelveticaNeu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a478d6371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a478d6371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a478d6371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a478d6371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a478d6371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a478d6371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a478d6371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a478d6371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a478d6371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a478d6371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a478d6371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a478d6371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a478d6371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a478d6371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Helvetica Neue"/>
                <a:ea typeface="Helvetica Neue"/>
                <a:cs typeface="Helvetica Neue"/>
                <a:sym typeface="Helvetica Neue"/>
              </a:rPr>
              <a:t>Вероятностная проверка на простоту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Helvetica Neue"/>
                <a:ea typeface="Helvetica Neue"/>
                <a:cs typeface="Helvetica Neue"/>
                <a:sym typeface="Helvetica Neue"/>
              </a:rPr>
              <a:t>Тест Миллера-Рабина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148750" y="4058200"/>
            <a:ext cx="3921900" cy="9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Helvetica Neue"/>
                <a:ea typeface="Helvetica Neue"/>
                <a:cs typeface="Helvetica Neue"/>
                <a:sym typeface="Helvetica Neue"/>
              </a:rPr>
              <a:t>Матвей Волков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Helvetica Neue"/>
                <a:ea typeface="Helvetica Neue"/>
                <a:cs typeface="Helvetica Neue"/>
                <a:sym typeface="Helvetica Neue"/>
              </a:rPr>
              <a:t>Курс по Kotlin, MIPT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Helvetica Neue"/>
                <a:ea typeface="Helvetica Neue"/>
                <a:cs typeface="Helvetica Neue"/>
                <a:sym typeface="Helvetica Neue"/>
              </a:rPr>
              <a:t>2019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Helvetica Neue"/>
                <a:ea typeface="Helvetica Neue"/>
                <a:cs typeface="Helvetica Neue"/>
                <a:sym typeface="Helvetica Neue"/>
              </a:rPr>
              <a:t>Как позвать девушку на свидание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17925"/>
            <a:ext cx="2180625" cy="20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7987" y="2261500"/>
            <a:ext cx="2745651" cy="133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9300" y="2756025"/>
            <a:ext cx="1914525" cy="342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Google Shape;65;p14"/>
          <p:cNvCxnSpPr>
            <a:stCxn id="62" idx="3"/>
            <a:endCxn id="63" idx="1"/>
          </p:cNvCxnSpPr>
          <p:nvPr/>
        </p:nvCxnSpPr>
        <p:spPr>
          <a:xfrm>
            <a:off x="2492325" y="2927475"/>
            <a:ext cx="875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" name="Google Shape;66;p14"/>
          <p:cNvCxnSpPr>
            <a:stCxn id="63" idx="3"/>
            <a:endCxn id="64" idx="1"/>
          </p:cNvCxnSpPr>
          <p:nvPr/>
        </p:nvCxnSpPr>
        <p:spPr>
          <a:xfrm>
            <a:off x="6113638" y="2927475"/>
            <a:ext cx="875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Helvetica Neue"/>
                <a:ea typeface="Helvetica Neue"/>
                <a:cs typeface="Helvetica Neue"/>
                <a:sym typeface="Helvetica Neue"/>
              </a:rPr>
              <a:t>Зачем вероятностный алгоритм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6283200" y="1392825"/>
            <a:ext cx="286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Helvetica Neue"/>
                <a:ea typeface="Helvetica Neue"/>
                <a:cs typeface="Helvetica Neue"/>
                <a:sym typeface="Helvetica Neue"/>
              </a:rPr>
              <a:t>64-битное</a:t>
            </a:r>
            <a:r>
              <a:rPr lang="ru">
                <a:latin typeface="Helvetica Neue"/>
                <a:ea typeface="Helvetica Neue"/>
                <a:cs typeface="Helvetica Neue"/>
                <a:sym typeface="Helvetica Neue"/>
              </a:rPr>
              <a:t> число проверяется </a:t>
            </a:r>
            <a:r>
              <a:rPr b="1" lang="ru">
                <a:latin typeface="Helvetica Neue"/>
                <a:ea typeface="Helvetica Neue"/>
                <a:cs typeface="Helvetica Neue"/>
                <a:sym typeface="Helvetica Neue"/>
              </a:rPr>
              <a:t>20 секунд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latin typeface="Helvetica Neue"/>
                <a:ea typeface="Helvetica Neue"/>
                <a:cs typeface="Helvetica Neue"/>
                <a:sym typeface="Helvetica Neue"/>
              </a:rPr>
              <a:t>Рекомендуемая длина RSA ключа </a:t>
            </a:r>
            <a:r>
              <a:rPr b="1" lang="ru">
                <a:latin typeface="Helvetica Neue"/>
                <a:ea typeface="Helvetica Neue"/>
                <a:cs typeface="Helvetica Neue"/>
                <a:sym typeface="Helvetica Neue"/>
              </a:rPr>
              <a:t>2048 бит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latin typeface="Helvetica Neue"/>
                <a:ea typeface="Helvetica Neue"/>
                <a:cs typeface="Helvetica Neue"/>
                <a:sym typeface="Helvetica Neue"/>
              </a:rPr>
              <a:t>Для его генерации потребуются минуты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92825"/>
            <a:ext cx="6364901" cy="2774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Helvetica Neue"/>
                <a:ea typeface="Helvetica Neue"/>
                <a:cs typeface="Helvetica Neue"/>
                <a:sym typeface="Helvetica Neue"/>
              </a:rPr>
              <a:t>Как поможет вероятность?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62925"/>
            <a:ext cx="8839200" cy="127868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3035100" y="3696600"/>
            <a:ext cx="30738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Вероятность ошибки </a:t>
            </a:r>
            <a:r>
              <a:rPr b="1" lang="ru"/>
              <a:t>4^(-k)</a:t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 10 итерациях это </a:t>
            </a:r>
            <a:r>
              <a:rPr lang="ru"/>
              <a:t>0,000000954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Helvetica Neue"/>
                <a:ea typeface="Helvetica Neue"/>
                <a:cs typeface="Helvetica Neue"/>
                <a:sym typeface="Helvetica Neue"/>
              </a:rPr>
              <a:t>Бенчмарки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677275" cy="37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Helvetica Neue"/>
                <a:ea typeface="Helvetica Neue"/>
                <a:cs typeface="Helvetica Neue"/>
                <a:sym typeface="Helvetica Neue"/>
              </a:rPr>
              <a:t>Бенчмарки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734425" cy="37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Helvetica Neue"/>
                <a:ea typeface="Helvetica Neue"/>
                <a:cs typeface="Helvetica Neue"/>
                <a:sym typeface="Helvetica Neue"/>
              </a:rPr>
              <a:t>Сложность работы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390325"/>
            <a:ext cx="5991300" cy="30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Используя быстрое возведение в степень по модулю, 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Наибольший вклад вносит возведение в степень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Если использовать быстрое преобразование Фурье,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0450" y="1455749"/>
            <a:ext cx="1308200" cy="3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9500" y="2387575"/>
            <a:ext cx="1597701" cy="50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5825" y="-68675"/>
            <a:ext cx="5715000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6450" y="-176250"/>
            <a:ext cx="5832999" cy="29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442225" y="2519689"/>
            <a:ext cx="5715000" cy="3214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57015" y="2345025"/>
            <a:ext cx="5158009" cy="321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1947000"/>
            <a:ext cx="8520600" cy="7467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Теперь данные в безопасности</a:t>
            </a:r>
            <a:endParaRPr b="1" sz="3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