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5" r:id="rId9"/>
    <p:sldId id="263" r:id="rId10"/>
    <p:sldId id="266" r:id="rId11"/>
    <p:sldId id="262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775119" y="3147026"/>
            <a:ext cx="68708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>
                <a:solidFill>
                  <a:srgbClr val="FFFFFF"/>
                </a:solidFill>
                <a:effectLst/>
                <a:latin typeface="Source Sans Pro" panose="020B0503030403020204" pitchFamily="34" charset="0"/>
              </a:rPr>
              <a:t>AI</a:t>
            </a:r>
            <a:r>
              <a:rPr lang="en-US" sz="3200" b="1" i="0" dirty="0">
                <a:solidFill>
                  <a:srgbClr val="F0F6FC"/>
                </a:solidFill>
                <a:effectLst/>
                <a:latin typeface="-apple-system"/>
              </a:rPr>
              <a:t>4Energy</a:t>
            </a:r>
          </a:p>
          <a:p>
            <a:pPr algn="ctr"/>
            <a:r>
              <a:rPr lang="en-US" sz="3200" b="1" i="0" dirty="0">
                <a:solidFill>
                  <a:srgbClr val="FFFFFF"/>
                </a:solidFill>
                <a:effectLst/>
                <a:latin typeface="Source Sans Pro" panose="020B0503030403020204" pitchFamily="34" charset="0"/>
              </a:rPr>
              <a:t> </a:t>
            </a:r>
            <a:r>
              <a:rPr lang="en-US" sz="3200" b="1" i="0" dirty="0">
                <a:solidFill>
                  <a:srgbClr val="F0F6FC"/>
                </a:solidFill>
                <a:effectLst/>
                <a:latin typeface="-apple-system"/>
              </a:rPr>
              <a:t>Optimizing Urban and Industrial Energy Use with AI/ML</a:t>
            </a:r>
            <a:endParaRPr lang="en-US" sz="3200" b="1" i="0" dirty="0">
              <a:solidFill>
                <a:srgbClr val="FFFFFF"/>
              </a:solidFill>
              <a:effectLst/>
              <a:latin typeface="Source Sans Pro" panose="020B0503030403020204" pitchFamily="34" charset="0"/>
            </a:endParaRPr>
          </a:p>
          <a:p>
            <a:pPr algn="ctr"/>
            <a:endParaRPr lang="en-US" sz="3200" b="1" i="0" dirty="0">
              <a:solidFill>
                <a:srgbClr val="FFFFFF"/>
              </a:solidFill>
              <a:effectLst/>
              <a:latin typeface="Source Sans Pro" panose="020B0503030403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CA0E3EF-89F6-507E-7899-717F87062542}"/>
              </a:ext>
            </a:extLst>
          </p:cNvPr>
          <p:cNvSpPr txBox="1"/>
          <p:nvPr/>
        </p:nvSpPr>
        <p:spPr>
          <a:xfrm>
            <a:off x="4891177" y="5491532"/>
            <a:ext cx="5995358" cy="995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Presented by:</a:t>
            </a:r>
          </a:p>
          <a:p>
            <a:r>
              <a:rPr lang="en-US" sz="1000" dirty="0">
                <a:solidFill>
                  <a:schemeClr val="bg1"/>
                </a:solidFill>
              </a:rPr>
              <a:t>Name: Praveen Salame (</a:t>
            </a:r>
            <a:r>
              <a:rPr lang="en-US" sz="1000" dirty="0" err="1">
                <a:solidFill>
                  <a:schemeClr val="bg1"/>
                </a:solidFill>
              </a:rPr>
              <a:t>B.Tech</a:t>
            </a:r>
            <a:r>
              <a:rPr lang="en-US" sz="1000" dirty="0">
                <a:solidFill>
                  <a:schemeClr val="bg1"/>
                </a:solidFill>
              </a:rPr>
              <a:t> 4th Year Student)</a:t>
            </a:r>
            <a:br>
              <a:rPr lang="en-US" sz="1000" dirty="0">
                <a:solidFill>
                  <a:schemeClr val="bg1"/>
                </a:solidFill>
              </a:rPr>
            </a:br>
            <a:r>
              <a:rPr lang="en-US" sz="1000" dirty="0">
                <a:solidFill>
                  <a:schemeClr val="bg1"/>
                </a:solidFill>
              </a:rPr>
              <a:t>Batch: AICTE Cycle 3(2025) – Sustainable Energy &amp; Efficiency</a:t>
            </a:r>
          </a:p>
          <a:p>
            <a:r>
              <a:rPr lang="en-US" sz="1000" dirty="0">
                <a:solidFill>
                  <a:schemeClr val="bg1"/>
                </a:solidFill>
              </a:rPr>
              <a:t>Gmail:salamepraveen15@gmail.com</a:t>
            </a:r>
            <a:br>
              <a:rPr lang="en-US" dirty="0"/>
            </a:br>
            <a:endParaRPr lang="hi-IN" dirty="0"/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4334" y="700729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 descr="A group of graphs with numbers&#10;&#10;AI-generated content may be incorrect.">
            <a:extLst>
              <a:ext uri="{FF2B5EF4-FFF2-40B4-BE49-F238E27FC236}">
                <a16:creationId xmlns:a16="http://schemas.microsoft.com/office/drawing/2014/main" id="{FB07DF7A-16CC-71C9-5D3A-8E7D551BD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551" y="1633576"/>
            <a:ext cx="6219881" cy="4655081"/>
          </a:xfrm>
          <a:prstGeom prst="rect">
            <a:avLst/>
          </a:prstGeom>
        </p:spPr>
      </p:pic>
      <p:pic>
        <p:nvPicPr>
          <p:cNvPr id="7" name="Picture 6" descr="A graph of energy efficiency&#10;&#10;AI-generated content may be incorrect.">
            <a:extLst>
              <a:ext uri="{FF2B5EF4-FFF2-40B4-BE49-F238E27FC236}">
                <a16:creationId xmlns:a16="http://schemas.microsoft.com/office/drawing/2014/main" id="{8F5E9A6C-7A60-9EEF-A925-A8DEB91AF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93" y="2136009"/>
            <a:ext cx="5741941" cy="325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137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86388-E4BC-7E1A-940B-C0F00AC3D9DA}"/>
              </a:ext>
            </a:extLst>
          </p:cNvPr>
          <p:cNvSpPr txBox="1"/>
          <p:nvPr/>
        </p:nvSpPr>
        <p:spPr>
          <a:xfrm>
            <a:off x="310551" y="1457864"/>
            <a:ext cx="1168879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Project Summary &amp; Achievements</a:t>
            </a:r>
            <a:endParaRPr lang="en-US" sz="1300" b="0" i="0" dirty="0">
              <a:solidFill>
                <a:srgbClr val="4E4E4E"/>
              </a:solidFill>
              <a:effectLst/>
              <a:latin typeface="ui-sans-serif"/>
            </a:endParaRPr>
          </a:p>
          <a:p>
            <a:pPr algn="l"/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Key Accomplishments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Successfully developed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 an integrated AI-driven energy optimization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Implemented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 three core machine learning models: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Demand forecasting (Random Forest)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Renewable energy prediction (</a:t>
            </a:r>
            <a:r>
              <a:rPr lang="en-US" sz="1300" b="0" i="0" dirty="0" err="1">
                <a:solidFill>
                  <a:srgbClr val="4E4E4E"/>
                </a:solidFill>
                <a:effectLst/>
                <a:latin typeface="ui-sans-serif"/>
              </a:rPr>
              <a:t>XGBoost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Anomaly detection (Isolation Forest)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Created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 a comprehensive optimization algorithm balancing renewable integration with grid stability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Built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 an intuitive dashboard for real-time monitoring and decision support</a:t>
            </a:r>
          </a:p>
          <a:p>
            <a:pPr algn="l"/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Measurable Impact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Economic Benefits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Average cost savings of $1,500 per optimization cycle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Potential annual savings of $7.9 million for a smart city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Environmental Advantages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Average CO₂ reduction of 2,000 kg per optimization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Potential annual reduction of 10.5 million kg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Operational Improvements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40-60% renewable energy integration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Real-time anomaly detection enhancing grid reliability</a:t>
            </a:r>
          </a:p>
          <a:p>
            <a:endParaRPr lang="hi-IN" sz="1300" dirty="0"/>
          </a:p>
        </p:txBody>
      </p:sp>
      <p:pic>
        <p:nvPicPr>
          <p:cNvPr id="6" name="Picture 5" descr="A diagram of smart grid technologies&#10;&#10;AI-generated content may be incorrect.">
            <a:extLst>
              <a:ext uri="{FF2B5EF4-FFF2-40B4-BE49-F238E27FC236}">
                <a16:creationId xmlns:a16="http://schemas.microsoft.com/office/drawing/2014/main" id="{12EC33FA-2975-59AF-18DC-F623DEB93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168" y="2024048"/>
            <a:ext cx="5140281" cy="3255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386388-E4BC-7E1A-940B-C0F00AC3D9DA}"/>
              </a:ext>
            </a:extLst>
          </p:cNvPr>
          <p:cNvSpPr txBox="1"/>
          <p:nvPr/>
        </p:nvSpPr>
        <p:spPr>
          <a:xfrm>
            <a:off x="310551" y="1457864"/>
            <a:ext cx="1168879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Future Directions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Enhanced Forecasting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Integration of weather data for improved renewable predictions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Deep learning models for complex pattern recognition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Expanded Optimization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Battery storage integration for renewable energy buffering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Multi-city coordination for regional grid optimization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Production Deployment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Cloud-based implementation for scalability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Real-time API integration with existing energy management systems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Advanced Features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Predictive maintenance for energy infrastructure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Consumer-level energy optimization recommendations</a:t>
            </a:r>
            <a:endParaRPr lang="en-US" sz="1300" dirty="0">
              <a:solidFill>
                <a:srgbClr val="4E4E4E"/>
              </a:solidFill>
              <a:latin typeface="ui-sans-serif"/>
            </a:endParaRPr>
          </a:p>
          <a:p>
            <a:pPr marL="457200" lvl="1" algn="l"/>
            <a:endParaRPr lang="en-US" sz="1300" b="0" i="0" dirty="0">
              <a:solidFill>
                <a:srgbClr val="4E4E4E"/>
              </a:solidFill>
              <a:effectLst/>
              <a:latin typeface="ui-sans-serif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611470-C860-4A49-F9DA-95FAB77F1B47}"/>
              </a:ext>
            </a:extLst>
          </p:cNvPr>
          <p:cNvSpPr txBox="1"/>
          <p:nvPr/>
        </p:nvSpPr>
        <p:spPr>
          <a:xfrm>
            <a:off x="232912" y="4345081"/>
            <a:ext cx="11205713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01828"/>
                </a:solidFill>
                <a:effectLst/>
                <a:latin typeface="ui-sans-serif"/>
              </a:rPr>
              <a:t>This project demonstrates the transformative potential of AI in creating sustainable, efficient, and resilient energy systems for the smart cities of tomorrow.</a:t>
            </a:r>
            <a:endParaRPr lang="hi-IN" dirty="0"/>
          </a:p>
        </p:txBody>
      </p:sp>
      <p:pic>
        <p:nvPicPr>
          <p:cNvPr id="7" name="Picture 6" descr="A computer generated image of a brain&#10;&#10;AI-generated content may be incorrect.">
            <a:extLst>
              <a:ext uri="{FF2B5EF4-FFF2-40B4-BE49-F238E27FC236}">
                <a16:creationId xmlns:a16="http://schemas.microsoft.com/office/drawing/2014/main" id="{4D22AEF9-05AD-981F-4456-A1716A5E2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148" y="1301991"/>
            <a:ext cx="3099969" cy="279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74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yellow sign with white text&#10;&#10;AI-generated content may be incorrect.">
            <a:extLst>
              <a:ext uri="{FF2B5EF4-FFF2-40B4-BE49-F238E27FC236}">
                <a16:creationId xmlns:a16="http://schemas.microsoft.com/office/drawing/2014/main" id="{059A9770-D98D-8F41-68C3-81BA3A14B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957" y="992038"/>
            <a:ext cx="8814085" cy="587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87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944064" y="1607408"/>
            <a:ext cx="3902495" cy="40170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9143470" y="2984973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05112A-3B2C-912D-5188-69A37197823F}"/>
              </a:ext>
            </a:extLst>
          </p:cNvPr>
          <p:cNvSpPr txBox="1"/>
          <p:nvPr/>
        </p:nvSpPr>
        <p:spPr>
          <a:xfrm>
            <a:off x="345441" y="1562282"/>
            <a:ext cx="6943976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500" b="1" i="0" dirty="0">
                <a:effectLst/>
                <a:latin typeface="ui-sans-serif"/>
              </a:rPr>
              <a:t>Project Goals:</a:t>
            </a:r>
            <a:endParaRPr lang="en-US" sz="1500" b="0" i="0" dirty="0"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ui-sans-serif"/>
              </a:rPr>
              <a:t>Develop an AI-driven system to optimize energy consumption in smart cities.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ui-sans-serif"/>
              </a:rPr>
              <a:t>Maximize the integration of renewable energy sources (wind, solar) while ensuring grid stability.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ui-sans-serif"/>
              </a:rPr>
              <a:t>Reduce operational costs and carbon footprint through intelligent energy allocation.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ui-sans-serif"/>
              </a:rPr>
              <a:t>Provide real-time forecasting of energy demand and renewable generation.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ui-sans-serif"/>
              </a:rPr>
              <a:t>Detect anomalies in energy consumption patterns to prevent grid instability.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500" dirty="0">
              <a:latin typeface="ui-sans-serif"/>
            </a:endParaRPr>
          </a:p>
          <a:p>
            <a:pPr algn="l"/>
            <a:r>
              <a:rPr lang="en-US" sz="1600" b="1" i="0" dirty="0">
                <a:effectLst/>
                <a:latin typeface="ui-sans-serif"/>
              </a:rPr>
              <a:t>Learning Objectives:</a:t>
            </a:r>
            <a:endParaRPr lang="en-US" sz="1600" b="0" i="0" dirty="0"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ui-sans-serif"/>
              </a:rPr>
              <a:t>Understand the challenges of integrating renewable energy into the grid.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ui-sans-serif"/>
              </a:rPr>
              <a:t>Learn how machine learning models (Random Forest, </a:t>
            </a:r>
            <a:r>
              <a:rPr lang="en-US" sz="1600" b="0" i="0" dirty="0" err="1">
                <a:effectLst/>
                <a:latin typeface="ui-sans-serif"/>
              </a:rPr>
              <a:t>XGBoost</a:t>
            </a:r>
            <a:r>
              <a:rPr lang="en-US" sz="1600" b="0" i="0" dirty="0">
                <a:effectLst/>
                <a:latin typeface="ui-sans-serif"/>
              </a:rPr>
              <a:t>, Isolation Forest) can be applied to energy optimization.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ui-sans-serif"/>
              </a:rPr>
              <a:t>Explore the process of energy data generation, analysis, and modeling.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ui-sans-serif"/>
              </a:rPr>
              <a:t>Discover the economic and environmental benefits of AI-driven energy optimization.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ui-sans-serif"/>
              </a:rPr>
              <a:t>Gain insights into the implementation of an end-to-end energy optimization system.</a:t>
            </a:r>
          </a:p>
          <a:p>
            <a:pPr algn="l"/>
            <a:endParaRPr lang="en-US" sz="1500" b="0" i="0" dirty="0"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01329" y="670849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CFBA46-3D00-70AA-2E0F-4052F38E6810}"/>
              </a:ext>
            </a:extLst>
          </p:cNvPr>
          <p:cNvSpPr txBox="1"/>
          <p:nvPr/>
        </p:nvSpPr>
        <p:spPr>
          <a:xfrm>
            <a:off x="163903" y="981036"/>
            <a:ext cx="7772400" cy="5893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Programming Languages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 Python 3.12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: Primary programming language for implementation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 NumPy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: Numerical computing foundation for array operations</a:t>
            </a:r>
          </a:p>
          <a:p>
            <a:pPr algn="l"/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Machine Learning Libraries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 Scikit-learn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0" i="0" dirty="0" err="1">
                <a:solidFill>
                  <a:srgbClr val="4E4E4E"/>
                </a:solidFill>
                <a:effectLst/>
                <a:latin typeface="ui-sans-serif"/>
              </a:rPr>
              <a:t>RandomForestRegressor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 for demand forecasting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0" i="0" dirty="0" err="1">
                <a:solidFill>
                  <a:srgbClr val="4E4E4E"/>
                </a:solidFill>
                <a:effectLst/>
                <a:latin typeface="ui-sans-serif"/>
              </a:rPr>
              <a:t>IsolationForest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 for anomaly detection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0" i="0" dirty="0" err="1">
                <a:solidFill>
                  <a:srgbClr val="4E4E4E"/>
                </a:solidFill>
                <a:effectLst/>
                <a:latin typeface="ui-sans-serif"/>
              </a:rPr>
              <a:t>TimeSeriesSplit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 for time series validation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0" i="0" dirty="0" err="1">
                <a:solidFill>
                  <a:srgbClr val="4E4E4E"/>
                </a:solidFill>
                <a:effectLst/>
                <a:latin typeface="ui-sans-serif"/>
              </a:rPr>
              <a:t>StandardScaler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 for data normalization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Mean Absolute Error and Mean Squared Error for evaluation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1" i="0" dirty="0" err="1">
                <a:solidFill>
                  <a:srgbClr val="101828"/>
                </a:solidFill>
                <a:effectLst/>
                <a:latin typeface="ui-sans-serif"/>
              </a:rPr>
              <a:t>XGBoost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0" i="0" dirty="0" err="1">
                <a:solidFill>
                  <a:srgbClr val="4E4E4E"/>
                </a:solidFill>
                <a:effectLst/>
                <a:latin typeface="ui-sans-serif"/>
              </a:rPr>
              <a:t>XGBRegressor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 for renewable energy forecasting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0" i="0" dirty="0" err="1">
                <a:solidFill>
                  <a:srgbClr val="4E4E4E"/>
                </a:solidFill>
                <a:effectLst/>
                <a:latin typeface="ui-sans-serif"/>
              </a:rPr>
              <a:t>MultiOutputRegressor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 for multi-target prediction</a:t>
            </a:r>
          </a:p>
          <a:p>
            <a:pPr algn="l"/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Data Processing &amp; Analysis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Pandas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: Data manipulation, analysis, and time series handling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NumPy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: Mathematical operations and array processing</a:t>
            </a:r>
          </a:p>
          <a:p>
            <a:pPr algn="l"/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Visualization Tools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 Matplotlib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: Core plotting library for charts and graphs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 Seaborn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: Statistical data visualization with enhanced aesthetics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 </a:t>
            </a:r>
            <a:r>
              <a:rPr lang="en-US" sz="1300" b="1" i="0" dirty="0" err="1">
                <a:solidFill>
                  <a:srgbClr val="101828"/>
                </a:solidFill>
                <a:effectLst/>
                <a:latin typeface="ui-sans-serif"/>
              </a:rPr>
              <a:t>fivethirtyeight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: Matplotlib style for professional visualizations</a:t>
            </a:r>
          </a:p>
          <a:p>
            <a:pPr algn="l"/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Development Environment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 Google </a:t>
            </a:r>
            <a:r>
              <a:rPr lang="en-US" sz="1300" b="1" i="0" dirty="0" err="1">
                <a:solidFill>
                  <a:srgbClr val="101828"/>
                </a:solidFill>
                <a:effectLst/>
                <a:latin typeface="ui-sans-serif"/>
              </a:rPr>
              <a:t>Colab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: Cloud-based </a:t>
            </a:r>
            <a:r>
              <a:rPr lang="en-US" sz="1300" b="0" i="0" dirty="0" err="1">
                <a:solidFill>
                  <a:srgbClr val="4E4E4E"/>
                </a:solidFill>
                <a:effectLst/>
                <a:latin typeface="ui-sans-serif"/>
              </a:rPr>
              <a:t>Jupyter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 notebook environment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GPU acceleration support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Pre-installed libraries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Collaborative features</a:t>
            </a:r>
          </a:p>
          <a:p>
            <a:pPr algn="l"/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Data Generation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 Synthetic Data Generation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: Custom algorithms to simulate realistic energy patterns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 Time Series Simulation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: Pandas </a:t>
            </a:r>
            <a:r>
              <a:rPr lang="en-US" sz="1300" b="0" i="0" dirty="0" err="1">
                <a:solidFill>
                  <a:srgbClr val="4E4E4E"/>
                </a:solidFill>
                <a:effectLst/>
                <a:latin typeface="ui-sans-serif"/>
              </a:rPr>
              <a:t>date_range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 for temporal data creation</a:t>
            </a:r>
          </a:p>
          <a:p>
            <a:endParaRPr lang="hi-IN" sz="1300" dirty="0"/>
          </a:p>
        </p:txBody>
      </p: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0B5384B0-155E-372B-3ABD-92CE007DC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703" y="1587762"/>
            <a:ext cx="5244577" cy="4079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13080" y="67822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4DCAC0-FF9B-8942-2D9C-888A4135D7DE}"/>
              </a:ext>
            </a:extLst>
          </p:cNvPr>
          <p:cNvSpPr txBox="1"/>
          <p:nvPr/>
        </p:nvSpPr>
        <p:spPr>
          <a:xfrm>
            <a:off x="224287" y="1078336"/>
            <a:ext cx="11688792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i="0" dirty="0">
                <a:solidFill>
                  <a:srgbClr val="101828"/>
                </a:solidFill>
                <a:effectLst/>
                <a:latin typeface="ui-sans-serif"/>
              </a:rPr>
              <a:t>1. Data Generation &amp; Preprocessing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101828"/>
                </a:solidFill>
                <a:effectLst/>
                <a:latin typeface="ui-sans-serif"/>
              </a:rPr>
              <a:t>Synthetic Data Creation</a:t>
            </a:r>
            <a:r>
              <a:rPr lang="en-US" sz="1400" b="0" i="0" dirty="0">
                <a:solidFill>
                  <a:srgbClr val="4E4E4E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E4E4E"/>
                </a:solidFill>
                <a:effectLst/>
                <a:latin typeface="ui-sans-serif"/>
              </a:rPr>
              <a:t>Generated 4,177 records of time-series energy data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E4E4E"/>
                </a:solidFill>
                <a:effectLst/>
                <a:latin typeface="ui-sans-serif"/>
              </a:rPr>
              <a:t>Simulated realistic patterns for demand and generation sources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E4E4E"/>
                </a:solidFill>
                <a:effectLst/>
                <a:latin typeface="ui-sans-serif"/>
              </a:rPr>
              <a:t>Incorporated seasonal variations and random fluctuations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101828"/>
                </a:solidFill>
                <a:effectLst/>
                <a:latin typeface="ui-sans-serif"/>
              </a:rPr>
              <a:t>Feature Engineering</a:t>
            </a:r>
            <a:r>
              <a:rPr lang="en-US" sz="1400" b="0" i="0" dirty="0">
                <a:solidFill>
                  <a:srgbClr val="4E4E4E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E4E4E"/>
                </a:solidFill>
                <a:effectLst/>
                <a:latin typeface="ui-sans-serif"/>
              </a:rPr>
              <a:t>Created temporal features (Hour, </a:t>
            </a:r>
            <a:r>
              <a:rPr lang="en-US" sz="1400" b="0" i="0" dirty="0" err="1">
                <a:solidFill>
                  <a:srgbClr val="4E4E4E"/>
                </a:solidFill>
                <a:effectLst/>
                <a:latin typeface="ui-sans-serif"/>
              </a:rPr>
              <a:t>DayOfWeek</a:t>
            </a:r>
            <a:r>
              <a:rPr lang="en-US" sz="1400" b="0" i="0" dirty="0">
                <a:solidFill>
                  <a:srgbClr val="4E4E4E"/>
                </a:solidFill>
                <a:effectLst/>
                <a:latin typeface="ui-sans-serif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E4E4E"/>
                </a:solidFill>
                <a:effectLst/>
                <a:latin typeface="ui-sans-serif"/>
              </a:rPr>
              <a:t>Calculated derived metrics (</a:t>
            </a:r>
            <a:r>
              <a:rPr lang="en-US" sz="1400" b="0" i="0" dirty="0" err="1">
                <a:solidFill>
                  <a:srgbClr val="4E4E4E"/>
                </a:solidFill>
                <a:effectLst/>
                <a:latin typeface="ui-sans-serif"/>
              </a:rPr>
              <a:t>Total_Gen</a:t>
            </a:r>
            <a:r>
              <a:rPr lang="en-US" sz="1400" b="0" i="0" dirty="0">
                <a:solidFill>
                  <a:srgbClr val="4E4E4E"/>
                </a:solidFill>
                <a:effectLst/>
                <a:latin typeface="ui-sans-serif"/>
              </a:rPr>
              <a:t>, </a:t>
            </a:r>
            <a:r>
              <a:rPr lang="en-US" sz="1400" b="0" i="0" dirty="0" err="1">
                <a:solidFill>
                  <a:srgbClr val="4E4E4E"/>
                </a:solidFill>
                <a:effectLst/>
                <a:latin typeface="ui-sans-serif"/>
              </a:rPr>
              <a:t>Renewable_Ratio</a:t>
            </a:r>
            <a:r>
              <a:rPr lang="en-US" sz="1400" b="0" i="0" dirty="0">
                <a:solidFill>
                  <a:srgbClr val="4E4E4E"/>
                </a:solidFill>
                <a:effectLst/>
                <a:latin typeface="ui-sans-serif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E4E4E"/>
                </a:solidFill>
                <a:effectLst/>
                <a:latin typeface="ui-sans-serif"/>
              </a:rPr>
              <a:t>Normalized and scaled numerical features</a:t>
            </a:r>
          </a:p>
          <a:p>
            <a:pPr algn="l"/>
            <a:r>
              <a:rPr lang="en-US" sz="1400" b="1" i="0" dirty="0">
                <a:solidFill>
                  <a:srgbClr val="101828"/>
                </a:solidFill>
                <a:effectLst/>
                <a:latin typeface="ui-sans-serif"/>
              </a:rPr>
              <a:t>2. Exploratory Data Analysis (EDA)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101828"/>
                </a:solidFill>
                <a:effectLst/>
                <a:latin typeface="ui-sans-serif"/>
              </a:rPr>
              <a:t>Time Series Visualization</a:t>
            </a:r>
            <a:r>
              <a:rPr lang="en-US" sz="1400" b="0" i="0" dirty="0">
                <a:solidFill>
                  <a:srgbClr val="4E4E4E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E4E4E"/>
                </a:solidFill>
                <a:effectLst/>
                <a:latin typeface="ui-sans-serif"/>
              </a:rPr>
              <a:t>Plotted energy generation vs. demand over time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E4E4E"/>
                </a:solidFill>
                <a:effectLst/>
                <a:latin typeface="ui-sans-serif"/>
              </a:rPr>
              <a:t>Analyzed renewable energy ratio patterns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101828"/>
                </a:solidFill>
                <a:effectLst/>
                <a:latin typeface="ui-sans-serif"/>
              </a:rPr>
              <a:t>Correlation Analysis</a:t>
            </a:r>
            <a:r>
              <a:rPr lang="en-US" sz="1400" b="0" i="0" dirty="0">
                <a:solidFill>
                  <a:srgbClr val="4E4E4E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E4E4E"/>
                </a:solidFill>
                <a:effectLst/>
                <a:latin typeface="ui-sans-serif"/>
              </a:rPr>
              <a:t>Generated heatmap to identify feature relationships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E4E4E"/>
                </a:solidFill>
                <a:effectLst/>
                <a:latin typeface="ui-sans-serif"/>
              </a:rPr>
              <a:t>Identified key predictors for forecasting models</a:t>
            </a:r>
          </a:p>
          <a:p>
            <a:pPr algn="l"/>
            <a:r>
              <a:rPr lang="en-US" sz="1400" b="1" i="0" dirty="0">
                <a:solidFill>
                  <a:srgbClr val="101828"/>
                </a:solidFill>
                <a:effectLst/>
                <a:latin typeface="ui-sans-serif"/>
              </a:rPr>
              <a:t>3. Model Development &amp; Training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101828"/>
                </a:solidFill>
                <a:effectLst/>
                <a:latin typeface="ui-sans-serif"/>
              </a:rPr>
              <a:t>Demand Forecasting</a:t>
            </a:r>
            <a:r>
              <a:rPr lang="en-US" sz="1400" b="0" i="0" dirty="0">
                <a:solidFill>
                  <a:srgbClr val="4E4E4E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E4E4E"/>
                </a:solidFill>
                <a:effectLst/>
                <a:latin typeface="ui-sans-serif"/>
              </a:rPr>
              <a:t>Algorithm: Random Forest Regressor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E4E4E"/>
                </a:solidFill>
                <a:effectLst/>
                <a:latin typeface="ui-sans-serif"/>
              </a:rPr>
              <a:t>Features: All energy sources, inertia metrics, temporal features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E4E4E"/>
                </a:solidFill>
                <a:effectLst/>
                <a:latin typeface="ui-sans-serif"/>
              </a:rPr>
              <a:t>Validation: </a:t>
            </a:r>
            <a:r>
              <a:rPr lang="en-US" sz="1400" b="0" i="0" dirty="0" err="1">
                <a:solidFill>
                  <a:srgbClr val="4E4E4E"/>
                </a:solidFill>
                <a:effectLst/>
                <a:latin typeface="ui-sans-serif"/>
              </a:rPr>
              <a:t>TimeSeriesSplit</a:t>
            </a:r>
            <a:r>
              <a:rPr lang="en-US" sz="1400" b="0" i="0" dirty="0">
                <a:solidFill>
                  <a:srgbClr val="4E4E4E"/>
                </a:solidFill>
                <a:effectLst/>
                <a:latin typeface="ui-sans-serif"/>
              </a:rPr>
              <a:t> for temporal integrity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101828"/>
                </a:solidFill>
                <a:effectLst/>
                <a:latin typeface="ui-sans-serif"/>
              </a:rPr>
              <a:t>Renewable Energy Forecasting</a:t>
            </a:r>
            <a:r>
              <a:rPr lang="en-US" sz="1400" b="0" i="0" dirty="0">
                <a:solidFill>
                  <a:srgbClr val="4E4E4E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E4E4E"/>
                </a:solidFill>
                <a:effectLst/>
                <a:latin typeface="ui-sans-serif"/>
              </a:rPr>
              <a:t>Algorithm: </a:t>
            </a:r>
            <a:r>
              <a:rPr lang="en-US" sz="1400" b="0" i="0" dirty="0" err="1">
                <a:solidFill>
                  <a:srgbClr val="4E4E4E"/>
                </a:solidFill>
                <a:effectLst/>
                <a:latin typeface="ui-sans-serif"/>
              </a:rPr>
              <a:t>XGBoost</a:t>
            </a:r>
            <a:r>
              <a:rPr lang="en-US" sz="1400" b="0" i="0" dirty="0">
                <a:solidFill>
                  <a:srgbClr val="4E4E4E"/>
                </a:solidFill>
                <a:effectLst/>
                <a:latin typeface="ui-sans-serif"/>
              </a:rPr>
              <a:t> with </a:t>
            </a:r>
            <a:r>
              <a:rPr lang="en-US" sz="1400" b="0" i="0" dirty="0" err="1">
                <a:solidFill>
                  <a:srgbClr val="4E4E4E"/>
                </a:solidFill>
                <a:effectLst/>
                <a:latin typeface="ui-sans-serif"/>
              </a:rPr>
              <a:t>MultiOutputRegressor</a:t>
            </a:r>
            <a:endParaRPr lang="en-US" sz="1400" b="0" i="0" dirty="0">
              <a:solidFill>
                <a:srgbClr val="4E4E4E"/>
              </a:solidFill>
              <a:effectLst/>
              <a:latin typeface="ui-sans-serif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E4E4E"/>
                </a:solidFill>
                <a:effectLst/>
                <a:latin typeface="ui-sans-serif"/>
              </a:rPr>
              <a:t>Features: Non-renewable sources, inertia metrics, temporal features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101828"/>
                </a:solidFill>
                <a:effectLst/>
                <a:latin typeface="ui-sans-serif"/>
              </a:rPr>
              <a:t>Anomaly Detection</a:t>
            </a:r>
            <a:r>
              <a:rPr lang="en-US" sz="1400" b="0" i="0" dirty="0">
                <a:solidFill>
                  <a:srgbClr val="4E4E4E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E4E4E"/>
                </a:solidFill>
                <a:effectLst/>
                <a:latin typeface="ui-sans-serif"/>
              </a:rPr>
              <a:t>Algorithm: Isolation Forest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E4E4E"/>
                </a:solidFill>
                <a:effectLst/>
                <a:latin typeface="ui-sans-serif"/>
              </a:rPr>
              <a:t>Contamination parameter: 5%</a:t>
            </a:r>
          </a:p>
          <a:p>
            <a:endParaRPr lang="hi-IN" sz="1400" dirty="0"/>
          </a:p>
        </p:txBody>
      </p:sp>
      <p:pic>
        <p:nvPicPr>
          <p:cNvPr id="5" name="Picture 4" descr="A diagram of a process with Ice hockey rink in the background&#10;&#10;AI-generated content may be incorrect.">
            <a:extLst>
              <a:ext uri="{FF2B5EF4-FFF2-40B4-BE49-F238E27FC236}">
                <a16:creationId xmlns:a16="http://schemas.microsoft.com/office/drawing/2014/main" id="{462A4A0A-28CF-F000-7DAA-AAB5A2062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5706" y="1429956"/>
            <a:ext cx="4246710" cy="434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13080" y="67822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4DCAC0-FF9B-8942-2D9C-888A4135D7DE}"/>
              </a:ext>
            </a:extLst>
          </p:cNvPr>
          <p:cNvSpPr txBox="1"/>
          <p:nvPr/>
        </p:nvSpPr>
        <p:spPr>
          <a:xfrm>
            <a:off x="224287" y="1078336"/>
            <a:ext cx="1168879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i="0" dirty="0">
                <a:solidFill>
                  <a:srgbClr val="101828"/>
                </a:solidFill>
                <a:effectLst/>
                <a:latin typeface="ui-sans-serif"/>
              </a:rPr>
              <a:t>4. Optimization Algorithm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101828"/>
                </a:solidFill>
                <a:effectLst/>
                <a:latin typeface="ui-sans-serif"/>
              </a:rPr>
              <a:t>Energy Mix Optimization</a:t>
            </a:r>
            <a:r>
              <a:rPr lang="en-US" sz="1400" b="0" i="0" dirty="0">
                <a:solidFill>
                  <a:srgbClr val="4E4E4E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E4E4E"/>
                </a:solidFill>
                <a:effectLst/>
                <a:latin typeface="ui-sans-serif"/>
              </a:rPr>
              <a:t>Objective: Maximize renewable usage while ensuring grid stability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E4E4E"/>
                </a:solidFill>
                <a:effectLst/>
                <a:latin typeface="ui-sans-serif"/>
              </a:rPr>
              <a:t>Constraints: Minimum 40% thermal generation for stability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E4E4E"/>
                </a:solidFill>
                <a:effectLst/>
                <a:latin typeface="ui-sans-serif"/>
              </a:rPr>
              <a:t>Implementation: Rule-based optimization with economic and environmental factors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101828"/>
                </a:solidFill>
                <a:effectLst/>
                <a:latin typeface="ui-sans-serif"/>
              </a:rPr>
              <a:t>Performance Metrics</a:t>
            </a:r>
            <a:r>
              <a:rPr lang="en-US" sz="1400" b="0" i="0" dirty="0">
                <a:solidFill>
                  <a:srgbClr val="4E4E4E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E4E4E"/>
                </a:solidFill>
                <a:effectLst/>
                <a:latin typeface="ui-sans-serif"/>
              </a:rPr>
              <a:t>Cost savings calculation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E4E4E"/>
                </a:solidFill>
                <a:effectLst/>
                <a:latin typeface="ui-sans-serif"/>
              </a:rPr>
              <a:t>CO₂ reduction estimation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E4E4E"/>
                </a:solidFill>
                <a:effectLst/>
                <a:latin typeface="ui-sans-serif"/>
              </a:rPr>
              <a:t>Renewable integration percentage</a:t>
            </a:r>
          </a:p>
          <a:p>
            <a:pPr algn="l"/>
            <a:r>
              <a:rPr lang="en-US" sz="1400" b="1" i="0" dirty="0">
                <a:solidFill>
                  <a:srgbClr val="101828"/>
                </a:solidFill>
                <a:effectLst/>
                <a:latin typeface="ui-sans-serif"/>
              </a:rPr>
              <a:t>5. System Integration &amp; Testing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101828"/>
                </a:solidFill>
                <a:effectLst/>
                <a:latin typeface="ui-sans-serif"/>
              </a:rPr>
              <a:t>Energy Optimizer Class</a:t>
            </a:r>
            <a:r>
              <a:rPr lang="en-US" sz="1400" b="0" i="0" dirty="0">
                <a:solidFill>
                  <a:srgbClr val="4E4E4E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E4E4E"/>
                </a:solidFill>
                <a:effectLst/>
                <a:latin typeface="ui-sans-serif"/>
              </a:rPr>
              <a:t>Integrated forecasting models with optimization algorithm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E4E4E"/>
                </a:solidFill>
                <a:effectLst/>
                <a:latin typeface="ui-sans-serif"/>
              </a:rPr>
              <a:t>Implemented anomaly detection as safety check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E4E4E"/>
                </a:solidFill>
                <a:effectLst/>
                <a:latin typeface="ui-sans-serif"/>
              </a:rPr>
              <a:t>Created unified interface for predictions and optimization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101828"/>
                </a:solidFill>
                <a:effectLst/>
                <a:latin typeface="ui-sans-serif"/>
              </a:rPr>
              <a:t>Testing Framework</a:t>
            </a:r>
            <a:r>
              <a:rPr lang="en-US" sz="1400" b="0" i="0" dirty="0">
                <a:solidFill>
                  <a:srgbClr val="4E4E4E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E4E4E"/>
                </a:solidFill>
                <a:effectLst/>
                <a:latin typeface="ui-sans-serif"/>
              </a:rPr>
              <a:t>Evaluated system performance on test dataset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E4E4E"/>
                </a:solidFill>
                <a:effectLst/>
                <a:latin typeface="ui-sans-serif"/>
              </a:rPr>
              <a:t>Validated optimization results against baseline scenarios</a:t>
            </a:r>
          </a:p>
          <a:p>
            <a:pPr algn="l"/>
            <a:r>
              <a:rPr lang="en-US" sz="1400" b="1" i="0" dirty="0">
                <a:solidFill>
                  <a:srgbClr val="101828"/>
                </a:solidFill>
                <a:effectLst/>
                <a:latin typeface="ui-sans-serif"/>
              </a:rPr>
              <a:t>6. Visualization &amp; Dashboard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101828"/>
                </a:solidFill>
                <a:effectLst/>
                <a:latin typeface="ui-sans-serif"/>
              </a:rPr>
              <a:t>Result Visualization</a:t>
            </a:r>
            <a:r>
              <a:rPr lang="en-US" sz="1400" b="0" i="0" dirty="0">
                <a:solidFill>
                  <a:srgbClr val="4E4E4E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E4E4E"/>
                </a:solidFill>
                <a:effectLst/>
                <a:latin typeface="ui-sans-serif"/>
              </a:rPr>
              <a:t>Created time-series plots for energy allocation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E4E4E"/>
                </a:solidFill>
                <a:effectLst/>
                <a:latin typeface="ui-sans-serif"/>
              </a:rPr>
              <a:t>Developed economic and environmental impact charts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101828"/>
                </a:solidFill>
                <a:effectLst/>
                <a:latin typeface="ui-sans-serif"/>
              </a:rPr>
              <a:t>Interactive Dashboard</a:t>
            </a:r>
            <a:r>
              <a:rPr lang="en-US" sz="1400" b="0" i="0" dirty="0">
                <a:solidFill>
                  <a:srgbClr val="4E4E4E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E4E4E"/>
                </a:solidFill>
                <a:effectLst/>
                <a:latin typeface="ui-sans-serif"/>
              </a:rPr>
              <a:t>Designed comprehensive visualization interface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E4E4E"/>
                </a:solidFill>
                <a:effectLst/>
                <a:latin typeface="ui-sans-serif"/>
              </a:rPr>
              <a:t>Incorporated summary statistics and key performance indicators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238A5-9B2F-7873-8628-32656C347BC2}"/>
              </a:ext>
            </a:extLst>
          </p:cNvPr>
          <p:cNvSpPr txBox="1"/>
          <p:nvPr/>
        </p:nvSpPr>
        <p:spPr>
          <a:xfrm>
            <a:off x="1224950" y="6341315"/>
            <a:ext cx="8617789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→ Analysis → Modeling → Optimization → Visualization → Deployment</a:t>
            </a:r>
            <a:endParaRPr lang="hi-IN" dirty="0"/>
          </a:p>
        </p:txBody>
      </p:sp>
      <p:pic>
        <p:nvPicPr>
          <p:cNvPr id="5" name="Picture 4" descr="A diagram of a process with Ice hockey rink in the background&#10;&#10;AI-generated content may be incorrect.">
            <a:extLst>
              <a:ext uri="{FF2B5EF4-FFF2-40B4-BE49-F238E27FC236}">
                <a16:creationId xmlns:a16="http://schemas.microsoft.com/office/drawing/2014/main" id="{A7B94B35-29B8-9C69-C625-D33411CF0E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369" y="1429956"/>
            <a:ext cx="4246710" cy="434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18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4334" y="7093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3A94F1-5A86-DE6E-E67E-DEE52EF7097D}"/>
              </a:ext>
            </a:extLst>
          </p:cNvPr>
          <p:cNvSpPr txBox="1"/>
          <p:nvPr/>
        </p:nvSpPr>
        <p:spPr>
          <a:xfrm>
            <a:off x="134334" y="1109466"/>
            <a:ext cx="6711351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The Energy Optimization Challenge</a:t>
            </a:r>
            <a:endParaRPr lang="en-US" sz="1300" b="0" i="0" dirty="0">
              <a:solidFill>
                <a:srgbClr val="4E4E4E"/>
              </a:solidFill>
              <a:effectLst/>
              <a:latin typeface="ui-sans-serif"/>
            </a:endParaRPr>
          </a:p>
          <a:p>
            <a:pPr algn="l"/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Current Challenges in Smart Cities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 Renewable Energy Integration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Increasing penetration of variable renewable sources (wind, solar)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Intermittency and unpredictability of renewable generation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Difficulty in matching supply with fluctuating demand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 Grid Stability Concerns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Traditional grids designed for stable, predictable energy sources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Renewable variability threatens grid stability and reliability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Risk of blackouts and brownouts during peak demand or low renewable generation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 Economic Pressures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Rising operational costs for energy providers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Need to optimize energy procurement and generation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Balancing investment in renewables with cost efficiency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 Environmental Imperatives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Growing regulatory pressure to reduce carbon emissions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Public demand for cleaner energy solutions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Need to minimize environmental impact while meeting energy demands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 Operational Inefficiencies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Lack of real-time optimization tools for energy mix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Manual decision-making processes leading to suboptimal outcomes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Inability to quickly respond to changing conditions and anomalies</a:t>
            </a:r>
          </a:p>
          <a:p>
            <a:endParaRPr lang="hi-IN" sz="13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085BAB-6693-8529-B1E2-3870289844C8}"/>
              </a:ext>
            </a:extLst>
          </p:cNvPr>
          <p:cNvSpPr txBox="1"/>
          <p:nvPr/>
        </p:nvSpPr>
        <p:spPr>
          <a:xfrm>
            <a:off x="7099539" y="1613140"/>
            <a:ext cx="487392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The Gap</a:t>
            </a:r>
          </a:p>
          <a:p>
            <a:pPr algn="l"/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No integrated solution exists that can:</a:t>
            </a:r>
            <a:endParaRPr lang="en-US" sz="1300" b="0" i="0" dirty="0">
              <a:solidFill>
                <a:srgbClr val="4E4E4E"/>
              </a:solidFill>
              <a:effectLst/>
              <a:latin typeface="ui-sans-serif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 Accurately forecast energy demand and renewable generation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 Optimize energy mix in real-time while ensuring grid stability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 Detect and respond to anomalies in energy patterns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 Provide clear economic and environmental impact metrics</a:t>
            </a:r>
          </a:p>
          <a:p>
            <a:pPr algn="l"/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Our project addresses these challenges through an AI-driven approach that balances renewable integration with grid reliability.</a:t>
            </a:r>
            <a:endParaRPr lang="en-US" sz="1300" b="0" i="0" dirty="0">
              <a:solidFill>
                <a:srgbClr val="4E4E4E"/>
              </a:solidFill>
              <a:effectLst/>
              <a:latin typeface="ui-sans-serif"/>
            </a:endParaRPr>
          </a:p>
          <a:p>
            <a:endParaRPr lang="hi-IN" sz="1300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51587" y="71798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4157B-9232-7518-AA45-503FF732234D}"/>
              </a:ext>
            </a:extLst>
          </p:cNvPr>
          <p:cNvSpPr txBox="1"/>
          <p:nvPr/>
        </p:nvSpPr>
        <p:spPr>
          <a:xfrm>
            <a:off x="284672" y="1118092"/>
            <a:ext cx="11593902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Integrated Solution Architecture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Forecasting Engine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Demand Prediction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: Random Forest model for accurate energy demand forecasting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Renewable Generation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: </a:t>
            </a:r>
            <a:r>
              <a:rPr lang="en-US" sz="1300" b="0" i="0" dirty="0" err="1">
                <a:solidFill>
                  <a:srgbClr val="4E4E4E"/>
                </a:solidFill>
                <a:effectLst/>
                <a:latin typeface="ui-sans-serif"/>
              </a:rPr>
              <a:t>XGBoost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 model predicting wind and solar output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Temporal Awareness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: Incorporates time-based patterns for enhanced accuracy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Optimization Core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Smart Energy Allocation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: Balances thermal and renewable sources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Grid Stability Constraints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: Ensures minimum 40% thermal generation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Economic Optimization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: Minimizes costs while maximizing renewable usage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Environmental Impact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: Reduces CO₂ emissions through optimal energy mix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Anomaly Detection System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Real-time Monitoring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: Isolation Forest identifies unusual patterns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Early Warning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: Alerts to potential grid instability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Adaptive Response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: Adjusts optimization based on anomaly detection</a:t>
            </a:r>
          </a:p>
          <a:p>
            <a:endParaRPr lang="hi-IN" sz="13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0BE9E3B-BCDF-5D12-0501-6A9BA239F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51297"/>
              </p:ext>
            </p:extLst>
          </p:nvPr>
        </p:nvGraphicFramePr>
        <p:xfrm>
          <a:off x="452263" y="4211246"/>
          <a:ext cx="11024558" cy="1737360"/>
        </p:xfrm>
        <a:graphic>
          <a:graphicData uri="http://schemas.openxmlformats.org/drawingml/2006/table">
            <a:tbl>
              <a:tblPr/>
              <a:tblGrid>
                <a:gridCol w="5512279">
                  <a:extLst>
                    <a:ext uri="{9D8B030D-6E8A-4147-A177-3AD203B41FA5}">
                      <a16:colId xmlns:a16="http://schemas.microsoft.com/office/drawing/2014/main" val="1199178782"/>
                    </a:ext>
                  </a:extLst>
                </a:gridCol>
                <a:gridCol w="5512279">
                  <a:extLst>
                    <a:ext uri="{9D8B030D-6E8A-4147-A177-3AD203B41FA5}">
                      <a16:colId xmlns:a16="http://schemas.microsoft.com/office/drawing/2014/main" val="1362830838"/>
                    </a:ext>
                  </a:extLst>
                </a:gridCol>
              </a:tblGrid>
              <a:tr h="192755"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1300" b="1">
                          <a:solidFill>
                            <a:srgbClr val="101828"/>
                          </a:solidFill>
                          <a:effectLst/>
                        </a:rPr>
                        <a:t>Challenge</a:t>
                      </a:r>
                    </a:p>
                  </a:txBody>
                  <a:tcPr anchor="b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 latinLnBrk="0"/>
                      <a:r>
                        <a:rPr lang="en-US" sz="1300" b="1">
                          <a:solidFill>
                            <a:srgbClr val="101828"/>
                          </a:solidFill>
                          <a:effectLst/>
                        </a:rPr>
                        <a:t>Solution Approach</a:t>
                      </a:r>
                    </a:p>
                  </a:txBody>
                  <a:tcPr anchor="b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6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971545"/>
                  </a:ext>
                </a:extLst>
              </a:tr>
              <a:tr h="192755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300" b="1">
                          <a:solidFill>
                            <a:srgbClr val="101828"/>
                          </a:solidFill>
                          <a:effectLst/>
                        </a:rPr>
                        <a:t>Renewable Variability</a:t>
                      </a:r>
                      <a:endParaRPr lang="en-US" sz="1300">
                        <a:solidFill>
                          <a:srgbClr val="171717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300">
                          <a:solidFill>
                            <a:srgbClr val="171717"/>
                          </a:solidFill>
                          <a:effectLst/>
                        </a:rPr>
                        <a:t>Accurate forecasting enables proactive planning and grid balancing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9975237"/>
                  </a:ext>
                </a:extLst>
              </a:tr>
              <a:tr h="192755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300" b="1">
                          <a:solidFill>
                            <a:srgbClr val="101828"/>
                          </a:solidFill>
                          <a:effectLst/>
                        </a:rPr>
                        <a:t>Grid Stability</a:t>
                      </a:r>
                      <a:endParaRPr lang="en-US" sz="1300">
                        <a:solidFill>
                          <a:srgbClr val="171717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300">
                          <a:solidFill>
                            <a:srgbClr val="171717"/>
                          </a:solidFill>
                          <a:effectLst/>
                        </a:rPr>
                        <a:t>Constraints-based optimization ensures reliable energy supply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766601"/>
                  </a:ext>
                </a:extLst>
              </a:tr>
              <a:tr h="192755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300" b="1" dirty="0">
                          <a:solidFill>
                            <a:srgbClr val="101828"/>
                          </a:solidFill>
                          <a:effectLst/>
                        </a:rPr>
                        <a:t>Economic Pressures</a:t>
                      </a:r>
                      <a:endParaRPr lang="en-US" sz="1300" dirty="0">
                        <a:solidFill>
                          <a:srgbClr val="171717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300">
                          <a:solidFill>
                            <a:srgbClr val="171717"/>
                          </a:solidFill>
                          <a:effectLst/>
                        </a:rPr>
                        <a:t>Cost optimization algorithm reduces operational expenses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563385"/>
                  </a:ext>
                </a:extLst>
              </a:tr>
              <a:tr h="192755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300" b="1">
                          <a:solidFill>
                            <a:srgbClr val="101828"/>
                          </a:solidFill>
                          <a:effectLst/>
                        </a:rPr>
                        <a:t>Environmental Goals</a:t>
                      </a:r>
                      <a:endParaRPr lang="en-US" sz="1300">
                        <a:solidFill>
                          <a:srgbClr val="171717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300" dirty="0">
                          <a:solidFill>
                            <a:srgbClr val="171717"/>
                          </a:solidFill>
                          <a:effectLst/>
                        </a:rPr>
                        <a:t>Maximizes renewable integration while minimizing carbon footprint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592471"/>
                  </a:ext>
                </a:extLst>
              </a:tr>
              <a:tr h="276788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300" b="1">
                          <a:solidFill>
                            <a:srgbClr val="101828"/>
                          </a:solidFill>
                          <a:effectLst/>
                        </a:rPr>
                        <a:t>Operational Inefficiencies</a:t>
                      </a:r>
                      <a:endParaRPr lang="en-US" sz="1300">
                        <a:solidFill>
                          <a:srgbClr val="171717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300" dirty="0">
                          <a:solidFill>
                            <a:srgbClr val="171717"/>
                          </a:solidFill>
                          <a:effectLst/>
                        </a:rPr>
                        <a:t>Automated real-time decision-making replaces manual processes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CEC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9719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51587" y="71798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4157B-9232-7518-AA45-503FF732234D}"/>
              </a:ext>
            </a:extLst>
          </p:cNvPr>
          <p:cNvSpPr txBox="1"/>
          <p:nvPr/>
        </p:nvSpPr>
        <p:spPr>
          <a:xfrm>
            <a:off x="284672" y="1118092"/>
            <a:ext cx="1159390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Key Benefits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Economic Impact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Average cost savings of $1,500 per optimization cycle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Potential annual savings of $7.9 million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Reduced reliance on expensive peak-time energy sources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Environmental Benefits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Average CO₂ reduction of 2,000 kg per optimization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Potential annual reduction of 10.5 million kg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Increased renewable energy integration (40-60% of total mix)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Operational Advantages</a:t>
            </a: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Real-time decision support for energy operators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Comprehensive dashboard for monitoring and control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300" b="0" i="0" dirty="0">
                <a:solidFill>
                  <a:srgbClr val="4E4E4E"/>
                </a:solidFill>
                <a:effectLst/>
                <a:latin typeface="ui-sans-serif"/>
              </a:rPr>
              <a:t>Scalable architecture suitable for city-wide implementation</a:t>
            </a:r>
          </a:p>
          <a:p>
            <a:pPr algn="l"/>
            <a:r>
              <a:rPr lang="en-US" sz="1300" b="1" i="0" dirty="0">
                <a:solidFill>
                  <a:srgbClr val="101828"/>
                </a:solidFill>
                <a:effectLst/>
                <a:latin typeface="ui-sans-serif"/>
              </a:rPr>
              <a:t>This solution transforms energy management from reactive to proactive, enabling smart cities to harness the full potential of renewable energy while ensuring grid reliability and economic efficiency.</a:t>
            </a:r>
            <a:endParaRPr lang="en-US" sz="1300" b="0" i="0" dirty="0">
              <a:solidFill>
                <a:srgbClr val="4E4E4E"/>
              </a:solidFill>
              <a:effectLst/>
              <a:latin typeface="ui-sans-serif"/>
            </a:endParaRPr>
          </a:p>
          <a:p>
            <a:endParaRPr lang="hi-IN" sz="1300" dirty="0"/>
          </a:p>
        </p:txBody>
      </p:sp>
      <p:pic>
        <p:nvPicPr>
          <p:cNvPr id="5" name="Picture 4" descr="A diagram of a diagram of a generation transmission&#10;&#10;AI-generated content may be incorrect.">
            <a:extLst>
              <a:ext uri="{FF2B5EF4-FFF2-40B4-BE49-F238E27FC236}">
                <a16:creationId xmlns:a16="http://schemas.microsoft.com/office/drawing/2014/main" id="{6D9251D9-4160-A458-6E0E-2149C2734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5231" y="4411301"/>
            <a:ext cx="59436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61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4334" y="700729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9" name="Picture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666B009D-BD11-6A76-C62D-C7E89B4D7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538" y="2365353"/>
            <a:ext cx="5066150" cy="4447004"/>
          </a:xfrm>
          <a:prstGeom prst="rect">
            <a:avLst/>
          </a:prstGeom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8DC581A-92C0-3267-719D-0EFDE6707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722" y="882433"/>
            <a:ext cx="6350966" cy="1071636"/>
          </a:xfrm>
          <a:prstGeom prst="rect">
            <a:avLst/>
          </a:prstGeom>
        </p:spPr>
      </p:pic>
      <p:pic>
        <p:nvPicPr>
          <p:cNvPr id="18" name="Picture 17" descr="A screenshot of a graph">
            <a:extLst>
              <a:ext uri="{FF2B5EF4-FFF2-40B4-BE49-F238E27FC236}">
                <a16:creationId xmlns:a16="http://schemas.microsoft.com/office/drawing/2014/main" id="{4EE3BCAA-54A3-B162-74F5-D7FD784561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312" y="4409507"/>
            <a:ext cx="6378176" cy="2402850"/>
          </a:xfrm>
          <a:prstGeom prst="rect">
            <a:avLst/>
          </a:prstGeom>
        </p:spPr>
      </p:pic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2FC3152F-4A8C-FFCB-09D5-493A434BB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143" y="1108726"/>
            <a:ext cx="5066150" cy="31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63</TotalTime>
  <Words>1352</Words>
  <Application>Microsoft Office PowerPoint</Application>
  <PresentationFormat>Widescreen</PresentationFormat>
  <Paragraphs>214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-apple-system</vt:lpstr>
      <vt:lpstr>Arial</vt:lpstr>
      <vt:lpstr>Source Sans Pro</vt:lpstr>
      <vt:lpstr>ui-sans-serif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Krishnakant Salame</cp:lastModifiedBy>
  <cp:revision>6</cp:revision>
  <dcterms:created xsi:type="dcterms:W3CDTF">2024-12-31T09:40:01Z</dcterms:created>
  <dcterms:modified xsi:type="dcterms:W3CDTF">2025-09-14T10:29:22Z</dcterms:modified>
</cp:coreProperties>
</file>