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drawingml.diagramColors+xml" PartName="/ppt/diagrams/colors1.xml"/>
  <Override ContentType="application/vnd.openxmlformats-officedocument.drawingml.diagramData+xml" PartName="/ppt/diagrams/data1.xml"/>
  <Override ContentType="application/vnd.ms-office.drawingml.diagramDrawing+xml" PartName="/ppt/diagrams/drawing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notesMasterIdLst>
    <p:notesMasterId r:id="rId5"/>
  </p:notesMasterIdLst>
  <p:sldIdLst>
    <p:sldId r:id="rId6" id="256"/>
    <p:sldId r:id="rId7" id="257"/>
    <p:sldId r:id="rId8" id="258"/>
    <p:sldId r:id="rId9" id="259"/>
    <p:sldId r:id="rId10" id="260"/>
    <p:sldId r:id="rId11" id="261"/>
  </p:sldIdLst>
  <p:sldSz cx="12192000" cy="6858000"/>
  <p:notesSz xmlns:c="http://schemas.openxmlformats.org/drawingml/2006/chart" xmlns:pic="http://schemas.openxmlformats.org/drawingml/2006/picture" xmlns:dgm="http://schemas.openxmlformats.org/drawingml/2006/diagram" cx="6858000" cy="9144000"/>
  <p:defaultTextStyle xmlns:c="http://schemas.openxmlformats.org/drawingml/2006/chart" xmlns:pic="http://schemas.openxmlformats.org/drawingml/2006/picture" xmlns:dgm="http://schemas.openxmlformats.org/drawingml/2006/diagram">
    <a:defPPr>
      <a:defRPr lang="en-US">
        <a:uFillTx/>
      </a:defRPr>
    </a:defPPr>
    <a:lvl1pPr algn="l" defTabSz="914400" eaLnBrk="1" hangingPunct="1" latinLnBrk="0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tableStyles.xml><?xml version="1.0" encoding="utf-8"?>
<a:tblStyleLst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def="{5C22544A-7EE6-4342-B048-85BDC9FD1C3A}">
  <a:tblStyle styleId="{9D7B26C5-4107-4FEC-AEDC-1716B250A1EF}" styleName="Light Style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cmpd="sng" w="12700">
              <a:solidFill>
                <a:schemeClr val="tx1"/>
              </a:solidFill>
            </a:ln>
          </a:top>
          <a:bottom>
            <a:ln cmpd="sng" w="12700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sng" w="12700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cmpd="sng" w="12700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cmpd="sng" w="25400">
              <a:solidFill>
                <a:schemeClr val="dk1"/>
              </a:solidFill>
            </a:ln>
          </a:top>
          <a:bottom>
            <a:ln cmpd="sng" w="25400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cmpd="dbl" w="50800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cmpd="sng" w="25400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rgbClr val="000000"/>
        </a:fontRef>
        <a:schemeClr val="tx1"/>
      </a:tcTxStyle>
      <a:tcStyle>
        <a:tcBdr>
          <a:left>
            <a:ln cmpd="sng" w="12700">
              <a:solidFill>
                <a:schemeClr val="accent3"/>
              </a:solidFill>
            </a:ln>
          </a:left>
          <a:right>
            <a:ln cmpd="sng" w="12700">
              <a:solidFill>
                <a:schemeClr val="accent3"/>
              </a:solidFill>
            </a:ln>
          </a:right>
          <a:top>
            <a:ln cmpd="sng" w="12700">
              <a:solidFill>
                <a:schemeClr val="accent3"/>
              </a:solidFill>
            </a:ln>
          </a:top>
          <a:bottom>
            <a:ln cmpd="sng" w="12700">
              <a:solidFill>
                <a:schemeClr val="accent3"/>
              </a:solidFill>
            </a:ln>
          </a:bottom>
          <a:insideH>
            <a:ln cmpd="sng" w="12700">
              <a:solidFill>
                <a:schemeClr val="accent3"/>
              </a:solidFill>
            </a:ln>
          </a:insideH>
          <a:insideV>
            <a:ln cmpd="sng" w="12700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cmpd="sng" w="25400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cmpd="sng" w="12700">
              <a:solidFill>
                <a:schemeClr val="accent1"/>
              </a:solidFill>
            </a:ln>
          </a:top>
          <a:bottom>
            <a:ln cmpd="sng" w="12700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sng" w="12700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cmpd="sng" w="12700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lastView="sldThumbnailView">
  <p:normalViewPr horzBarState="maximized">
    <p:restoredLeft autoAdjust="0" sz="14995"/>
    <p:restoredTop sz="94660"/>
  </p:normalViewPr>
  <p:slideViewPr>
    <p:cSldViewPr snapToGrid="0">
      <p:cViewPr varScale="1">
        <p:scale xmlns:c="http://schemas.openxmlformats.org/drawingml/2006/chart" xmlns:pic="http://schemas.openxmlformats.org/drawingml/2006/picture" xmlns:dgm="http://schemas.openxmlformats.org/drawingml/2006/diagram">
          <a:sx d="100" n="83"/>
          <a:sy d="100" n="83"/>
        </p:scale>
        <p:origin xmlns:c="http://schemas.openxmlformats.org/drawingml/2006/chart" xmlns:pic="http://schemas.openxmlformats.org/drawingml/2006/picture" xmlns:dgm="http://schemas.openxmlformats.org/drawingml/2006/diagram" x="614" y="72"/>
      </p:cViewPr>
    </p:cSldViewPr>
  </p:slideViewPr>
  <p:notesTextViewPr>
    <p:cViewPr>
      <p:scale xmlns:c="http://schemas.openxmlformats.org/drawingml/2006/chart" xmlns:pic="http://schemas.openxmlformats.org/drawingml/2006/picture" xmlns:dgm="http://schemas.openxmlformats.org/drawingml/2006/diagram">
        <a:sx d="1" n="1"/>
        <a:sy d="1" n="1"/>
      </p:scale>
      <p:origin xmlns:c="http://schemas.openxmlformats.org/drawingml/2006/chart" xmlns:pic="http://schemas.openxmlformats.org/drawingml/2006/picture" xmlns:dgm="http://schemas.openxmlformats.org/drawingml/2006/diagram" x="0" y="0"/>
    </p:cViewPr>
  </p:notesTextViewPr>
  <p:gridSpacing xmlns:c="http://schemas.openxmlformats.org/drawingml/2006/chart" xmlns:pic="http://schemas.openxmlformats.org/drawingml/2006/picture" xmlns:dgm="http://schemas.openxmlformats.org/drawingml/2006/diagram" cx="72008" cy="72008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notesMasters/notesMaster1.xml" Type="http://schemas.openxmlformats.org/officeDocument/2006/relationships/notesMaster"></Relationship><Relationship Id="rId6" Target="slides/slide1.xml" Type="http://schemas.openxmlformats.org/officeDocument/2006/relationships/slide"></Relationship><Relationship Id="rId7" Target="slides/slide2.xml" Type="http://schemas.openxmlformats.org/officeDocument/2006/relationships/slide"></Relationship><Relationship Id="rId8" Target="slides/slide3.xml" Type="http://schemas.openxmlformats.org/officeDocument/2006/relationships/slide"></Relationship><Relationship Id="rId9" Target="slides/slide4.xml" Type="http://schemas.openxmlformats.org/officeDocument/2006/relationships/slide"></Relationship><Relationship Id="rId10" Target="slides/slide5.xml" Type="http://schemas.openxmlformats.org/officeDocument/2006/relationships/slide"></Relationship><Relationship Id="rId11" Target="slides/slide6.xml" Type="http://schemas.openxmlformats.org/officeDocument/2006/relationships/slide"></Relationship><Relationship Id="rId12" Target="theme/theme1.xml" Type="http://schemas.openxmlformats.org/officeDocument/2006/relationships/theme"></Relationship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dgm="http://schemas.openxmlformats.org/drawingml/2006/diagram" xmlns:s="http://schemas.openxmlformats.org/officeDocument/2006/sharedTypes" xmlns:r="http://schemas.openxmlformats.org/officeDocument/2006/relationships">
  <dgm:ptLst>
    <dgm:pt modelId="{034A5BBE-EEC7-408C-BFB4-C14CE81AA6CF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00DE7E4F-18AF-4D55-8C60-98282FFCDF60}">
      <dgm:prSet/>
      <dgm:spPr/>
      <dgm:t>
        <a:bodyPr/>
        <a:lstStyle/>
        <a:p>
          <a:r>
            <a:rPr lang="en-US" b="1"/>
            <a:t>RECENCY (R):</a:t>
          </a:r>
          <a:r>
            <a:rPr lang="en-US"/>
            <a:t> Days since last purchase</a:t>
          </a:r>
        </a:p>
      </dgm:t>
    </dgm:pt>
    <dgm:pt modelId="{B77843E6-63E4-4E36-9B91-0B61E9DD725A}" type="parTrans" cxnId="{A22DF1F3-8554-483C-8278-EF7E91110CC6}">
      <dgm:prSet/>
      <dgm:spPr/>
      <dgm:t>
        <a:bodyPr/>
        <a:lstStyle/>
        <a:p>
          <a:endParaRPr lang="en-US"/>
        </a:p>
      </dgm:t>
    </dgm:pt>
    <dgm:pt modelId="{CDEA6F8D-1085-4090-9CC8-B742EB54A083}" type="sibTrans" cxnId="{A22DF1F3-8554-483C-8278-EF7E91110CC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E02C6E8-86D5-4E72-AF9E-ABD7CC0B24C4}">
      <dgm:prSet/>
      <dgm:spPr/>
      <dgm:t>
        <a:bodyPr/>
        <a:lstStyle/>
        <a:p>
          <a:r>
            <a:rPr lang="en-US" b="1"/>
            <a:t>FREQUENCY (F):</a:t>
          </a:r>
          <a:r>
            <a:rPr lang="en-US"/>
            <a:t> Total number of purchases</a:t>
          </a:r>
        </a:p>
      </dgm:t>
    </dgm:pt>
    <dgm:pt modelId="{47205562-0C84-450F-93FB-AF8352810969}" type="parTrans" cxnId="{A4413FEB-3F68-43E3-A882-2A8D6FBD71A9}">
      <dgm:prSet/>
      <dgm:spPr/>
      <dgm:t>
        <a:bodyPr/>
        <a:lstStyle/>
        <a:p>
          <a:endParaRPr lang="en-US"/>
        </a:p>
      </dgm:t>
    </dgm:pt>
    <dgm:pt modelId="{DB749312-B176-4B38-BF7E-030A5A6004C9}" type="sibTrans" cxnId="{A4413FEB-3F68-43E3-A882-2A8D6FBD71A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AD4C9C7-EB82-451B-A0BC-C814E6BB2FFF}">
      <dgm:prSet/>
      <dgm:spPr/>
      <dgm:t>
        <a:bodyPr/>
        <a:lstStyle/>
        <a:p>
          <a:r>
            <a:rPr lang="en-US" b="1"/>
            <a:t>MONETARY VALUE (M):</a:t>
          </a:r>
          <a:r>
            <a:rPr lang="en-US"/>
            <a:t> Total money this customer spent</a:t>
          </a:r>
        </a:p>
      </dgm:t>
    </dgm:pt>
    <dgm:pt modelId="{5F3ACCDF-2CBB-4E6E-8DFD-B0885DAFB6CA}" type="parTrans" cxnId="{2EDFDCE8-9789-40D4-99F3-C46EEF715DB3}">
      <dgm:prSet/>
      <dgm:spPr/>
      <dgm:t>
        <a:bodyPr/>
        <a:lstStyle/>
        <a:p>
          <a:endParaRPr lang="en-US"/>
        </a:p>
      </dgm:t>
    </dgm:pt>
    <dgm:pt modelId="{CF04E092-6171-4CE3-BCC4-40E426AE43CE}" type="sibTrans" cxnId="{2EDFDCE8-9789-40D4-99F3-C46EEF715DB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8CF6445-9CF5-45BE-9E10-E81A5D566398}" type="pres">
      <dgm:prSet presAssocID="{034A5BBE-EEC7-408C-BFB4-C14CE81AA6CF}" presName="Name0" presStyleCnt="0">
        <dgm:presLayoutVars>
          <dgm:animLvl val="lvl"/>
          <dgm:resizeHandles val="exact"/>
        </dgm:presLayoutVars>
      </dgm:prSet>
      <dgm:spPr/>
    </dgm:pt>
    <dgm:pt modelId="{F32BCB77-E010-454E-A389-58A5D16D36A2}" type="pres">
      <dgm:prSet presAssocID="{00DE7E4F-18AF-4D55-8C60-98282FFCDF60}" presName="compositeNode" presStyleCnt="0">
        <dgm:presLayoutVars>
          <dgm:bulletEnabled val="1"/>
        </dgm:presLayoutVars>
      </dgm:prSet>
      <dgm:spPr/>
    </dgm:pt>
    <dgm:pt modelId="{64D4EEBC-FD04-44DA-BA13-1774BED407E9}" type="pres">
      <dgm:prSet presAssocID="{00DE7E4F-18AF-4D55-8C60-98282FFCDF60}" presName="bgRect" presStyleLbl="bgAccFollowNode1" presStyleIdx="0" presStyleCnt="3"/>
      <dgm:spPr/>
    </dgm:pt>
    <dgm:pt modelId="{9EDFB62B-31E4-4F39-BB7D-52B4915A9ECA}" type="pres">
      <dgm:prSet presAssocID="{CDEA6F8D-1085-4090-9CC8-B742EB54A083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93767F45-F8C0-44BF-917E-BBA9351A4B1A}" type="pres">
      <dgm:prSet presAssocID="{00DE7E4F-18AF-4D55-8C60-98282FFCDF60}" presName="bottomLine" presStyleLbl="alignNode1" presStyleIdx="1" presStyleCnt="6">
        <dgm:presLayoutVars/>
      </dgm:prSet>
      <dgm:spPr/>
    </dgm:pt>
    <dgm:pt modelId="{C151F7BA-AA6E-4874-9A5B-03F24A24A0AF}" type="pres">
      <dgm:prSet presAssocID="{00DE7E4F-18AF-4D55-8C60-98282FFCDF60}" presName="nodeText" presStyleLbl="bgAccFollowNode1" presStyleIdx="0" presStyleCnt="3">
        <dgm:presLayoutVars>
          <dgm:bulletEnabled val="1"/>
        </dgm:presLayoutVars>
      </dgm:prSet>
      <dgm:spPr/>
    </dgm:pt>
    <dgm:pt modelId="{3E9FA944-182A-49D3-85D5-95D656D54D08}" type="pres">
      <dgm:prSet presAssocID="{CDEA6F8D-1085-4090-9CC8-B742EB54A083}" presName="sibTrans" presStyleCnt="0"/>
      <dgm:spPr/>
    </dgm:pt>
    <dgm:pt modelId="{CFC6D2C3-A3D3-4049-A217-67D847901CCC}" type="pres">
      <dgm:prSet presAssocID="{7E02C6E8-86D5-4E72-AF9E-ABD7CC0B24C4}" presName="compositeNode" presStyleCnt="0">
        <dgm:presLayoutVars>
          <dgm:bulletEnabled val="1"/>
        </dgm:presLayoutVars>
      </dgm:prSet>
      <dgm:spPr/>
    </dgm:pt>
    <dgm:pt modelId="{394DA77A-31DE-4E81-9EAC-1E4DBE711550}" type="pres">
      <dgm:prSet presAssocID="{7E02C6E8-86D5-4E72-AF9E-ABD7CC0B24C4}" presName="bgRect" presStyleLbl="bgAccFollowNode1" presStyleIdx="1" presStyleCnt="3"/>
      <dgm:spPr/>
    </dgm:pt>
    <dgm:pt modelId="{AB9CAB0E-6A18-4DCC-9C1E-446FA14D2855}" type="pres">
      <dgm:prSet presAssocID="{DB749312-B176-4B38-BF7E-030A5A6004C9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4D689C7-881F-4365-8703-A019A5F2302F}" type="pres">
      <dgm:prSet presAssocID="{7E02C6E8-86D5-4E72-AF9E-ABD7CC0B24C4}" presName="bottomLine" presStyleLbl="alignNode1" presStyleIdx="3" presStyleCnt="6">
        <dgm:presLayoutVars/>
      </dgm:prSet>
      <dgm:spPr/>
    </dgm:pt>
    <dgm:pt modelId="{FC82B085-391E-495F-BB25-8E9B3C857C24}" type="pres">
      <dgm:prSet presAssocID="{7E02C6E8-86D5-4E72-AF9E-ABD7CC0B24C4}" presName="nodeText" presStyleLbl="bgAccFollowNode1" presStyleIdx="1" presStyleCnt="3">
        <dgm:presLayoutVars>
          <dgm:bulletEnabled val="1"/>
        </dgm:presLayoutVars>
      </dgm:prSet>
      <dgm:spPr/>
    </dgm:pt>
    <dgm:pt modelId="{D274FB76-9B39-4535-B1C7-3F67DCFD0F1D}" type="pres">
      <dgm:prSet presAssocID="{DB749312-B176-4B38-BF7E-030A5A6004C9}" presName="sibTrans" presStyleCnt="0"/>
      <dgm:spPr/>
    </dgm:pt>
    <dgm:pt modelId="{9839CF6A-C788-490E-8CE1-62AAA75CF0AE}" type="pres">
      <dgm:prSet presAssocID="{8AD4C9C7-EB82-451B-A0BC-C814E6BB2FFF}" presName="compositeNode" presStyleCnt="0">
        <dgm:presLayoutVars>
          <dgm:bulletEnabled val="1"/>
        </dgm:presLayoutVars>
      </dgm:prSet>
      <dgm:spPr/>
    </dgm:pt>
    <dgm:pt modelId="{61D34D40-31B7-4749-BA12-12D80AE87A4A}" type="pres">
      <dgm:prSet presAssocID="{8AD4C9C7-EB82-451B-A0BC-C814E6BB2FFF}" presName="bgRect" presStyleLbl="bgAccFollowNode1" presStyleIdx="2" presStyleCnt="3"/>
      <dgm:spPr/>
    </dgm:pt>
    <dgm:pt modelId="{E53F4C42-3460-4B84-9DE3-8E78C3731D89}" type="pres">
      <dgm:prSet presAssocID="{CF04E092-6171-4CE3-BCC4-40E426AE43CE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D56687D-0F6C-45C0-9C85-47567BB63473}" type="pres">
      <dgm:prSet presAssocID="{8AD4C9C7-EB82-451B-A0BC-C814E6BB2FFF}" presName="bottomLine" presStyleLbl="alignNode1" presStyleIdx="5" presStyleCnt="6">
        <dgm:presLayoutVars/>
      </dgm:prSet>
      <dgm:spPr/>
    </dgm:pt>
    <dgm:pt modelId="{6BA45BBE-3E1E-4442-9B8B-697FB1DB1CC0}" type="pres">
      <dgm:prSet presAssocID="{8AD4C9C7-EB82-451B-A0BC-C814E6BB2FFF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04BCA3C-DCF2-412E-ACE9-1F040122FF3D}" type="presOf" srcId="{7E02C6E8-86D5-4E72-AF9E-ABD7CC0B24C4}" destId="{394DA77A-31DE-4E81-9EAC-1E4DBE711550}" srcOrd="0" destOrd="0" presId="urn:microsoft.com/office/officeart/2016/7/layout/BasicLinearProcessNumbered"/>
    <dgm:cxn modelId="{E78D0D61-CCFE-42C3-98C6-D7ECD89B3417}" type="presOf" srcId="{CF04E092-6171-4CE3-BCC4-40E426AE43CE}" destId="{E53F4C42-3460-4B84-9DE3-8E78C3731D89}" srcOrd="0" destOrd="0" presId="urn:microsoft.com/office/officeart/2016/7/layout/BasicLinearProcessNumbered"/>
    <dgm:cxn modelId="{53B2FB7B-1287-41E5-AEB9-FB9939822EE9}" type="presOf" srcId="{DB749312-B176-4B38-BF7E-030A5A6004C9}" destId="{AB9CAB0E-6A18-4DCC-9C1E-446FA14D2855}" srcOrd="0" destOrd="0" presId="urn:microsoft.com/office/officeart/2016/7/layout/BasicLinearProcessNumbered"/>
    <dgm:cxn modelId="{55EA2295-DE50-47B6-A43C-689648AAE58B}" type="presOf" srcId="{034A5BBE-EEC7-408C-BFB4-C14CE81AA6CF}" destId="{E8CF6445-9CF5-45BE-9E10-E81A5D566398}" srcOrd="0" destOrd="0" presId="urn:microsoft.com/office/officeart/2016/7/layout/BasicLinearProcessNumbered"/>
    <dgm:cxn modelId="{98B2EBA4-875E-48D0-B28E-4DEABCD0F352}" type="presOf" srcId="{00DE7E4F-18AF-4D55-8C60-98282FFCDF60}" destId="{64D4EEBC-FD04-44DA-BA13-1774BED407E9}" srcOrd="0" destOrd="0" presId="urn:microsoft.com/office/officeart/2016/7/layout/BasicLinearProcessNumbered"/>
    <dgm:cxn modelId="{DB117DDA-BDA4-481B-9168-77E0A25A069F}" type="presOf" srcId="{CDEA6F8D-1085-4090-9CC8-B742EB54A083}" destId="{9EDFB62B-31E4-4F39-BB7D-52B4915A9ECA}" srcOrd="0" destOrd="0" presId="urn:microsoft.com/office/officeart/2016/7/layout/BasicLinearProcessNumbered"/>
    <dgm:cxn modelId="{18D39AE5-4256-4676-97A3-02DB3B587B16}" type="presOf" srcId="{7E02C6E8-86D5-4E72-AF9E-ABD7CC0B24C4}" destId="{FC82B085-391E-495F-BB25-8E9B3C857C24}" srcOrd="1" destOrd="0" presId="urn:microsoft.com/office/officeart/2016/7/layout/BasicLinearProcessNumbered"/>
    <dgm:cxn modelId="{2EDFDCE8-9789-40D4-99F3-C46EEF715DB3}" srcId="{034A5BBE-EEC7-408C-BFB4-C14CE81AA6CF}" destId="{8AD4C9C7-EB82-451B-A0BC-C814E6BB2FFF}" srcOrd="2" destOrd="0" parTransId="{5F3ACCDF-2CBB-4E6E-8DFD-B0885DAFB6CA}" sibTransId="{CF04E092-6171-4CE3-BCC4-40E426AE43CE}"/>
    <dgm:cxn modelId="{A4413FEB-3F68-43E3-A882-2A8D6FBD71A9}" srcId="{034A5BBE-EEC7-408C-BFB4-C14CE81AA6CF}" destId="{7E02C6E8-86D5-4E72-AF9E-ABD7CC0B24C4}" srcOrd="1" destOrd="0" parTransId="{47205562-0C84-450F-93FB-AF8352810969}" sibTransId="{DB749312-B176-4B38-BF7E-030A5A6004C9}"/>
    <dgm:cxn modelId="{A22DF1F3-8554-483C-8278-EF7E91110CC6}" srcId="{034A5BBE-EEC7-408C-BFB4-C14CE81AA6CF}" destId="{00DE7E4F-18AF-4D55-8C60-98282FFCDF60}" srcOrd="0" destOrd="0" parTransId="{B77843E6-63E4-4E36-9B91-0B61E9DD725A}" sibTransId="{CDEA6F8D-1085-4090-9CC8-B742EB54A083}"/>
    <dgm:cxn modelId="{515C98F6-E8DF-4F57-BF51-5150043A4974}" type="presOf" srcId="{8AD4C9C7-EB82-451B-A0BC-C814E6BB2FFF}" destId="{6BA45BBE-3E1E-4442-9B8B-697FB1DB1CC0}" srcOrd="1" destOrd="0" presId="urn:microsoft.com/office/officeart/2016/7/layout/BasicLinearProcessNumbered"/>
    <dgm:cxn modelId="{21ACD4F9-778B-426D-8B29-A91739AFCF89}" type="presOf" srcId="{00DE7E4F-18AF-4D55-8C60-98282FFCDF60}" destId="{C151F7BA-AA6E-4874-9A5B-03F24A24A0AF}" srcOrd="1" destOrd="0" presId="urn:microsoft.com/office/officeart/2016/7/layout/BasicLinearProcessNumbered"/>
    <dgm:cxn modelId="{16EBF3FE-E374-4819-88F8-BEB787A6DCE0}" type="presOf" srcId="{8AD4C9C7-EB82-451B-A0BC-C814E6BB2FFF}" destId="{61D34D40-31B7-4749-BA12-12D80AE87A4A}" srcOrd="0" destOrd="0" presId="urn:microsoft.com/office/officeart/2016/7/layout/BasicLinearProcessNumbered"/>
    <dgm:cxn modelId="{CE9B01E8-2EB4-492D-8289-B761C2704B3A}" type="presParOf" srcId="{E8CF6445-9CF5-45BE-9E10-E81A5D566398}" destId="{F32BCB77-E010-454E-A389-58A5D16D36A2}" srcOrd="0" destOrd="0" presId="urn:microsoft.com/office/officeart/2016/7/layout/BasicLinearProcessNumbered"/>
    <dgm:cxn modelId="{C3D378CA-B677-45B1-A849-C9902C7BF439}" type="presParOf" srcId="{F32BCB77-E010-454E-A389-58A5D16D36A2}" destId="{64D4EEBC-FD04-44DA-BA13-1774BED407E9}" srcOrd="0" destOrd="0" presId="urn:microsoft.com/office/officeart/2016/7/layout/BasicLinearProcessNumbered"/>
    <dgm:cxn modelId="{D430DD82-8494-44E5-A544-F50E60FB73F4}" type="presParOf" srcId="{F32BCB77-E010-454E-A389-58A5D16D36A2}" destId="{9EDFB62B-31E4-4F39-BB7D-52B4915A9ECA}" srcOrd="1" destOrd="0" presId="urn:microsoft.com/office/officeart/2016/7/layout/BasicLinearProcessNumbered"/>
    <dgm:cxn modelId="{89F63C43-4784-4626-9A11-7DE09AFF54AD}" type="presParOf" srcId="{F32BCB77-E010-454E-A389-58A5D16D36A2}" destId="{93767F45-F8C0-44BF-917E-BBA9351A4B1A}" srcOrd="2" destOrd="0" presId="urn:microsoft.com/office/officeart/2016/7/layout/BasicLinearProcessNumbered"/>
    <dgm:cxn modelId="{4E8AC073-6DA3-492D-A506-DE95ADFCF3AE}" type="presParOf" srcId="{F32BCB77-E010-454E-A389-58A5D16D36A2}" destId="{C151F7BA-AA6E-4874-9A5B-03F24A24A0AF}" srcOrd="3" destOrd="0" presId="urn:microsoft.com/office/officeart/2016/7/layout/BasicLinearProcessNumbered"/>
    <dgm:cxn modelId="{07074ADF-AAAA-4AD1-B225-0EA7D5AD70A9}" type="presParOf" srcId="{E8CF6445-9CF5-45BE-9E10-E81A5D566398}" destId="{3E9FA944-182A-49D3-85D5-95D656D54D08}" srcOrd="1" destOrd="0" presId="urn:microsoft.com/office/officeart/2016/7/layout/BasicLinearProcessNumbered"/>
    <dgm:cxn modelId="{557582DC-D278-48E5-9B81-A1C770BC2967}" type="presParOf" srcId="{E8CF6445-9CF5-45BE-9E10-E81A5D566398}" destId="{CFC6D2C3-A3D3-4049-A217-67D847901CCC}" srcOrd="2" destOrd="0" presId="urn:microsoft.com/office/officeart/2016/7/layout/BasicLinearProcessNumbered"/>
    <dgm:cxn modelId="{9D6DAEA2-5AB2-49FA-B2ED-541D9DCEFD46}" type="presParOf" srcId="{CFC6D2C3-A3D3-4049-A217-67D847901CCC}" destId="{394DA77A-31DE-4E81-9EAC-1E4DBE711550}" srcOrd="0" destOrd="0" presId="urn:microsoft.com/office/officeart/2016/7/layout/BasicLinearProcessNumbered"/>
    <dgm:cxn modelId="{11E691CA-6C72-4AC5-98C1-885AB5CECF00}" type="presParOf" srcId="{CFC6D2C3-A3D3-4049-A217-67D847901CCC}" destId="{AB9CAB0E-6A18-4DCC-9C1E-446FA14D2855}" srcOrd="1" destOrd="0" presId="urn:microsoft.com/office/officeart/2016/7/layout/BasicLinearProcessNumbered"/>
    <dgm:cxn modelId="{7CE4B38E-E89D-4ED8-A71E-C5F277CA7E46}" type="presParOf" srcId="{CFC6D2C3-A3D3-4049-A217-67D847901CCC}" destId="{94D689C7-881F-4365-8703-A019A5F2302F}" srcOrd="2" destOrd="0" presId="urn:microsoft.com/office/officeart/2016/7/layout/BasicLinearProcessNumbered"/>
    <dgm:cxn modelId="{1B0F0C9C-3971-4A08-B044-62C8908DEC26}" type="presParOf" srcId="{CFC6D2C3-A3D3-4049-A217-67D847901CCC}" destId="{FC82B085-391E-495F-BB25-8E9B3C857C24}" srcOrd="3" destOrd="0" presId="urn:microsoft.com/office/officeart/2016/7/layout/BasicLinearProcessNumbered"/>
    <dgm:cxn modelId="{F4663393-FCD1-410D-82FF-E22F1100C174}" type="presParOf" srcId="{E8CF6445-9CF5-45BE-9E10-E81A5D566398}" destId="{D274FB76-9B39-4535-B1C7-3F67DCFD0F1D}" srcOrd="3" destOrd="0" presId="urn:microsoft.com/office/officeart/2016/7/layout/BasicLinearProcessNumbered"/>
    <dgm:cxn modelId="{795149FE-F7BF-425B-8FE6-F70076A9EB41}" type="presParOf" srcId="{E8CF6445-9CF5-45BE-9E10-E81A5D566398}" destId="{9839CF6A-C788-490E-8CE1-62AAA75CF0AE}" srcOrd="4" destOrd="0" presId="urn:microsoft.com/office/officeart/2016/7/layout/BasicLinearProcessNumbered"/>
    <dgm:cxn modelId="{5D42144E-1677-46AA-A7B7-C7FA8A8B115C}" type="presParOf" srcId="{9839CF6A-C788-490E-8CE1-62AAA75CF0AE}" destId="{61D34D40-31B7-4749-BA12-12D80AE87A4A}" srcOrd="0" destOrd="0" presId="urn:microsoft.com/office/officeart/2016/7/layout/BasicLinearProcessNumbered"/>
    <dgm:cxn modelId="{114E6FD1-FF2B-4FC3-ADC6-5461879FDAA3}" type="presParOf" srcId="{9839CF6A-C788-490E-8CE1-62AAA75CF0AE}" destId="{E53F4C42-3460-4B84-9DE3-8E78C3731D89}" srcOrd="1" destOrd="0" presId="urn:microsoft.com/office/officeart/2016/7/layout/BasicLinearProcessNumbered"/>
    <dgm:cxn modelId="{34BB49C6-3409-43A4-9E52-C3B2793CD02A}" type="presParOf" srcId="{9839CF6A-C788-490E-8CE1-62AAA75CF0AE}" destId="{6D56687D-0F6C-45C0-9C85-47567BB63473}" srcOrd="2" destOrd="0" presId="urn:microsoft.com/office/officeart/2016/7/layout/BasicLinearProcessNumbered"/>
    <dgm:cxn modelId="{67AD27F1-3CF8-4CB1-B417-1C5C7ECDA192}" type="presParOf" srcId="{9839CF6A-C788-490E-8CE1-62AAA75CF0AE}" destId="{6BA45BBE-3E1E-4442-9B8B-697FB1DB1CC0}" srcOrd="3" destOrd="0" presId="urn:microsoft.com/office/officeart/2016/7/layout/BasicLinearProcessNumbered"/>
  </dgm:cxnLst>
  <dgm:bg/>
  <dgm:whole/>
  <dgm:extLst>
    <a:ext xmlns:dsp="http://schemas.microsoft.com/office/drawing/2008/diagram" uri="http://schemas.microsoft.com/office/drawing/2008/diagram">
      <dsp:dataModelExt minVer="http://schemas.openxmlformats.org/drawingml/2006/diagram" relId="rId6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4EEBC-FD04-44DA-BA13-1774BED407E9}">
      <dsp:nvSpPr>
        <dsp:cNvPr id="0" name=""/>
        <dsp:cNvSpPr/>
      </dsp:nvSpPr>
      <dsp:spPr>
        <a:xfrm>
          <a:off x="0" y="0"/>
          <a:ext cx="3286125" cy="4154488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RECENCY (R):</a:t>
          </a:r>
          <a:r>
            <a:rPr lang="en-US" sz="2600" kern="1200"/>
            <a:t> Days since last purchase</a:t>
          </a:r>
        </a:p>
      </dsp:txBody>
      <dsp:txXfrm>
        <a:off x="0" y="1578705"/>
        <a:ext cx="3286125" cy="2492692"/>
      </dsp:txXfrm>
    </dsp:sp>
    <dsp:sp modelId="{9EDFB62B-31E4-4F39-BB7D-52B4915A9ECA}">
      <dsp:nvSpPr>
        <dsp:cNvPr id="0" name=""/>
        <dsp:cNvSpPr/>
      </dsp:nvSpPr>
      <dsp:spPr>
        <a:xfrm>
          <a:off x="1019889" y="415448"/>
          <a:ext cx="1246346" cy="124634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170" tIns="12700" rIns="971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02412" y="597971"/>
        <a:ext cx="881300" cy="881300"/>
      </dsp:txXfrm>
    </dsp:sp>
    <dsp:sp modelId="{93767F45-F8C0-44BF-917E-BBA9351A4B1A}">
      <dsp:nvSpPr>
        <dsp:cNvPr id="0" name=""/>
        <dsp:cNvSpPr/>
      </dsp:nvSpPr>
      <dsp:spPr>
        <a:xfrm>
          <a:off x="0" y="4154416"/>
          <a:ext cx="3286125" cy="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4DA77A-31DE-4E81-9EAC-1E4DBE711550}">
      <dsp:nvSpPr>
        <dsp:cNvPr id="0" name=""/>
        <dsp:cNvSpPr/>
      </dsp:nvSpPr>
      <dsp:spPr>
        <a:xfrm>
          <a:off x="3614737" y="0"/>
          <a:ext cx="3286125" cy="4154488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FREQUENCY (F):</a:t>
          </a:r>
          <a:r>
            <a:rPr lang="en-US" sz="2600" kern="1200"/>
            <a:t> Total number of purchases</a:t>
          </a:r>
        </a:p>
      </dsp:txBody>
      <dsp:txXfrm>
        <a:off x="3614737" y="1578705"/>
        <a:ext cx="3286125" cy="2492692"/>
      </dsp:txXfrm>
    </dsp:sp>
    <dsp:sp modelId="{AB9CAB0E-6A18-4DCC-9C1E-446FA14D2855}">
      <dsp:nvSpPr>
        <dsp:cNvPr id="0" name=""/>
        <dsp:cNvSpPr/>
      </dsp:nvSpPr>
      <dsp:spPr>
        <a:xfrm>
          <a:off x="4634626" y="415448"/>
          <a:ext cx="1246346" cy="124634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170" tIns="12700" rIns="971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17149" y="597971"/>
        <a:ext cx="881300" cy="881300"/>
      </dsp:txXfrm>
    </dsp:sp>
    <dsp:sp modelId="{94D689C7-881F-4365-8703-A019A5F2302F}">
      <dsp:nvSpPr>
        <dsp:cNvPr id="0" name=""/>
        <dsp:cNvSpPr/>
      </dsp:nvSpPr>
      <dsp:spPr>
        <a:xfrm>
          <a:off x="3614737" y="4154416"/>
          <a:ext cx="3286125" cy="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D34D40-31B7-4749-BA12-12D80AE87A4A}">
      <dsp:nvSpPr>
        <dsp:cNvPr id="0" name=""/>
        <dsp:cNvSpPr/>
      </dsp:nvSpPr>
      <dsp:spPr>
        <a:xfrm>
          <a:off x="7229475" y="0"/>
          <a:ext cx="3286125" cy="4154488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MONETARY VALUE (M):</a:t>
          </a:r>
          <a:r>
            <a:rPr lang="en-US" sz="2600" kern="1200"/>
            <a:t> Total money this customer spent</a:t>
          </a:r>
        </a:p>
      </dsp:txBody>
      <dsp:txXfrm>
        <a:off x="7229475" y="1578705"/>
        <a:ext cx="3286125" cy="2492692"/>
      </dsp:txXfrm>
    </dsp:sp>
    <dsp:sp modelId="{E53F4C42-3460-4B84-9DE3-8E78C3731D89}">
      <dsp:nvSpPr>
        <dsp:cNvPr id="0" name=""/>
        <dsp:cNvSpPr/>
      </dsp:nvSpPr>
      <dsp:spPr>
        <a:xfrm>
          <a:off x="8249364" y="415448"/>
          <a:ext cx="1246346" cy="124634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170" tIns="12700" rIns="971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31887" y="597971"/>
        <a:ext cx="881300" cy="881300"/>
      </dsp:txXfrm>
    </dsp:sp>
    <dsp:sp modelId="{6D56687D-0F6C-45C0-9C85-47567BB63473}">
      <dsp:nvSpPr>
        <dsp:cNvPr id="0" name=""/>
        <dsp:cNvSpPr/>
      </dsp:nvSpPr>
      <dsp:spPr>
        <a:xfrm>
          <a:off x="7229475" y="4154416"/>
          <a:ext cx="3286125" cy="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Header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sz="quarter" type="hd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0"/>
            <a:ext cx="2971800" cy="45878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84613" y="0"/>
            <a:ext cx="2971800" cy="45878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D0ADE735-FA5C-452A-A4E7-84A585046A37}" type="datetimeFigureOut">
              <a:rPr lang="en-IN" smtClean="0">
                <a:uFillTx/>
              </a:rPr>
              <a:t>06-08-2018</a:t>
            </a:fld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Image Placeholder 3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idx="2"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/>
          <a:p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Notes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4400550"/>
            <a:ext cx="5486400" cy="360045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8685213"/>
            <a:ext cx="2971800" cy="458787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84613" y="8685213"/>
            <a:ext cx="2971800" cy="458787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E807D66F-670A-42BD-916C-C0F7EA08705A}" type="slidenum">
              <a:rPr lang="en-IN" smtClean="0">
                <a:uFillTx/>
              </a:rPr>
              <a:t>‹#›</a:t>
            </a:fld>
            <a:endParaRPr lang="en-IN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notesStyle xmlns:c="http://schemas.openxmlformats.org/drawingml/2006/chart" xmlns:pic="http://schemas.openxmlformats.org/drawingml/2006/picture" xmlns:dgm="http://schemas.openxmlformats.org/drawingml/2006/diagram">
    <a:lvl1pPr algn="l" defTabSz="914400" eaLnBrk="1" hangingPunct="1" latinLnBrk="0" marL="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Title Slide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524000" y="1122363"/>
            <a:ext cx="9144000" cy="2387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Sub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524000" y="3602038"/>
            <a:ext cx="9144000" cy="1655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ctr" indent="0" marL="0">
              <a:buNone/>
              <a:defRPr sz="2400">
                <a:uFillTx/>
              </a:defRPr>
            </a:lvl1pPr>
            <a:lvl2pPr algn="ctr" indent="0" marL="457200">
              <a:buNone/>
              <a:defRPr sz="2000">
                <a:uFillTx/>
              </a:defRPr>
            </a:lvl2pPr>
            <a:lvl3pPr algn="ctr" indent="0" marL="914400">
              <a:buNone/>
              <a:defRPr sz="1800">
                <a:uFillTx/>
              </a:defRPr>
            </a:lvl3pPr>
            <a:lvl4pPr algn="ctr" indent="0" marL="1371600">
              <a:buNone/>
              <a:defRPr sz="1600">
                <a:uFillTx/>
              </a:defRPr>
            </a:lvl4pPr>
            <a:lvl5pPr algn="ctr" indent="0" marL="1828800">
              <a:buNone/>
              <a:defRPr sz="1600">
                <a:uFillTx/>
              </a:defRPr>
            </a:lvl5pPr>
            <a:lvl6pPr algn="ctr" indent="0" marL="2286000">
              <a:buNone/>
              <a:defRPr sz="1600">
                <a:uFillTx/>
              </a:defRPr>
            </a:lvl6pPr>
            <a:lvl7pPr algn="ctr" indent="0" marL="2743200">
              <a:buNone/>
              <a:defRPr sz="1600">
                <a:uFillTx/>
              </a:defRPr>
            </a:lvl7pPr>
            <a:lvl8pPr algn="ctr" indent="0" marL="3200400">
              <a:buNone/>
              <a:defRPr sz="1600">
                <a:uFillTx/>
              </a:defRPr>
            </a:lvl8pPr>
            <a:lvl9pPr algn="ctr" indent="0" marL="3657600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8DB8A83-41CC-445A-AC5F-F6AF83912F24}" type="datetime1">
              <a:rPr lang="en-IN" smtClean="0">
                <a:uFillTx/>
              </a:rPr>
              <a:t>06-08-2018</a:t>
            </a:fld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IN">
                <a:uFillTx/>
              </a:rPr>
              <a:t>Anshu Pandey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42B4949B-9F36-4929-B264-1A976D7E84D8}" type="slidenum">
              <a:rPr lang="en-IN" smtClean="0">
                <a:uFillTx/>
              </a:rPr>
              <a:t>‹#›</a:t>
            </a:fld>
            <a:endParaRPr lang="en-IN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le and Vertical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C69CADE2-D236-46C4-8836-540D9B6B28EC}" type="datetime1">
              <a:rPr lang="en-IN" smtClean="0">
                <a:uFillTx/>
              </a:rPr>
              <a:t>06-08-2018</a:t>
            </a:fld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IN">
                <a:uFillTx/>
              </a:rPr>
              <a:t>Anshu Pandey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42B4949B-9F36-4929-B264-1A976D7E84D8}" type="slidenum">
              <a:rPr lang="en-IN" smtClean="0">
                <a:uFillTx/>
              </a:rPr>
              <a:t>‹#›</a:t>
            </a:fld>
            <a:endParaRPr lang="en-IN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Vertical Title and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Vertical 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orient="vert"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724900" y="365125"/>
            <a:ext cx="2628900" cy="58118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r>
              <a:rPr lang="en-US">
                <a:uFillTx/>
              </a:rPr>
              <a:t>Click to edit Master title style</a:t>
            </a:r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365125"/>
            <a:ext cx="7734300" cy="58118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91DC9DC7-22F2-4DAC-B893-EC26282ED487}" type="datetime1">
              <a:rPr lang="en-IN" smtClean="0">
                <a:uFillTx/>
              </a:rPr>
              <a:t>06-08-2018</a:t>
            </a:fld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IN">
                <a:uFillTx/>
              </a:rPr>
              <a:t>Anshu Pandey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42B4949B-9F36-4929-B264-1A976D7E84D8}" type="slidenum">
              <a:rPr lang="en-IN" smtClean="0">
                <a:uFillTx/>
              </a:rPr>
              <a:t>‹#›</a:t>
            </a:fld>
            <a:endParaRPr lang="en-IN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Title and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D4DCC31C-E452-41D1-99A4-7DE5AD8C36A5}" type="datetime1">
              <a:rPr lang="en-IN" smtClean="0">
                <a:uFillTx/>
              </a:rPr>
              <a:t>06-08-2018</a:t>
            </a:fld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IN">
                <a:uFillTx/>
              </a:rPr>
              <a:t>Anshu Pandey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42B4949B-9F36-4929-B264-1A976D7E84D8}" type="slidenum">
              <a:rPr lang="en-IN" smtClean="0">
                <a:uFillTx/>
              </a:rPr>
              <a:t>‹#›</a:t>
            </a:fld>
            <a:endParaRPr lang="en-IN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Section Header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1850" y="1709738"/>
            <a:ext cx="10515600" cy="285273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1850" y="4589463"/>
            <a:ext cx="10515600" cy="150018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9F2F2E5-39C6-43C2-8DF3-8B7C3D52A28E}" type="datetime1">
              <a:rPr lang="en-IN" smtClean="0">
                <a:uFillTx/>
              </a:rPr>
              <a:t>06-08-2018</a:t>
            </a:fld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IN">
                <a:uFillTx/>
              </a:rPr>
              <a:t>Anshu Pandey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42B4949B-9F36-4929-B264-1A976D7E84D8}" type="slidenum">
              <a:rPr lang="en-IN" smtClean="0">
                <a:uFillTx/>
              </a:rPr>
              <a:t>‹#›</a:t>
            </a:fld>
            <a:endParaRPr lang="en-IN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1825625"/>
            <a:ext cx="5181600" cy="43513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72200" y="1825625"/>
            <a:ext cx="5181600" cy="43513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3780DBD-7EF4-4B97-BEA1-A4FFB0B8A48E}" type="datetime1">
              <a:rPr lang="en-IN" smtClean="0">
                <a:uFillTx/>
              </a:rPr>
              <a:t>06-08-2018</a:t>
            </a:fld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IN">
                <a:uFillTx/>
              </a:rPr>
              <a:t>Anshu Pandey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42B4949B-9F36-4929-B264-1A976D7E84D8}" type="slidenum">
              <a:rPr lang="en-IN" smtClean="0">
                <a:uFillTx/>
              </a:rPr>
              <a:t>‹#›</a:t>
            </a:fld>
            <a:endParaRPr lang="en-IN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is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365125"/>
            <a:ext cx="10515600" cy="13255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1681163"/>
            <a:ext cx="5157787" cy="82391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2505075"/>
            <a:ext cx="5157787" cy="36845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72200" y="1681163"/>
            <a:ext cx="5183188" cy="82391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72200" y="2505075"/>
            <a:ext cx="5183188" cy="36845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Date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9B3BE2C8-6A21-4848-BF81-C4AA820AAD0F}" type="datetime1">
              <a:rPr lang="en-IN" smtClean="0">
                <a:uFillTx/>
              </a:rPr>
              <a:t>06-08-2018</a:t>
            </a:fld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Footer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IN">
                <a:uFillTx/>
              </a:rPr>
              <a:t>Anshu Pandey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Slide Number Placeholder 8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42B4949B-9F36-4929-B264-1A976D7E84D8}" type="slidenum">
              <a:rPr lang="en-IN" smtClean="0">
                <a:uFillTx/>
              </a:rPr>
              <a:t>‹#›</a:t>
            </a:fld>
            <a:endParaRPr lang="en-IN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le Only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F1F6E3C-6A69-4FE1-9572-3BDBE84EC5A4}" type="datetime1">
              <a:rPr lang="en-IN" smtClean="0">
                <a:uFillTx/>
              </a:rPr>
              <a:t>06-08-2018</a:t>
            </a:fld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Foot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IN">
                <a:uFillTx/>
              </a:rPr>
              <a:t>Anshu Pandey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Slide Numb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42B4949B-9F36-4929-B264-1A976D7E84D8}" type="slidenum">
              <a:rPr lang="en-IN" smtClean="0">
                <a:uFillTx/>
              </a:rPr>
              <a:t>‹#›</a:t>
            </a:fld>
            <a:endParaRPr lang="en-IN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Blank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Date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3C081599-0EFA-4B90-B018-79D5417EF1EB}" type="datetime1">
              <a:rPr lang="en-IN" smtClean="0">
                <a:uFillTx/>
              </a:rPr>
              <a:t>06-08-2018</a:t>
            </a:fld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Footer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IN">
                <a:uFillTx/>
              </a:rPr>
              <a:t>Anshu Pandey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42B4949B-9F36-4929-B264-1A976D7E84D8}" type="slidenum">
              <a:rPr lang="en-IN" smtClean="0">
                <a:uFillTx/>
              </a:rPr>
              <a:t>‹#›</a:t>
            </a:fld>
            <a:endParaRPr lang="en-IN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Content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457200"/>
            <a:ext cx="3932237" cy="1600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183188" y="987425"/>
            <a:ext cx="6172200" cy="48736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2057400"/>
            <a:ext cx="3932237" cy="38115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600">
                <a:uFillTx/>
              </a:defRPr>
            </a:lvl1pPr>
            <a:lvl2pPr indent="0" marL="457200">
              <a:buNone/>
              <a:defRPr sz="1400">
                <a:uFillTx/>
              </a:defRPr>
            </a:lvl2pPr>
            <a:lvl3pPr indent="0" marL="914400">
              <a:buNone/>
              <a:defRPr sz="1200">
                <a:uFillTx/>
              </a:defRPr>
            </a:lvl3pPr>
            <a:lvl4pPr indent="0" marL="1371600">
              <a:buNone/>
              <a:defRPr sz="1000">
                <a:uFillTx/>
              </a:defRPr>
            </a:lvl4pPr>
            <a:lvl5pPr indent="0" marL="1828800">
              <a:buNone/>
              <a:defRPr sz="1000">
                <a:uFillTx/>
              </a:defRPr>
            </a:lvl5pPr>
            <a:lvl6pPr indent="0" marL="2286000">
              <a:buNone/>
              <a:defRPr sz="1000">
                <a:uFillTx/>
              </a:defRPr>
            </a:lvl6pPr>
            <a:lvl7pPr indent="0" marL="2743200">
              <a:buNone/>
              <a:defRPr sz="1000">
                <a:uFillTx/>
              </a:defRPr>
            </a:lvl7pPr>
            <a:lvl8pPr indent="0" marL="3200400">
              <a:buNone/>
              <a:defRPr sz="1000">
                <a:uFillTx/>
              </a:defRPr>
            </a:lvl8pPr>
            <a:lvl9pPr indent="0" marL="365760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18D0083-08B9-4B25-AFC1-5F37C1A3CBE2}" type="datetime1">
              <a:rPr lang="en-IN" smtClean="0">
                <a:uFillTx/>
              </a:rPr>
              <a:t>06-08-2018</a:t>
            </a:fld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IN">
                <a:uFillTx/>
              </a:rPr>
              <a:t>Anshu Pandey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42B4949B-9F36-4929-B264-1A976D7E84D8}" type="slidenum">
              <a:rPr lang="en-IN" smtClean="0">
                <a:uFillTx/>
              </a:rPr>
              <a:t>‹#›</a:t>
            </a:fld>
            <a:endParaRPr lang="en-IN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Picture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457200"/>
            <a:ext cx="3932237" cy="1600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Pictur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183188" y="987425"/>
            <a:ext cx="6172200" cy="48736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2057400"/>
            <a:ext cx="3932237" cy="38115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600">
                <a:uFillTx/>
              </a:defRPr>
            </a:lvl1pPr>
            <a:lvl2pPr indent="0" marL="457200">
              <a:buNone/>
              <a:defRPr sz="1400">
                <a:uFillTx/>
              </a:defRPr>
            </a:lvl2pPr>
            <a:lvl3pPr indent="0" marL="914400">
              <a:buNone/>
              <a:defRPr sz="1200">
                <a:uFillTx/>
              </a:defRPr>
            </a:lvl3pPr>
            <a:lvl4pPr indent="0" marL="1371600">
              <a:buNone/>
              <a:defRPr sz="1000">
                <a:uFillTx/>
              </a:defRPr>
            </a:lvl4pPr>
            <a:lvl5pPr indent="0" marL="1828800">
              <a:buNone/>
              <a:defRPr sz="1000">
                <a:uFillTx/>
              </a:defRPr>
            </a:lvl5pPr>
            <a:lvl6pPr indent="0" marL="2286000">
              <a:buNone/>
              <a:defRPr sz="1000">
                <a:uFillTx/>
              </a:defRPr>
            </a:lvl6pPr>
            <a:lvl7pPr indent="0" marL="2743200">
              <a:buNone/>
              <a:defRPr sz="1000">
                <a:uFillTx/>
              </a:defRPr>
            </a:lvl7pPr>
            <a:lvl8pPr indent="0" marL="3200400">
              <a:buNone/>
              <a:defRPr sz="1000">
                <a:uFillTx/>
              </a:defRPr>
            </a:lvl8pPr>
            <a:lvl9pPr indent="0" marL="365760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473F5108-015B-4214-B4D4-CB865B4BE956}" type="datetime1">
              <a:rPr lang="en-IN" smtClean="0">
                <a:uFillTx/>
              </a:rPr>
              <a:t>06-08-2018</a:t>
            </a:fld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IN">
                <a:uFillTx/>
              </a:rPr>
              <a:t>Anshu Pandey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42B4949B-9F36-4929-B264-1A976D7E84D8}" type="slidenum">
              <a:rPr lang="en-IN" smtClean="0">
                <a:uFillTx/>
              </a:rPr>
              <a:t>‹#›</a:t>
            </a:fld>
            <a:endParaRPr lang="en-IN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365125"/>
            <a:ext cx="10515600" cy="1325563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1825625"/>
            <a:ext cx="10515600" cy="435133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6356350"/>
            <a:ext cx="27432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E2B24DE4-DDFF-4487-8255-121D0CB8E0E3}" type="datetime1">
              <a:rPr lang="en-IN" smtClean="0">
                <a:uFillTx/>
              </a:rPr>
              <a:t>06-08-2018</a:t>
            </a:fld>
            <a:endParaRPr lang="en-I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38600" y="6356350"/>
            <a:ext cx="41148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r>
              <a:rPr lang="en-IN">
                <a:uFillTx/>
              </a:rPr>
              <a:t>Anshu Pandey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610600" y="6356350"/>
            <a:ext cx="27432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42B4949B-9F36-4929-B264-1A976D7E84D8}" type="slidenum">
              <a:rPr lang="en-IN" smtClean="0">
                <a:uFillTx/>
              </a:rPr>
              <a:t>‹#›</a:t>
            </a:fld>
            <a:endParaRPr lang="en-IN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</p:sldLayoutIdLst>
  <p:hf dt="0" hdr="0" sldNum="0"/>
  <p:txStyles>
    <p:titleStyle xmlns:c="http://schemas.openxmlformats.org/drawingml/2006/chart" xmlns:pic="http://schemas.openxmlformats.org/drawingml/2006/picture" xmlns:dgm="http://schemas.openxmlformats.org/drawingml/2006/diagram"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 xmlns:c="http://schemas.openxmlformats.org/drawingml/2006/chart" xmlns:pic="http://schemas.openxmlformats.org/drawingml/2006/picture" xmlns:dgm="http://schemas.openxmlformats.org/drawingml/2006/diagram"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pic="http://schemas.openxmlformats.org/drawingml/2006/picture" xmlns:dgm="http://schemas.openxmlformats.org/drawingml/2006/diagram">
      <a:defPPr>
        <a:defRPr lang="en-US"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diagrams/data1.xml" Type="http://schemas.openxmlformats.org/officeDocument/2006/relationships/diagramData"></Relationship><Relationship Id="rId3" Target="../diagrams/layout1.xml" Type="http://schemas.openxmlformats.org/officeDocument/2006/relationships/diagramLayout"></Relationship><Relationship Id="rId4" Target="../diagrams/quickStyle1.xml" Type="http://schemas.openxmlformats.org/officeDocument/2006/relationships/diagramQuickStyle"></Relationship><Relationship Id="rId5" Target="../diagrams/colors1.xml" Type="http://schemas.openxmlformats.org/officeDocument/2006/relationships/diagramColors"></Relationship><Relationship Id="rId6" Target="../diagrams/drawing1.xml" Type="http://schemas.microsoft.com/office/2007/relationships/diagramDrawing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png" Type="http://schemas.openxmlformats.org/officeDocument/2006/relationships/image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7" name="Rectangle 16"/>
          <p:cNvSpPr xmlns:c="http://schemas.openxmlformats.org/drawingml/2006/chart" xmlns:pic="http://schemas.openxmlformats.org/drawingml/2006/picture" xmlns:dgm="http://schemas.openxmlformats.org/drawingml/2006/diagram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19" name="Straight Connector 18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21" name="Rectangle 20"/>
          <p:cNvSpPr xmlns:c="http://schemas.openxmlformats.org/drawingml/2006/chart" xmlns:pic="http://schemas.openxmlformats.org/drawingml/2006/picture" xmlns:dgm="http://schemas.openxmlformats.org/drawingml/2006/diagram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798443" y="423769"/>
            <a:ext cx="3864383" cy="5920653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18215" y="1269255"/>
            <a:ext cx="5956353" cy="303894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algn="r"/>
            <a:r>
              <a:rPr dirty="0" lang="en-IN" sz="5400">
                <a:solidFill>
                  <a:srgbClr val="FFFFFF"/>
                </a:solidFill>
                <a:uFillTx/>
              </a:rPr>
              <a:t>RFM Analysis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Sub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18215" y="4578114"/>
            <a:ext cx="5956353" cy="1247274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algn="r"/>
            <a:r>
              <a:rPr lang="en-IN">
                <a:solidFill>
                  <a:srgbClr val="FFFFFF"/>
                </a:solidFill>
                <a:uFillTx/>
              </a:rPr>
              <a:t>Anshu Pandey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Foot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IN">
                <a:uFillTx/>
              </a:rPr>
              <a:t>Anshu Pandey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tx1"/>
        </a:solidFill>
        <a:effectLst/>
      </p:bgPr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Rectangle 6"/>
          <p:cNvSpPr xmlns:c="http://schemas.openxmlformats.org/drawingml/2006/chart" xmlns:pic="http://schemas.openxmlformats.org/drawingml/2006/picture" xmlns:dgm="http://schemas.openxmlformats.org/drawingml/2006/diagram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Rectangle 8"/>
          <p:cNvSpPr xmlns:c="http://schemas.openxmlformats.org/drawingml/2006/chart" xmlns:pic="http://schemas.openxmlformats.org/drawingml/2006/picture" xmlns:dgm="http://schemas.openxmlformats.org/drawingml/2006/diagram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cap="sq" cmpd="thinThick" w="127000">
            <a:solidFill>
              <a:schemeClr val="bg1">
                <a:lumMod val="75000"/>
                <a:lumOff val="25000"/>
              </a:schemeClr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11" name="Straight Connector 10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524000" y="1122362"/>
            <a:ext cx="9144000" cy="284003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>
            <a:normAutofit/>
          </a:bodyPr>
          <a:lstStyle/>
          <a:p>
            <a:pPr algn="ctr"/>
            <a:r>
              <a:rPr kern="1200" lang="en-US" sz="58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RFM Analysis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Foot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IN">
                <a:uFillTx/>
              </a:rPr>
              <a:t>Anshu Pandey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overrideClrMapping accent1="accent1" accent2="accent2" accent3="accent3" accent4="accent4" accent5="accent5" accent6="accent6" bg1="dk1" bg2="dk2" folHlink="folHlink" hlink="hlink" tx1="lt1" tx2="lt2"/>
  </p:clrMapOvr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rgbClr val="404040"/>
        </a:solidFill>
        <a:effectLst/>
      </p:bgPr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0" name="Rectangle 9"/>
          <p:cNvSpPr xmlns:c="http://schemas.openxmlformats.org/drawingml/2006/chart" xmlns:pic="http://schemas.openxmlformats.org/drawingml/2006/picture" xmlns:dgm="http://schemas.openxmlformats.org/drawingml/2006/diagram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" name="Freeform 13"/>
          <p:cNvSpPr xmlns:c="http://schemas.openxmlformats.org/drawingml/2006/chart" xmlns:pic="http://schemas.openxmlformats.org/drawingml/2006/picture" xmlns:dgm="http://schemas.openxmlformats.org/drawingml/2006/diagram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0"/>
            <a:ext cx="11786754" cy="6858000"/>
          </a:xfrm>
          <a:custGeom>
            <a:avLst/>
            <a:gdLst>
              <a:gd fmla="*/ 0 w 11786754" name="connsiteX0"/>
              <a:gd fmla="*/ 0 h 6858000" name="connsiteY0"/>
              <a:gd fmla="*/ 8610600 w 11786754" name="connsiteX1"/>
              <a:gd fmla="*/ 0 h 6858000" name="connsiteY1"/>
              <a:gd fmla="*/ 11786754 w 11786754" name="connsiteX2"/>
              <a:gd fmla="*/ 6858000 h 6858000" name="connsiteY2"/>
              <a:gd fmla="*/ 0 w 11786754" name="connsiteX3"/>
              <a:gd fmla="*/ 6858000 h 6858000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6858000" w="11786754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Freeform 11"/>
          <p:cNvSpPr xmlns:c="http://schemas.openxmlformats.org/drawingml/2006/chart" xmlns:pic="http://schemas.openxmlformats.org/drawingml/2006/picture" xmlns:dgm="http://schemas.openxmlformats.org/drawingml/2006/diagram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0"/>
            <a:ext cx="3581400" cy="6858000"/>
          </a:xfrm>
          <a:custGeom>
            <a:avLst/>
            <a:gdLst>
              <a:gd fmla="*/ 0 w 3581400" name="connsiteX0"/>
              <a:gd fmla="*/ 0 h 6858000" name="connsiteY0"/>
              <a:gd fmla="*/ 405246 w 3581400" name="connsiteX1"/>
              <a:gd fmla="*/ 0 h 6858000" name="connsiteY1"/>
              <a:gd fmla="*/ 3581400 w 3581400" name="connsiteX2"/>
              <a:gd fmla="*/ 6858000 h 6858000" name="connsiteY2"/>
              <a:gd fmla="*/ 0 w 3581400" name="connsiteX3"/>
              <a:gd fmla="*/ 6858000 h 6858000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6858000" w="35814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 wrap="square">
            <a:noAutofit/>
          </a:bodyPr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3002" y="365125"/>
            <a:ext cx="10520702" cy="13255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algn="ctr"/>
            <a:r>
              <a:rPr b="1" dirty="0" lang="en-US">
                <a:uFillTx/>
              </a:rPr>
              <a:t>RFM Score Calculations</a:t>
            </a:r>
            <a:endParaRPr dirty="0" lang="en-IN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5" name="Content Placeholder 2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>
            <p:ph idx="1"/>
          </p:nvPr>
        </p:nvGraphicFramePr>
        <p:xfrm xmlns:c="http://schemas.openxmlformats.org/drawingml/2006/chart" xmlns:pic="http://schemas.openxmlformats.org/drawingml/2006/picture" xmlns:dgm="http://schemas.openxmlformats.org/drawingml/2006/diagram">
          <a:off x="838200" y="2022475"/>
          <a:ext cx="10515600" cy="4154488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diagram">
            <dgm:relIds r:dm="rId2" r:lo="rId3" r:qs="rId4" r:cs="rId5"/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4" name="Foot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IN">
                <a:uFillTx/>
              </a:rPr>
              <a:t>Anshu Pandey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overrideClrMapping accent1="accent1" accent2="accent2" accent3="accent3" accent4="accent4" accent5="accent5" accent6="accent6" bg1="dk1" bg2="dk2" folHlink="folHlink" hlink="hlink" tx1="lt1" tx2="lt2"/>
  </p:clrMapOvr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9" name="Rectangle 8"/>
          <p:cNvSpPr xmlns:c="http://schemas.openxmlformats.org/drawingml/2006/chart" xmlns:pic="http://schemas.openxmlformats.org/drawingml/2006/picture" xmlns:dgm="http://schemas.openxmlformats.org/drawingml/2006/diagram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Rectangle 10"/>
          <p:cNvSpPr xmlns:c="http://schemas.openxmlformats.org/drawingml/2006/chart" xmlns:pic="http://schemas.openxmlformats.org/drawingml/2006/picture" xmlns:dgm="http://schemas.openxmlformats.org/drawingml/2006/diagram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solidFill>
                <a:srgbClr val="FFFFFF"/>
              </a:solidFill>
              <a:uFillTx/>
              <a:latin panose="020F0502020204030204" typeface="Calibri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Rectangle 12"/>
          <p:cNvSpPr xmlns:c="http://schemas.openxmlformats.org/drawingml/2006/chart" xmlns:pic="http://schemas.openxmlformats.org/drawingml/2006/picture" xmlns:dgm="http://schemas.openxmlformats.org/drawingml/2006/diagram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60120" y="434101"/>
            <a:ext cx="10279971" cy="136204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>
            <a:normAutofit/>
          </a:bodyPr>
          <a:lstStyle/>
          <a:p>
            <a:r>
              <a:rPr lang="en-IN" sz="4800">
                <a:solidFill>
                  <a:schemeClr val="bg1"/>
                </a:solidFill>
                <a:uFillTx/>
              </a:rPr>
              <a:t>RFM</a:t>
            </a: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>
            <p:ph idx="1"/>
          </p:nvPr>
        </p:nvGraphicFramePr>
        <p:xfrm xmlns:c="http://schemas.openxmlformats.org/drawingml/2006/chart" xmlns:pic="http://schemas.openxmlformats.org/drawingml/2006/picture" xmlns:dgm="http://schemas.openxmlformats.org/drawingml/2006/diagram">
          <a:off x="1007146" y="2917149"/>
          <a:ext cx="10185917" cy="2987415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/>
              <a:tblGrid>
                <a:gridCol w="3382273"/>
                <a:gridCol w="3401822"/>
                <a:gridCol w="3401822"/>
              </a:tblGrid>
              <a:tr h="597483">
                <a:tc>
                  <a:txBody>
                    <a:bodyPr/>
                    <a:lstStyle/>
                    <a:p>
                      <a:pPr algn="ctr" fontAlgn="t"/>
                      <a:r>
                        <a:rPr b="1" lang="en-IN" sz="2400">
                          <a:solidFill>
                            <a:srgbClr val="FFFFFF"/>
                          </a:solidFill>
                          <a:effectLst/>
                          <a:uFillTx/>
                        </a:rPr>
                        <a:t>Recency (R)</a:t>
                      </a:r>
                      <a:endParaRPr lang="en-IN" sz="2400">
                        <a:effectLst/>
                        <a:uFillTx/>
                      </a:endParaRPr>
                    </a:p>
                  </a:txBody>
                  <a:tcPr marB="91452" marL="101613" marR="101613" marT="9145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11A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b="1" lang="en-IN" sz="2400">
                          <a:solidFill>
                            <a:srgbClr val="FFFFFF"/>
                          </a:solidFill>
                          <a:effectLst/>
                          <a:uFillTx/>
                        </a:rPr>
                        <a:t>Frequency (F)</a:t>
                      </a:r>
                      <a:endParaRPr lang="en-IN" sz="2400">
                        <a:effectLst/>
                        <a:uFillTx/>
                      </a:endParaRPr>
                    </a:p>
                  </a:txBody>
                  <a:tcPr marB="91452" marL="101613" marR="101613" marT="9145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11A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b="1" lang="en-IN" sz="2400">
                          <a:solidFill>
                            <a:srgbClr val="FFFFFF"/>
                          </a:solidFill>
                          <a:effectLst/>
                          <a:uFillTx/>
                        </a:rPr>
                        <a:t>Monetary Value (M)</a:t>
                      </a:r>
                      <a:endParaRPr lang="en-IN" sz="2400">
                        <a:effectLst/>
                        <a:uFillTx/>
                      </a:endParaRPr>
                    </a:p>
                  </a:txBody>
                  <a:tcPr marB="91452" marL="101613" marR="101613" marT="9145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B0E653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11A4E7"/>
                    </a:solidFill>
                  </a:tcPr>
                </a:tc>
              </a:tr>
              <a:tr h="597483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  <a:uFillTx/>
                        </a:rPr>
                        <a:t>Quartile 1 (R=1)</a:t>
                      </a:r>
                    </a:p>
                  </a:txBody>
                  <a:tcPr marB="91452" marL="101613" marR="101613" marT="9145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  <a:uFillTx/>
                        </a:rPr>
                        <a:t>Quartile 1 (F=1)</a:t>
                      </a:r>
                    </a:p>
                  </a:txBody>
                  <a:tcPr marB="91452" marL="101613" marR="101613" marT="9145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  <a:uFillTx/>
                        </a:rPr>
                        <a:t>Quartile 1 (M=1)</a:t>
                      </a:r>
                    </a:p>
                  </a:txBody>
                  <a:tcPr marB="91452" marL="101613" marR="101613" marT="9145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20EC53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EAEAEA"/>
                    </a:solidFill>
                  </a:tcPr>
                </a:tc>
              </a:tr>
              <a:tr h="597483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  <a:uFillTx/>
                        </a:rPr>
                        <a:t>Quartile 2 (R=2)</a:t>
                      </a:r>
                    </a:p>
                  </a:txBody>
                  <a:tcPr marB="91452" marL="101613" marR="101613" marT="9145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  <a:uFillTx/>
                        </a:rPr>
                        <a:t>Quartile 2 (F=2)</a:t>
                      </a:r>
                    </a:p>
                  </a:txBody>
                  <a:tcPr marB="91452" marL="101613" marR="101613" marT="9145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  <a:uFillTx/>
                        </a:rPr>
                        <a:t>Quartile 2 (M=2)</a:t>
                      </a:r>
                    </a:p>
                  </a:txBody>
                  <a:tcPr marB="91452" marL="101613" marR="101613" marT="9145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D8EE53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FAFAFA"/>
                    </a:solidFill>
                  </a:tcPr>
                </a:tc>
              </a:tr>
              <a:tr h="597483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  <a:uFillTx/>
                        </a:rPr>
                        <a:t>Quartile 3 (R=3)</a:t>
                      </a:r>
                    </a:p>
                  </a:txBody>
                  <a:tcPr marB="91452" marL="101613" marR="101613" marT="9145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  <a:uFillTx/>
                        </a:rPr>
                        <a:t>Quartile 3 (F=3)</a:t>
                      </a:r>
                    </a:p>
                  </a:txBody>
                  <a:tcPr marB="91452" marL="101613" marR="101613" marT="9145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  <a:uFillTx/>
                        </a:rPr>
                        <a:t>Quartile 3 (M=3)</a:t>
                      </a:r>
                    </a:p>
                  </a:txBody>
                  <a:tcPr marB="91452" marL="101613" marR="101613" marT="9145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38F253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EAEAEA"/>
                    </a:solidFill>
                  </a:tcPr>
                </a:tc>
              </a:tr>
              <a:tr h="597483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  <a:uFillTx/>
                        </a:rPr>
                        <a:t>Quartile 4 (R=4)</a:t>
                      </a:r>
                    </a:p>
                  </a:txBody>
                  <a:tcPr marB="91452" marL="101613" marR="101613" marT="9145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  <a:uFillTx/>
                        </a:rPr>
                        <a:t>Quartile 4 (F=4)</a:t>
                      </a:r>
                    </a:p>
                  </a:txBody>
                  <a:tcPr marB="91452" marL="101613" marR="101613" marT="9145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  <a:uFillTx/>
                        </a:rPr>
                        <a:t>Quartile 4 (M=4)</a:t>
                      </a:r>
                    </a:p>
                  </a:txBody>
                  <a:tcPr marB="91452" marL="101613" marR="101613" marT="9145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B0F253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3" name="Footer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IN">
                <a:uFillTx/>
              </a:rPr>
              <a:t>Anshu Pandey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365125"/>
            <a:ext cx="10515600" cy="13255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lang="en-IN">
                <a:uFillTx/>
              </a:rPr>
              <a:t>RFM </a:t>
            </a: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>
            <p:ph idx="1"/>
          </p:nvPr>
        </p:nvGraphicFramePr>
        <p:xfrm xmlns:c="http://schemas.openxmlformats.org/drawingml/2006/chart" xmlns:pic="http://schemas.openxmlformats.org/drawingml/2006/picture" xmlns:dgm="http://schemas.openxmlformats.org/drawingml/2006/diagram">
          <a:off x="263080" y="1602851"/>
          <a:ext cx="8316231" cy="4351336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/>
              <a:tblGrid>
                <a:gridCol w="2086925"/>
                <a:gridCol w="611458"/>
                <a:gridCol w="2808827"/>
                <a:gridCol w="2809021"/>
              </a:tblGrid>
              <a:tr h="337768">
                <a:tc>
                  <a:txBody>
                    <a:bodyPr/>
                    <a:lstStyle/>
                    <a:p>
                      <a:pPr algn="ctr" fontAlgn="t"/>
                      <a:r>
                        <a:rPr b="1" lang="en-IN" sz="1600">
                          <a:solidFill>
                            <a:srgbClr val="FFFFFF"/>
                          </a:solidFill>
                          <a:effectLst/>
                          <a:uFillTx/>
                        </a:rPr>
                        <a:t>Segment</a:t>
                      </a:r>
                      <a:endParaRPr lang="en-IN" sz="1600">
                        <a:effectLst/>
                        <a:uFillTx/>
                      </a:endParaRPr>
                    </a:p>
                  </a:txBody>
                  <a:tcPr marB="26072" marL="28968" marR="28968" marT="26072">
                    <a:lnL algn="ctr" cap="flat" cmpd="sng" w="7620">
                      <a:solidFill>
                        <a:srgbClr val="827D7D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827D7D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827D7D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11A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b="1" lang="en-IN" sz="1600">
                          <a:solidFill>
                            <a:srgbClr val="FFFFFF"/>
                          </a:solidFill>
                          <a:effectLst/>
                          <a:uFillTx/>
                        </a:rPr>
                        <a:t>RFM</a:t>
                      </a:r>
                      <a:endParaRPr lang="en-IN" sz="1600">
                        <a:effectLst/>
                        <a:uFillTx/>
                      </a:endParaRPr>
                    </a:p>
                  </a:txBody>
                  <a:tcPr marB="26072" marL="28968" marR="28968" marT="26072">
                    <a:lnL algn="ctr" cap="flat" cmpd="sng" w="7620">
                      <a:solidFill>
                        <a:srgbClr val="827D7D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827D7D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827D7D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11A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b="1" lang="en-IN" sz="1600">
                          <a:solidFill>
                            <a:srgbClr val="FFFFFF"/>
                          </a:solidFill>
                          <a:effectLst/>
                          <a:uFillTx/>
                        </a:rPr>
                        <a:t>Description</a:t>
                      </a:r>
                      <a:endParaRPr lang="en-IN" sz="1600">
                        <a:effectLst/>
                        <a:uFillTx/>
                      </a:endParaRPr>
                    </a:p>
                  </a:txBody>
                  <a:tcPr marB="26072" marL="28968" marR="28968" marT="26072">
                    <a:lnL algn="ctr" cap="flat" cmpd="sng" w="7620">
                      <a:solidFill>
                        <a:srgbClr val="827D7D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827D7D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827D7D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11A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b="1" lang="en-IN" sz="1600">
                          <a:solidFill>
                            <a:srgbClr val="FFFFFF"/>
                          </a:solidFill>
                          <a:effectLst/>
                          <a:uFillTx/>
                        </a:rPr>
                        <a:t>Marketing</a:t>
                      </a:r>
                      <a:endParaRPr lang="en-IN" sz="1600">
                        <a:effectLst/>
                        <a:uFillTx/>
                      </a:endParaRPr>
                    </a:p>
                  </a:txBody>
                  <a:tcPr marB="26072" marL="28968" marR="28968" marT="26072">
                    <a:lnL algn="ctr" cap="flat" cmpd="sng" w="7620">
                      <a:solidFill>
                        <a:srgbClr val="827D7D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827D7D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827D7D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11A4E7"/>
                    </a:solidFill>
                  </a:tcPr>
                </a:tc>
              </a:tr>
              <a:tr h="5861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Best Customers</a:t>
                      </a:r>
                    </a:p>
                  </a:txBody>
                  <a:tcPr marB="26072" marL="28968" marR="28968" marT="2607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111</a:t>
                      </a:r>
                    </a:p>
                  </a:txBody>
                  <a:tcPr marB="26072" marL="28968" marR="28968" marT="2607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b="0" lang="en-US" sz="160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Bought most recently and most often, and spend the most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Tx/>
                      </a:endParaRPr>
                    </a:p>
                  </a:txBody>
                  <a:tcPr marB="26072" marL="28968" marR="28968" marT="2607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b="0" lang="en-US" sz="160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No price incentives, new products, and loyalty programs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Tx/>
                      </a:endParaRPr>
                    </a:p>
                  </a:txBody>
                  <a:tcPr marB="26072" marL="28968" marR="28968" marT="2607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18BA55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EAEAEA"/>
                    </a:solidFill>
                  </a:tcPr>
                </a:tc>
              </a:tr>
              <a:tr h="5861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Loyal Customers</a:t>
                      </a:r>
                    </a:p>
                  </a:txBody>
                  <a:tcPr marB="26072" marL="28968" marR="28968" marT="2607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X1X</a:t>
                      </a:r>
                    </a:p>
                  </a:txBody>
                  <a:tcPr marB="26072" marL="28968" marR="28968" marT="2607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b="0" lang="en-IN" sz="160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Buy most frequently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uFillTx/>
                      </a:endParaRPr>
                    </a:p>
                  </a:txBody>
                  <a:tcPr marB="26072" marL="28968" marR="28968" marT="2607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b="0" lang="en-US" sz="160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Use R and M to further segment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Tx/>
                      </a:endParaRPr>
                    </a:p>
                  </a:txBody>
                  <a:tcPr marB="26072" marL="28968" marR="28968" marT="2607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78C655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FAFAFA"/>
                    </a:solidFill>
                  </a:tcPr>
                </a:tc>
              </a:tr>
              <a:tr h="5861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Big Spenders</a:t>
                      </a:r>
                    </a:p>
                  </a:txBody>
                  <a:tcPr marB="26072" marL="28968" marR="28968" marT="2607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XX1</a:t>
                      </a:r>
                    </a:p>
                  </a:txBody>
                  <a:tcPr marB="26072" marL="28968" marR="28968" marT="2607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Spend the most</a:t>
                      </a:r>
                    </a:p>
                  </a:txBody>
                  <a:tcPr marB="26072" marL="28968" marR="28968" marT="2607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Market your most expensive products</a:t>
                      </a:r>
                    </a:p>
                  </a:txBody>
                  <a:tcPr marB="26072" marL="28968" marR="28968" marT="2607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D8DFF6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EAEAEA"/>
                    </a:solidFill>
                  </a:tcPr>
                </a:tc>
              </a:tr>
              <a:tr h="83450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Almost Lost</a:t>
                      </a:r>
                    </a:p>
                  </a:txBody>
                  <a:tcPr marB="26072" marL="28968" marR="28968" marT="2607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311</a:t>
                      </a:r>
                    </a:p>
                  </a:txBody>
                  <a:tcPr marB="26072" marL="28968" marR="28968" marT="2607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b="0" lang="en-US" sz="160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Haven’t purchased for some time, but purchased frequently and spend the most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Tx/>
                      </a:endParaRPr>
                    </a:p>
                  </a:txBody>
                  <a:tcPr marB="26072" marL="28968" marR="28968" marT="2607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b="0" lang="en-IN" sz="160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Aggressive price incentives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uFillTx/>
                      </a:endParaRPr>
                    </a:p>
                  </a:txBody>
                  <a:tcPr marB="26072" marL="28968" marR="28968" marT="2607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D8E2F6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FAFAFA"/>
                    </a:solidFill>
                  </a:tcPr>
                </a:tc>
              </a:tr>
              <a:tr h="83450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Lost Customers</a:t>
                      </a:r>
                    </a:p>
                  </a:txBody>
                  <a:tcPr marB="26072" marL="28968" marR="28968" marT="2607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411</a:t>
                      </a:r>
                    </a:p>
                  </a:txBody>
                  <a:tcPr marB="26072" marL="28968" marR="28968" marT="2607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b="0" lang="en-US" sz="160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Haven’t purchased for some time, but purchased frequently and spend the most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Tx/>
                      </a:endParaRPr>
                    </a:p>
                  </a:txBody>
                  <a:tcPr marB="26072" marL="28968" marR="28968" marT="2607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b="0" lang="en-IN" sz="160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Aggressive price incentives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uFillTx/>
                      </a:endParaRPr>
                    </a:p>
                  </a:txBody>
                  <a:tcPr marB="26072" marL="28968" marR="28968" marT="2607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90E8F6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EAEAEA"/>
                    </a:solidFill>
                  </a:tcPr>
                </a:tc>
              </a:tr>
              <a:tr h="5861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Lost Cheap Customers</a:t>
                      </a:r>
                    </a:p>
                  </a:txBody>
                  <a:tcPr marB="26072" marL="28968" marR="28968" marT="2607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444</a:t>
                      </a:r>
                    </a:p>
                  </a:txBody>
                  <a:tcPr marB="26072" marL="28968" marR="28968" marT="2607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b="0" lang="en-US" sz="160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Last purchased long ago, purchased few, and spent little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Tx/>
                      </a:endParaRPr>
                    </a:p>
                  </a:txBody>
                  <a:tcPr marB="26072" marL="28968" marR="28968" marT="2607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b="0" lang="en-US" sz="160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Don’t spend too much trying to re-acquire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Tx/>
                      </a:endParaRPr>
                    </a:p>
                  </a:txBody>
                  <a:tcPr marB="26072" marL="28968" marR="28968" marT="26072">
                    <a:lnL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7620">
                      <a:solidFill>
                        <a:srgbClr val="00EEF6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">
                      <a:solidFill>
                        <a:srgbClr val="D7D7D7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3" name="Footer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IN">
                <a:uFillTx/>
              </a:rPr>
              <a:t>Anshu Pandey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overrideClrMapping accent1="accent1" accent2="accent2" accent3="accent3" accent4="accent4" accent5="accent5" accent6="accent6" bg1="dk1" bg2="dk2" folHlink="folHlink" hlink="hlink" tx1="lt1" tx2="lt2"/>
  </p:clrMapOvr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9" name="Rectangle 8"/>
          <p:cNvSpPr xmlns:c="http://schemas.openxmlformats.org/drawingml/2006/chart" xmlns:pic="http://schemas.openxmlformats.org/drawingml/2006/picture" xmlns:dgm="http://schemas.openxmlformats.org/drawingml/2006/diagram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Freeform: Shape 10"/>
          <p:cNvSpPr xmlns:c="http://schemas.openxmlformats.org/drawingml/2006/chart" xmlns:pic="http://schemas.openxmlformats.org/drawingml/2006/picture" xmlns:dgm="http://schemas.openxmlformats.org/drawingml/2006/diagram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flipV="1">
            <a:off x="0" y="0"/>
            <a:ext cx="5379352" cy="6374535"/>
          </a:xfrm>
          <a:custGeom>
            <a:avLst/>
            <a:gdLst>
              <a:gd fmla="*/ 609861 w 5379352" name="connsiteX0"/>
              <a:gd fmla="*/ 6374535 h 6374535" name="connsiteY0"/>
              <a:gd fmla="*/ 3449004 w 5379352" name="connsiteX1"/>
              <a:gd fmla="*/ 6374535 h 6374535" name="connsiteY1"/>
              <a:gd fmla="*/ 3628245 w 5379352" name="connsiteX2"/>
              <a:gd fmla="*/ 6288190 h 6374535" name="connsiteY2"/>
              <a:gd fmla="*/ 5379352 w 5379352" name="connsiteX3"/>
              <a:gd fmla="*/ 3346018 h 6374535" name="connsiteY3"/>
              <a:gd fmla="*/ 2033334 w 5379352" name="connsiteX4"/>
              <a:gd fmla="*/ 0 h 6374535" name="connsiteY4"/>
              <a:gd fmla="*/ 129310 w 5379352" name="connsiteX5"/>
              <a:gd fmla="*/ 594192 h 6374535" name="connsiteY5"/>
              <a:gd fmla="*/ 0 w 5379352" name="connsiteX6"/>
              <a:gd fmla="*/ 692103 h 6374535" name="connsiteY6"/>
              <a:gd fmla="*/ 0 w 5379352" name="connsiteX7"/>
              <a:gd fmla="*/ 5999934 h 6374535" name="connsiteY7"/>
              <a:gd fmla="*/ 129311 w 5379352" name="connsiteX8"/>
              <a:gd fmla="*/ 6097845 h 6374535" name="connsiteY8"/>
              <a:gd fmla="*/ 367831 w 5379352" name="connsiteX9"/>
              <a:gd fmla="*/ 6248727 h 6374535" name="connsiteY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b="b" l="l" r="r" t="t"/>
            <a:pathLst>
              <a:path h="6374535" w="5379352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 wrap="square">
            <a:noAutofit/>
          </a:bodyPr>
          <a:lstStyle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endParaRPr b="0" baseline="0" cap="none" i="0" kern="1200" kumimoji="0" lang="en-US" noProof="0" normalizeH="0" spc="0" strike="noStrike" sz="1800" u="none">
              <a:ln>
                <a:noFill/>
              </a:ln>
              <a:solidFill>
                <a:srgbClr val="FFFFFF"/>
              </a:solidFill>
              <a:effectLst/>
              <a:uFillTx/>
              <a:latin panose="020F0502020204030204" typeface="Calibri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Freeform: Shape 12"/>
          <p:cNvSpPr xmlns:c="http://schemas.openxmlformats.org/drawingml/2006/chart" xmlns:pic="http://schemas.openxmlformats.org/drawingml/2006/picture" xmlns:dgm="http://schemas.openxmlformats.org/drawingml/2006/diagram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299" y="0"/>
            <a:ext cx="5210147" cy="6210629"/>
          </a:xfrm>
          <a:custGeom>
            <a:avLst/>
            <a:gdLst>
              <a:gd fmla="*/ 1058223 w 5210147" name="connsiteX0"/>
              <a:gd fmla="*/ 0 h 6210629" name="connsiteY0"/>
              <a:gd fmla="*/ 3003078 w 5210147" name="connsiteX1"/>
              <a:gd fmla="*/ 0 h 6210629" name="connsiteY1"/>
              <a:gd fmla="*/ 3266657 w 5210147" name="connsiteX2"/>
              <a:gd fmla="*/ 96471 h 6210629" name="connsiteY2"/>
              <a:gd fmla="*/ 5210147 w 5210147" name="connsiteX3"/>
              <a:gd fmla="*/ 3028517 h 6210629" name="connsiteY3"/>
              <a:gd fmla="*/ 2028035 w 5210147" name="connsiteX4"/>
              <a:gd fmla="*/ 6210629 h 6210629" name="connsiteY4"/>
              <a:gd fmla="*/ 3916 w 5210147" name="connsiteX5"/>
              <a:gd fmla="*/ 5483989 h 6210629" name="connsiteY5"/>
              <a:gd fmla="*/ 0 w 5210147" name="connsiteX6"/>
              <a:gd fmla="*/ 5480430 h 6210629" name="connsiteY6"/>
              <a:gd fmla="*/ 0 w 5210147" name="connsiteX7"/>
              <a:gd fmla="*/ 576603 h 6210629" name="connsiteY7"/>
              <a:gd fmla="*/ 3916 w 5210147" name="connsiteX8"/>
              <a:gd fmla="*/ 573044 h 6210629" name="connsiteY8"/>
              <a:gd fmla="*/ 933918 w 5210147" name="connsiteX9"/>
              <a:gd fmla="*/ 39494 h 6210629" name="connsiteY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b="b" l="l" r="r" t="t"/>
            <a:pathLst>
              <a:path h="6210629" w="5210147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endParaRPr b="0" baseline="0" cap="none" i="0" kern="1200" kumimoji="0" lang="en-US" noProof="0" normalizeH="0" spc="0" strike="noStrike" sz="1800" u="none">
              <a:ln>
                <a:noFill/>
              </a:ln>
              <a:solidFill>
                <a:srgbClr val="FFFFFF"/>
              </a:solidFill>
              <a:effectLst/>
              <a:uFillTx/>
              <a:latin panose="020F0502020204030204" typeface="Calibri"/>
              <a:ea typeface="+mn-ea"/>
              <a:cs typeface="+mn-cs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6" name="Graphic 5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480941" y="1301551"/>
            <a:ext cx="3440610" cy="3440610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72445" y="3640254"/>
            <a:ext cx="5319433" cy="207633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 bIns="45720" lIns="91440" rIns="91440" rtlCol="0" tIns="45720" vert="horz">
            <a:normAutofit/>
          </a:bodyPr>
          <a:lstStyle/>
          <a:p>
            <a:r>
              <a:rPr kern="1200" lang="en-US" sz="4800">
                <a:solidFill>
                  <a:schemeClr val="bg1"/>
                </a:solidFill>
                <a:uFillTx/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Foot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IN">
                <a:uFillTx/>
              </a:rPr>
              <a:t>Anshu Pandey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theme/theme1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240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RFM Analysis</vt:lpstr>
      <vt:lpstr>RFM Analysis</vt:lpstr>
      <vt:lpstr>RFM Score Calculations</vt:lpstr>
      <vt:lpstr>RFM</vt:lpstr>
      <vt:lpstr>RFM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Analytics</dc:title>
  <dc:creator>Anshu Pandey</dc:creator>
  <cp:lastModifiedBy>Anshu Pandey</cp:lastModifiedBy>
  <cp:revision>15</cp:revision>
  <dcterms:created xsi:type="dcterms:W3CDTF">2018-06-05T03:47:29Z</dcterms:created>
  <dcterms:modified xsi:type="dcterms:W3CDTF">2018-08-06T07:58:47Z</dcterms:modified>
</cp:coreProperties>
</file>