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52"/>
  </p:notesMasterIdLst>
  <p:sldIdLst>
    <p:sldId id="256" r:id="rId5"/>
    <p:sldId id="259" r:id="rId6"/>
    <p:sldId id="260" r:id="rId7"/>
    <p:sldId id="261" r:id="rId8"/>
    <p:sldId id="262" r:id="rId9"/>
    <p:sldId id="298" r:id="rId10"/>
    <p:sldId id="263" r:id="rId11"/>
    <p:sldId id="299" r:id="rId12"/>
    <p:sldId id="302" r:id="rId13"/>
    <p:sldId id="264" r:id="rId14"/>
    <p:sldId id="266" r:id="rId15"/>
    <p:sldId id="265" r:id="rId16"/>
    <p:sldId id="276" r:id="rId17"/>
    <p:sldId id="303" r:id="rId18"/>
    <p:sldId id="293" r:id="rId19"/>
    <p:sldId id="277" r:id="rId20"/>
    <p:sldId id="284" r:id="rId21"/>
    <p:sldId id="269" r:id="rId22"/>
    <p:sldId id="304" r:id="rId23"/>
    <p:sldId id="305" r:id="rId24"/>
    <p:sldId id="307" r:id="rId25"/>
    <p:sldId id="306" r:id="rId26"/>
    <p:sldId id="308" r:id="rId27"/>
    <p:sldId id="278" r:id="rId28"/>
    <p:sldId id="270" r:id="rId29"/>
    <p:sldId id="309" r:id="rId30"/>
    <p:sldId id="310" r:id="rId31"/>
    <p:sldId id="311" r:id="rId32"/>
    <p:sldId id="312" r:id="rId33"/>
    <p:sldId id="314" r:id="rId34"/>
    <p:sldId id="313" r:id="rId35"/>
    <p:sldId id="315" r:id="rId36"/>
    <p:sldId id="316" r:id="rId37"/>
    <p:sldId id="317" r:id="rId38"/>
    <p:sldId id="294" r:id="rId39"/>
    <p:sldId id="296" r:id="rId40"/>
    <p:sldId id="318" r:id="rId41"/>
    <p:sldId id="319" r:id="rId42"/>
    <p:sldId id="321" r:id="rId43"/>
    <p:sldId id="322" r:id="rId44"/>
    <p:sldId id="323" r:id="rId45"/>
    <p:sldId id="324" r:id="rId46"/>
    <p:sldId id="288" r:id="rId47"/>
    <p:sldId id="289" r:id="rId48"/>
    <p:sldId id="320" r:id="rId49"/>
    <p:sldId id="274" r:id="rId50"/>
    <p:sldId id="275" r:id="rId51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579"/>
    <a:srgbClr val="3A6483"/>
    <a:srgbClr val="204E79"/>
    <a:srgbClr val="005493"/>
    <a:srgbClr val="F8F9FA"/>
    <a:srgbClr val="F2F2F2"/>
    <a:srgbClr val="121619"/>
    <a:srgbClr val="F7F3F2"/>
    <a:srgbClr val="F6F2FF"/>
    <a:srgbClr val="ED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92"/>
    <p:restoredTop sz="88023"/>
  </p:normalViewPr>
  <p:slideViewPr>
    <p:cSldViewPr snapToGrid="0">
      <p:cViewPr varScale="1">
        <p:scale>
          <a:sx n="132" d="100"/>
          <a:sy n="132" d="100"/>
        </p:scale>
        <p:origin x="11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FBAC-BC43-174B-8362-DF782CBFF3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25C29AF-D985-5942-8A28-146269103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EB9FB-F8F4-7F4F-87A4-883C7116E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90D7B-2B6B-2D45-B68E-903BB49D9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19083-F06C-6F4F-9852-321B8C953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ED4FE-13CD-604D-B272-7D2568F4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0E935-029C-474F-849D-E85C929A3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3C2D4B7-423C-B64C-91C2-024ACCB71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BDB4F-B51D-4F43-96CA-8769EDF75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3911B-C823-8F4D-A0F5-678EB8BD4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2AEBD-6719-CA48-A235-34A6A378C0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8C3F149-D0F5-7E45-848F-762B0FD06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34ECAB-8CA0-8D40-836C-AEE5AE3C1E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08FA7A2-4D43-AB48-A94E-BD374D2F9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E991E-C6E4-4C46-9375-F85058052C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376D9B7-3A9C-D24B-88D8-068A87AB9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30FDD2-E0CC-3E4C-A49E-91BE8BE03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1E8E1F9-7A9B-3449-8ED0-2CC545C3A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B86EE8-15CB-0841-AED8-6AFB3623AA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A9D453-43AB-0442-A49F-B782F2B7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B22B678-4D42-8747-A390-2C0A371BB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6499B-5FDB-F84A-AF4B-03DAC2E6E5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E0738B2-6D3A-4648-87C8-A0DA87718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5F500-14B4-8946-9E21-29BD84811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D88E1-0250-A14B-9448-FAF34C49C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&lt;LEARNER’s Name&gt;</a:t>
            </a:r>
          </a:p>
          <a:p>
            <a:r>
              <a:rPr lang="en-US" dirty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data were processed</a:t>
            </a:r>
          </a:p>
          <a:p>
            <a:endParaRPr lang="en-US" dirty="0"/>
          </a:p>
          <a:p>
            <a:r>
              <a:rPr lang="en-US" dirty="0"/>
              <a:t>You need to present your data wrangling process using key phrases and flowcharts</a:t>
            </a:r>
          </a:p>
          <a:p>
            <a:endParaRPr lang="en-US" dirty="0"/>
          </a:p>
          <a:p>
            <a:r>
              <a:rPr lang="en-US" dirty="0"/>
              <a:t>Add the GitHub URL of your completed data wrangling related notebooks, as an external reference and peer-review purpose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21CA9-7CB7-1046-8FA0-21F127C19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5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EDA with data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what charts were plotted and why used those charts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the GitHub URL of your completed EDA with data visualization notebook, as an external reference and peer-review purpose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performed SQL queries using bullet points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the GitHub URL of your completed EDA with SQL notebook, as an external reference and peer-review purpose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B1B70-690D-5945-90C2-196E1304B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2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Build an interactive map with Folium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Summarize what map objects such as markers, circles, lines, etc. you created and added to a folium map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Explain why you added those objects</a:t>
            </a:r>
          </a:p>
          <a:p>
            <a:endParaRPr lang="en-US" dirty="0"/>
          </a:p>
          <a:p>
            <a:r>
              <a:rPr lang="en-US" dirty="0"/>
              <a:t>Add the GitHub URL of your completed interactive map with Folium map, as an external reference and peer-review purpose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Build a Dashboard with Plotly Dash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Summarize what plots/graphs and interactions you have added to a dashboard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Explain why you added those plots and interactions</a:t>
            </a:r>
          </a:p>
          <a:p>
            <a:endParaRPr lang="en-US" dirty="0"/>
          </a:p>
          <a:p>
            <a:r>
              <a:rPr lang="en-US" dirty="0"/>
              <a:t>Add the GitHub URL of your completed Plotly Dash lab, as an external reference and peer-review purpose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Predictive analysis (Classification)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Summarize how you built, evaluated, improved, and found the best performing classification model</a:t>
            </a:r>
          </a:p>
          <a:p>
            <a:endParaRPr lang="en-US" dirty="0"/>
          </a:p>
          <a:p>
            <a:r>
              <a:rPr lang="en-US" dirty="0"/>
              <a:t>You need present your model development process using key phrases and flowchart</a:t>
            </a:r>
          </a:p>
          <a:p>
            <a:endParaRPr lang="en-US" dirty="0"/>
          </a:p>
          <a:p>
            <a:r>
              <a:rPr lang="en-US" dirty="0"/>
              <a:t>Add the GitHub URL of your completed predictive analysis lab, as an external reference and peer-review purpose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08F2-C4AD-A440-BB78-A0625E288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1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Exploratory data analysis results</a:t>
            </a:r>
          </a:p>
          <a:p>
            <a:endParaRPr lang="en-US" sz="2200" dirty="0"/>
          </a:p>
          <a:p>
            <a:r>
              <a:rPr lang="en-US" sz="2200" dirty="0"/>
              <a:t>Interactive analytics demo in screenshots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Predictive analysis results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C1C6-7E6A-1F48-8526-B99806B6E3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C363-925C-9E48-86B0-27D7D36E5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Visualization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FE4F3-0232-0849-BFC2-DCEE70914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Flight Number vs. Launch Site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09F086-366C-4343-8B57-58BF0B36827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/>
              <a:t>Show a scatter plot of Flight Number vs. Launch 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0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Payload vs. Launch Site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09F086-366C-4343-8B57-58BF0B36827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/>
              <a:t>Show a scatter plot of Payload vs. Launch 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620004-7A7B-1846-B8F9-E034BB7BD9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754898-2E75-F643-867F-EE5BE8F1580A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A7475-929A-3C43-8710-21F897203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Success rate vs. Orbit type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09F086-366C-4343-8B57-58BF0B36827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/>
              <a:t>Show a </a:t>
            </a:r>
            <a:r>
              <a:rPr lang="en-US" dirty="0" err="1"/>
              <a:t>barchart</a:t>
            </a:r>
            <a:r>
              <a:rPr lang="en-US" dirty="0"/>
              <a:t> for the success rate of each orbit type</a:t>
            </a:r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Flight Number vs. Orbit type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09F086-366C-4343-8B57-58BF0B36827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/>
              <a:t>Show a </a:t>
            </a:r>
            <a:r>
              <a:rPr lang="en-US" dirty="0"/>
              <a:t>scatter point of Flight number vs. Orbit type</a:t>
            </a:r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Payload vs. Orbit type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09F086-366C-4343-8B57-58BF0B36827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/>
              <a:t>Show a </a:t>
            </a:r>
            <a:r>
              <a:rPr lang="en-US" dirty="0"/>
              <a:t>scatter point of payload vs. orbit type</a:t>
            </a:r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0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Launch success yearly trend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09F086-366C-4343-8B57-58BF0B36827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/>
              <a:t>Show a </a:t>
            </a:r>
            <a:r>
              <a:rPr lang="en-US" dirty="0"/>
              <a:t>line chart of yearly average success rate</a:t>
            </a:r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94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F29A-91D2-784B-9589-F5A38831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8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All launch site names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Find the names of the unique launch sites</a:t>
            </a:r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50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Launch site names begin with `CCA`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Find all launch sites begin with `CCA`</a:t>
            </a:r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3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Total payload mass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 the total payload carried by boosters from NASA</a:t>
            </a:r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14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Average payload mass by F9 v1.1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 the average payload mass carried by booster version F9 v1.1</a:t>
            </a:r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6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First successful ground landing 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Find the date when the first successful landing outcome in ground pad</a:t>
            </a:r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1CA137-23BE-D343-A99F-678FC448591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Summary of methodologies</a:t>
            </a:r>
          </a:p>
          <a:p>
            <a:endParaRPr lang="en-US" sz="2200" dirty="0"/>
          </a:p>
          <a:p>
            <a:r>
              <a:rPr lang="en-US" sz="2200" dirty="0"/>
              <a:t>Summary of all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F18C2-9175-0F42-907F-F0BF5659D2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F58D4-A60E-214E-8C16-CD93F57F9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73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Successful drone ship landing with payload between 4000 and 6000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List the names of boosters which have success in drone ship and have payload mass greater than 4000 but less than 6000</a:t>
            </a:r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99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Total number of successful and failure mission outcomes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 the total number of successful and failure mission outcomes</a:t>
            </a:r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7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Boosters carried </a:t>
            </a:r>
            <a:r>
              <a:rPr lang="en-US" dirty="0"/>
              <a:t>maximum </a:t>
            </a:r>
            <a:r>
              <a:rPr lang="en-CA" b="1" dirty="0"/>
              <a:t>payload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List the names of the booster which have carried the maximum payload mass</a:t>
            </a:r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6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2015 launch records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List the records which will display the month names, failure </a:t>
            </a:r>
            <a:r>
              <a:rPr lang="en-US" dirty="0" err="1"/>
              <a:t>landing_outcomes</a:t>
            </a:r>
            <a:r>
              <a:rPr lang="en-US" dirty="0"/>
              <a:t> in drone ship ,booster versions, </a:t>
            </a:r>
            <a:r>
              <a:rPr lang="en-US" dirty="0" err="1"/>
              <a:t>launch_site</a:t>
            </a:r>
            <a:r>
              <a:rPr lang="en-US" dirty="0"/>
              <a:t> for the months in year 2015</a:t>
            </a:r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9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Rank success count between 2010-06-04 and 2017-03-20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Rank the  count of  successful </a:t>
            </a:r>
            <a:r>
              <a:rPr lang="en-US" dirty="0" err="1"/>
              <a:t>landing_outcomes</a:t>
            </a:r>
            <a:r>
              <a:rPr lang="en-US" dirty="0"/>
              <a:t> between the date 2010-06-04 and 2017-03-20 in descending order.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68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map with Folium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812A6-4516-F247-8209-04C1F1C9D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52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&lt;Folium map screenshot 1&gt;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&lt;Folium map screenshot 1&gt; title with an appropriate 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the screenshot of all launch sites’ location markers on a global map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Explain the important elements and findings on the screenshot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71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&lt;Folium map screenshot 2&gt;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&lt;Folium map screenshot 2&gt; title with an appropriate 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the screenshot of color-labeled launch records on the map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Explain the important elements and findings on the screenshot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7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&lt;Folium map screenshot 3&gt;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Replace &lt;Folium map screenshot 3&gt; title with an appropriate 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the screenshot of a selected launch site to its proximities such as railway, highway, coastline, with distance calculated and displayed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Explain the important elements and findings on the screenshot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9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Dashboard with Plotly Dash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812A6-4516-F247-8209-04C1F1C9D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6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D2AAC-90A4-4846-970F-EEFF077D04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Project background and context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Problems you want to find answers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C53D-47D8-7B4A-B568-D9C50E110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75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&lt;Dashboard screenshot 1&gt;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&lt;Dashboard screenshot 1&gt; title with an appropriate 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the screenshot of launch success count for all sites, in a </a:t>
            </a:r>
            <a:r>
              <a:rPr lang="en-US" dirty="0" err="1"/>
              <a:t>piechart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Explain the important elements and findings on the screenshot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32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&lt;Dashboard screenshot 2&gt;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&lt;Dashboard screenshot 2&gt; title with an appropriate 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the screenshot of the </a:t>
            </a:r>
            <a:r>
              <a:rPr lang="en-US" dirty="0" err="1"/>
              <a:t>piechart</a:t>
            </a:r>
            <a:r>
              <a:rPr lang="en-US" dirty="0"/>
              <a:t> for the launch site with highest launch success ratio</a:t>
            </a:r>
          </a:p>
          <a:p>
            <a:endParaRPr lang="en-US" dirty="0"/>
          </a:p>
          <a:p>
            <a:r>
              <a:rPr lang="en-US" dirty="0"/>
              <a:t>Explain the important elements and findings on the screenshot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0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&lt;Dashboard screenshot 3&gt;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&lt;Dashboard screenshot 3&gt; title with an appropriate 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screenshots of Payload vs. Launch Outcome scatter plot for all sites, with different payload selected in the range slider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Explain the important elements and findings on the screenshot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9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(Classification)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DC8F1-F98E-B74A-AFE7-5BAA1319D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4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Accuracy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F48CE57-D8EC-D24F-984D-3158249557A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Visualize all the built model accuracy for all built models, in a </a:t>
            </a:r>
            <a:r>
              <a:rPr lang="en-US" dirty="0" err="1"/>
              <a:t>barchart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which model has the highest classification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60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F48CE57-D8EC-D24F-984D-3158249557A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Show the confusion matrix of the best performing model with explanation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4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  <a:p>
            <a:r>
              <a:rPr lang="en-US" dirty="0"/>
              <a:t>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assets </a:t>
            </a:r>
            <a:r>
              <a:rPr lang="en-US"/>
              <a:t>like Python </a:t>
            </a:r>
            <a:r>
              <a:rPr lang="en-US" dirty="0"/>
              <a:t>code snippets, SQL queries, charts, Notebook outputs, or data sets that you may have created during this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5D5A-386D-C541-9D42-BBDEA8228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 collection methodology:</a:t>
            </a:r>
          </a:p>
          <a:p>
            <a:pPr lvl="1"/>
            <a:r>
              <a:rPr lang="en-US" sz="1800" dirty="0"/>
              <a:t>Describe how data were collected </a:t>
            </a:r>
          </a:p>
          <a:p>
            <a:endParaRPr lang="en-US" sz="2200" dirty="0"/>
          </a:p>
          <a:p>
            <a:r>
              <a:rPr lang="en-US" sz="2200" dirty="0"/>
              <a:t>Perform data wrangling</a:t>
            </a:r>
          </a:p>
          <a:p>
            <a:pPr lvl="1"/>
            <a:r>
              <a:rPr lang="en-US" sz="1800" dirty="0"/>
              <a:t>Describe how data were processed</a:t>
            </a:r>
          </a:p>
          <a:p>
            <a:endParaRPr lang="en-US" sz="2200" dirty="0"/>
          </a:p>
          <a:p>
            <a:r>
              <a:rPr lang="en-US" sz="2200" dirty="0"/>
              <a:t>Perform exploratory data analysis (EDA) using visualization and SQL</a:t>
            </a:r>
          </a:p>
          <a:p>
            <a:endParaRPr lang="en-US" sz="2200" dirty="0"/>
          </a:p>
          <a:p>
            <a:r>
              <a:rPr lang="en-US" sz="2200" dirty="0"/>
              <a:t>Perform interactive visual analytics using Folium and Plotly Dash</a:t>
            </a:r>
          </a:p>
          <a:p>
            <a:endParaRPr lang="en-US" sz="2200" dirty="0"/>
          </a:p>
          <a:p>
            <a:r>
              <a:rPr lang="en-US" sz="2200" dirty="0"/>
              <a:t>Perform predictive analysis using classification models</a:t>
            </a:r>
          </a:p>
          <a:p>
            <a:pPr lvl="1"/>
            <a:r>
              <a:rPr lang="en-US" sz="1800" dirty="0"/>
              <a:t>How to build, tune, evaluate classification models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C1C6-7E6A-1F48-8526-B99806B6E3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CF01-5F8F-9D43-96B9-A581954BA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3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F29A-91D2-784B-9589-F5A38831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data sets were collected. </a:t>
            </a:r>
          </a:p>
          <a:p>
            <a:endParaRPr lang="en-US" dirty="0"/>
          </a:p>
          <a:p>
            <a:r>
              <a:rPr lang="en-US" dirty="0"/>
              <a:t>You need to present your data collection process use key phrases and flowcharts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– SpaceX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Added a flowchart of SpaceX API calls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AB2AC-B7E6-6849-9AE9-69736940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Present your data collection with SpaceX REST calls using key phrases and flowcharts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the GitHub URL of the completed SpaceX API calls notebook (</a:t>
            </a:r>
            <a:r>
              <a:rPr lang="en-US" dirty="0">
                <a:solidFill>
                  <a:srgbClr val="FF0000"/>
                </a:solidFill>
              </a:rPr>
              <a:t>must include completed code cell and outcome cell</a:t>
            </a:r>
            <a:r>
              <a:rPr lang="en-US" dirty="0"/>
              <a:t>), as an external reference and peer-review purpose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– Web scraping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a flowchart of web scraping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AB2AC-B7E6-6849-9AE9-69736940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Present your web scraping process use key phrases and flowcharts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the GitHub URL of the completed web scraping notebook, as an external reference and peer-review purpose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5396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IBM CAD">
      <a:dk1>
        <a:srgbClr val="005493"/>
      </a:dk1>
      <a:lt1>
        <a:srgbClr val="4472C4"/>
      </a:lt1>
      <a:dk2>
        <a:srgbClr val="1C1C1C"/>
      </a:dk2>
      <a:lt2>
        <a:srgbClr val="FFFFFF"/>
      </a:lt2>
      <a:accent1>
        <a:srgbClr val="00B0F0"/>
      </a:accent1>
      <a:accent2>
        <a:srgbClr val="FF0000"/>
      </a:accent2>
      <a:accent3>
        <a:srgbClr val="F2F2F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0000"/>
      </a:folHlink>
    </a:clrScheme>
    <a:fontScheme name="IBM CAD">
      <a:majorFont>
        <a:latin typeface="IBM Plex Mono SemiBold"/>
        <a:ea typeface=""/>
        <a:cs typeface=""/>
      </a:majorFont>
      <a:minorFont>
        <a:latin typeface="IBM Plex Mono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-r-capstone-template" id="{20AE7CCB-5FE8-BD43-B8DB-E6C0FDEE3675}" vid="{8C2F4096-8635-6345-AFEA-626992B70A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80a141d-92ca-4d3d-9308-f7e7b1d44ce8"/>
    <ds:schemaRef ds:uri="155be751-a274-42e8-93fb-f39d3b9bccc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SLIDE_TEMPLATE_skill_network</Template>
  <TotalTime>1902</TotalTime>
  <Words>1316</Words>
  <Application>Microsoft Macintosh PowerPoint</Application>
  <PresentationFormat>Widescreen</PresentationFormat>
  <Paragraphs>288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IBM Plex Mono SemiBold</vt:lpstr>
      <vt:lpstr>IBM Plex Mono Text</vt:lpstr>
      <vt:lpstr>SLIDE_TEMPLATE_skill_network</vt:lpstr>
      <vt:lpstr>Data Science Capstone project</vt:lpstr>
      <vt:lpstr>Outline</vt:lpstr>
      <vt:lpstr>Executive Summary</vt:lpstr>
      <vt:lpstr>Introduction</vt:lpstr>
      <vt:lpstr>Methodology</vt:lpstr>
      <vt:lpstr>Methodology</vt:lpstr>
      <vt:lpstr>Data collection</vt:lpstr>
      <vt:lpstr>Data collection – SpaceX API</vt:lpstr>
      <vt:lpstr>Data collection – Web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EDA with Visualization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EDA with SQL</vt:lpstr>
      <vt:lpstr>All launch site names</vt:lpstr>
      <vt:lpstr>Launch site names begin with `CCA`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 payload</vt:lpstr>
      <vt:lpstr>2015 launch records</vt:lpstr>
      <vt:lpstr>Rank success count between 2010-06-04 and 2017-03-20</vt:lpstr>
      <vt:lpstr>Interactive map with Folium</vt:lpstr>
      <vt:lpstr>&lt;Folium map screenshot 1&gt;</vt:lpstr>
      <vt:lpstr>&lt;Folium map screenshot 2&gt;</vt:lpstr>
      <vt:lpstr>&lt;Folium map screenshot 3&gt;</vt:lpstr>
      <vt:lpstr>Build a Dashboard with Plotly Dash</vt:lpstr>
      <vt:lpstr>&lt;Dashboard screenshot 1&gt;</vt:lpstr>
      <vt:lpstr>&lt;Dashboard screenshot 2&gt;</vt:lpstr>
      <vt:lpstr>&lt;Dashboard screenshot 3&gt;</vt:lpstr>
      <vt:lpstr>Predictive analysis (Classification)</vt:lpstr>
      <vt:lpstr>Classification Accuracy</vt:lpstr>
      <vt:lpstr>Confusion Matrix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&lt;Title&gt;</dc:title>
  <dc:creator>YAN Luo</dc:creator>
  <cp:lastModifiedBy>YAN Luo</cp:lastModifiedBy>
  <cp:revision>389</cp:revision>
  <dcterms:created xsi:type="dcterms:W3CDTF">2021-04-29T18:58:34Z</dcterms:created>
  <dcterms:modified xsi:type="dcterms:W3CDTF">2021-06-21T13:30:44Z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