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2"/>
  </p:notesMasterIdLst>
  <p:sldIdLst>
    <p:sldId id="256" r:id="rId5"/>
    <p:sldId id="259" r:id="rId6"/>
    <p:sldId id="260" r:id="rId7"/>
    <p:sldId id="261" r:id="rId8"/>
    <p:sldId id="262" r:id="rId9"/>
    <p:sldId id="298" r:id="rId10"/>
    <p:sldId id="325" r:id="rId11"/>
    <p:sldId id="263" r:id="rId12"/>
    <p:sldId id="302" r:id="rId13"/>
    <p:sldId id="264" r:id="rId14"/>
    <p:sldId id="265" r:id="rId15"/>
    <p:sldId id="266" r:id="rId16"/>
    <p:sldId id="276" r:id="rId17"/>
    <p:sldId id="303" r:id="rId18"/>
    <p:sldId id="293" r:id="rId19"/>
    <p:sldId id="277" r:id="rId20"/>
    <p:sldId id="284" r:id="rId21"/>
    <p:sldId id="269" r:id="rId22"/>
    <p:sldId id="304" r:id="rId23"/>
    <p:sldId id="305" r:id="rId24"/>
    <p:sldId id="307" r:id="rId25"/>
    <p:sldId id="306" r:id="rId26"/>
    <p:sldId id="308" r:id="rId27"/>
    <p:sldId id="278" r:id="rId28"/>
    <p:sldId id="270" r:id="rId29"/>
    <p:sldId id="309" r:id="rId30"/>
    <p:sldId id="310" r:id="rId31"/>
    <p:sldId id="311" r:id="rId32"/>
    <p:sldId id="312" r:id="rId33"/>
    <p:sldId id="314" r:id="rId34"/>
    <p:sldId id="313" r:id="rId35"/>
    <p:sldId id="315" r:id="rId36"/>
    <p:sldId id="316" r:id="rId37"/>
    <p:sldId id="317" r:id="rId38"/>
    <p:sldId id="294" r:id="rId39"/>
    <p:sldId id="296" r:id="rId40"/>
    <p:sldId id="318" r:id="rId41"/>
    <p:sldId id="319" r:id="rId42"/>
    <p:sldId id="321" r:id="rId43"/>
    <p:sldId id="322" r:id="rId44"/>
    <p:sldId id="323" r:id="rId45"/>
    <p:sldId id="324" r:id="rId46"/>
    <p:sldId id="288" r:id="rId47"/>
    <p:sldId id="289" r:id="rId48"/>
    <p:sldId id="320" r:id="rId49"/>
    <p:sldId id="274" r:id="rId50"/>
    <p:sldId id="275" r:id="rId5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579"/>
    <a:srgbClr val="3A6483"/>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3"/>
    <p:restoredTop sz="88019"/>
  </p:normalViewPr>
  <p:slideViewPr>
    <p:cSldViewPr snapToGrid="0">
      <p:cViewPr varScale="1">
        <p:scale>
          <a:sx n="94" d="100"/>
          <a:sy n="94" d="100"/>
        </p:scale>
        <p:origin x="119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salamituns/IBM_tasks_Notebooks/blob/main/IBM_Capstone_notes/Exploratory%20Data%20Analysis%20or%20space%20land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github.com/salamituns/IBM_tasks_Notebooks/blob/main/IBM_Capstone_notes/EDA2%20(SQL)%20Spatial%20flight%20history%20of%20falcon%209.ipynb"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lamituns/IBM_tasks_Notebooks/blob/main/IBM_Capstone_notes/Data%20visualization%20for%20falcon9.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lamituns/IBM_tasks_Notebooks/blob/main/IBM_Capstone_notes/Interactive%20data%20visualization%20of%20falcon9.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alamituns/IBM_tasks_Notebooks/blob/main/IBM_Capstone_notes/Data%20collection%20API.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github.com/salamituns/IBM_tasks_Notebooks/blob/main/IBM_Capstone_notes/Data%20collection%20API.ipynb"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github.com/salamituns/IBM_tasks_Notebooks/blob/main/IBM_Capstone_notes/Data%20collection%20with%20web%20scrapping.ipynb" TargetMode="Externa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&lt;SALAMI, </a:t>
            </a:r>
            <a:r>
              <a:rPr lang="en-US" dirty="0" err="1"/>
              <a:t>Olatunde</a:t>
            </a:r>
            <a:r>
              <a:rPr lang="en-US" dirty="0"/>
              <a:t> Stephen&gt;</a:t>
            </a:r>
          </a:p>
          <a:p>
            <a:r>
              <a:rPr lang="en-US" dirty="0"/>
              <a:t>&lt;August 9, 2021&gt;</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310185"/>
            <a:ext cx="10515600" cy="5069954"/>
          </a:xfrm>
        </p:spPr>
        <p:txBody>
          <a:bodyPr>
            <a:normAutofit/>
          </a:bodyPr>
          <a:lstStyle/>
          <a:p>
            <a:pPr marL="0" indent="0" algn="ctr">
              <a:buNone/>
            </a:pPr>
            <a:r>
              <a:rPr lang="en-US" sz="2000" dirty="0"/>
              <a:t>The objective of the data wrangling was to:-</a:t>
            </a:r>
          </a:p>
          <a:p>
            <a:pPr marL="0" indent="0">
              <a:buNone/>
            </a:pPr>
            <a:r>
              <a:rPr lang="en-US" sz="2000" dirty="0"/>
              <a:t>* Understand the dataset 		 * Data cleaning, and identifying patterns in the dataset</a:t>
            </a:r>
          </a:p>
          <a:p>
            <a:pPr marL="0" indent="0">
              <a:buNone/>
            </a:pPr>
            <a:r>
              <a:rPr lang="en-US" sz="2000" dirty="0"/>
              <a:t>* Determine the labels for training the machine learning model. </a:t>
            </a:r>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10</a:t>
            </a:fld>
            <a:endParaRPr lang="en-US" dirty="0"/>
          </a:p>
        </p:txBody>
      </p:sp>
      <p:sp>
        <p:nvSpPr>
          <p:cNvPr id="6" name="TextBox 5">
            <a:extLst>
              <a:ext uri="{FF2B5EF4-FFF2-40B4-BE49-F238E27FC236}">
                <a16:creationId xmlns:a16="http://schemas.microsoft.com/office/drawing/2014/main" id="{B910332F-69ED-0040-AF0D-007FAC246829}"/>
              </a:ext>
            </a:extLst>
          </p:cNvPr>
          <p:cNvSpPr txBox="1"/>
          <p:nvPr/>
        </p:nvSpPr>
        <p:spPr>
          <a:xfrm>
            <a:off x="1661522" y="6311899"/>
            <a:ext cx="6835727" cy="369332"/>
          </a:xfrm>
          <a:prstGeom prst="rect">
            <a:avLst/>
          </a:prstGeom>
          <a:noFill/>
        </p:spPr>
        <p:txBody>
          <a:bodyPr wrap="square" rtlCol="0">
            <a:spAutoFit/>
          </a:bodyPr>
          <a:lstStyle/>
          <a:p>
            <a:r>
              <a:rPr lang="en-DE" dirty="0"/>
              <a:t>Here’s a </a:t>
            </a:r>
            <a:r>
              <a:rPr lang="en-GB" dirty="0">
                <a:solidFill>
                  <a:schemeClr val="tx2"/>
                </a:solidFill>
                <a:hlinkClick r:id="rId2">
                  <a:extLst>
                    <a:ext uri="{A12FA001-AC4F-418D-AE19-62706E023703}">
                      <ahyp:hlinkClr xmlns:ahyp="http://schemas.microsoft.com/office/drawing/2018/hyperlinkcolor" val="tx"/>
                    </a:ext>
                  </a:extLst>
                </a:hlinkClick>
              </a:rPr>
              <a:t>Github link</a:t>
            </a:r>
            <a:r>
              <a:rPr lang="en-DE" dirty="0">
                <a:solidFill>
                  <a:schemeClr val="tx2"/>
                </a:solidFill>
              </a:rPr>
              <a:t> </a:t>
            </a:r>
            <a:r>
              <a:rPr lang="en-DE" dirty="0"/>
              <a:t>to the complete notebook for the data wrangling</a:t>
            </a:r>
          </a:p>
        </p:txBody>
      </p:sp>
      <p:pic>
        <p:nvPicPr>
          <p:cNvPr id="7" name="Picture 6">
            <a:extLst>
              <a:ext uri="{FF2B5EF4-FFF2-40B4-BE49-F238E27FC236}">
                <a16:creationId xmlns:a16="http://schemas.microsoft.com/office/drawing/2014/main" id="{D15726B2-0FB9-C041-A558-8864BC3A617F}"/>
              </a:ext>
            </a:extLst>
          </p:cNvPr>
          <p:cNvPicPr>
            <a:picLocks noChangeAspect="1"/>
          </p:cNvPicPr>
          <p:nvPr/>
        </p:nvPicPr>
        <p:blipFill>
          <a:blip r:embed="rId3"/>
          <a:stretch>
            <a:fillRect/>
          </a:stretch>
        </p:blipFill>
        <p:spPr>
          <a:xfrm>
            <a:off x="1093906" y="2990020"/>
            <a:ext cx="9182858" cy="3165209"/>
          </a:xfrm>
          <a:prstGeom prst="rect">
            <a:avLst/>
          </a:prstGeom>
        </p:spPr>
      </p:pic>
      <p:sp>
        <p:nvSpPr>
          <p:cNvPr id="8" name="TextBox 7">
            <a:extLst>
              <a:ext uri="{FF2B5EF4-FFF2-40B4-BE49-F238E27FC236}">
                <a16:creationId xmlns:a16="http://schemas.microsoft.com/office/drawing/2014/main" id="{F2123021-AA92-5746-B934-8BFCE3CDEB35}"/>
              </a:ext>
            </a:extLst>
          </p:cNvPr>
          <p:cNvSpPr txBox="1"/>
          <p:nvPr/>
        </p:nvSpPr>
        <p:spPr>
          <a:xfrm>
            <a:off x="3152018" y="2620688"/>
            <a:ext cx="3854734" cy="369332"/>
          </a:xfrm>
          <a:prstGeom prst="rect">
            <a:avLst/>
          </a:prstGeom>
          <a:noFill/>
        </p:spPr>
        <p:txBody>
          <a:bodyPr wrap="square" rtlCol="0">
            <a:spAutoFit/>
          </a:bodyPr>
          <a:lstStyle/>
          <a:p>
            <a:r>
              <a:rPr lang="en-DE" u="sng" dirty="0"/>
              <a:t>Here’s a flowchart of the processes</a:t>
            </a:r>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69493"/>
            <a:ext cx="10515600" cy="4472533"/>
          </a:xfrm>
        </p:spPr>
        <p:txBody>
          <a:bodyPr>
            <a:normAutofit/>
          </a:bodyPr>
          <a:lstStyle/>
          <a:p>
            <a:r>
              <a:rPr lang="en-US" dirty="0"/>
              <a:t>Summary of some performed SQL queries using bullet points</a:t>
            </a:r>
          </a:p>
          <a:p>
            <a:r>
              <a:rPr lang="en-US" sz="1600" dirty="0"/>
              <a:t>Displayed the number of unique lunch sites on the space mission</a:t>
            </a:r>
          </a:p>
          <a:p>
            <a:endParaRPr lang="en-US" sz="1600" dirty="0"/>
          </a:p>
          <a:p>
            <a:r>
              <a:rPr lang="en-US" sz="1600" dirty="0"/>
              <a:t>Queried the average payload mass carried by Booster version F9 V1.1</a:t>
            </a:r>
          </a:p>
          <a:p>
            <a:endParaRPr lang="en-US" sz="1600" dirty="0"/>
          </a:p>
          <a:p>
            <a:r>
              <a:rPr lang="en-US" sz="1600" dirty="0"/>
              <a:t>Queried for the first successful landing outcome</a:t>
            </a:r>
          </a:p>
          <a:p>
            <a:endParaRPr lang="en-US" sz="1600" dirty="0"/>
          </a:p>
          <a:p>
            <a:r>
              <a:rPr lang="en-US" sz="1600" dirty="0"/>
              <a:t>Also queried for the total number of successful outcomes </a:t>
            </a:r>
          </a:p>
          <a:p>
            <a:endParaRPr lang="en-US" sz="1600" dirty="0"/>
          </a:p>
          <a:p>
            <a:r>
              <a:rPr lang="en-US" sz="1600" dirty="0"/>
              <a:t>Displayed the number of booster which have success in drone ship and have higher payload mass between 4000 and 6000</a:t>
            </a:r>
          </a:p>
          <a:p>
            <a:endParaRPr lang="en-US" sz="1600"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11</a:t>
            </a:fld>
            <a:endParaRPr lang="en-US"/>
          </a:p>
        </p:txBody>
      </p:sp>
      <p:sp>
        <p:nvSpPr>
          <p:cNvPr id="6" name="TextBox 5">
            <a:extLst>
              <a:ext uri="{FF2B5EF4-FFF2-40B4-BE49-F238E27FC236}">
                <a16:creationId xmlns:a16="http://schemas.microsoft.com/office/drawing/2014/main" id="{4BADD1BB-521B-3843-B7DA-E48EBCD363DE}"/>
              </a:ext>
            </a:extLst>
          </p:cNvPr>
          <p:cNvSpPr txBox="1"/>
          <p:nvPr/>
        </p:nvSpPr>
        <p:spPr>
          <a:xfrm>
            <a:off x="1661522" y="6311899"/>
            <a:ext cx="6835727" cy="369332"/>
          </a:xfrm>
          <a:prstGeom prst="rect">
            <a:avLst/>
          </a:prstGeom>
          <a:noFill/>
        </p:spPr>
        <p:txBody>
          <a:bodyPr wrap="square" rtlCol="0">
            <a:spAutoFit/>
          </a:bodyPr>
          <a:lstStyle/>
          <a:p>
            <a:r>
              <a:rPr lang="en-DE" dirty="0"/>
              <a:t>Here’s a </a:t>
            </a:r>
            <a:r>
              <a:rPr lang="en-GB" dirty="0">
                <a:solidFill>
                  <a:schemeClr val="tx2"/>
                </a:solidFill>
                <a:hlinkClick r:id="rId2">
                  <a:extLst>
                    <a:ext uri="{A12FA001-AC4F-418D-AE19-62706E023703}">
                      <ahyp:hlinkClr xmlns:ahyp="http://schemas.microsoft.com/office/drawing/2018/hyperlinkcolor" val="tx"/>
                    </a:ext>
                  </a:extLst>
                </a:hlinkClick>
              </a:rPr>
              <a:t>Github link</a:t>
            </a:r>
            <a:r>
              <a:rPr lang="en-DE" dirty="0">
                <a:solidFill>
                  <a:schemeClr val="tx2"/>
                </a:solidFill>
              </a:rPr>
              <a:t> </a:t>
            </a:r>
            <a:r>
              <a:rPr lang="en-DE" dirty="0"/>
              <a:t>to the complete notebook for the data wrangling</a:t>
            </a:r>
          </a:p>
        </p:txBody>
      </p:sp>
      <p:pic>
        <p:nvPicPr>
          <p:cNvPr id="3" name="Picture 2">
            <a:extLst>
              <a:ext uri="{FF2B5EF4-FFF2-40B4-BE49-F238E27FC236}">
                <a16:creationId xmlns:a16="http://schemas.microsoft.com/office/drawing/2014/main" id="{9B803984-BCAF-514F-B8EC-E9AB75ECD8F9}"/>
              </a:ext>
            </a:extLst>
          </p:cNvPr>
          <p:cNvPicPr>
            <a:picLocks noChangeAspect="1"/>
          </p:cNvPicPr>
          <p:nvPr/>
        </p:nvPicPr>
        <p:blipFill>
          <a:blip r:embed="rId3"/>
          <a:stretch>
            <a:fillRect/>
          </a:stretch>
        </p:blipFill>
        <p:spPr>
          <a:xfrm>
            <a:off x="1120822" y="2382398"/>
            <a:ext cx="6019800" cy="317500"/>
          </a:xfrm>
          <a:prstGeom prst="rect">
            <a:avLst/>
          </a:prstGeom>
        </p:spPr>
      </p:pic>
      <p:pic>
        <p:nvPicPr>
          <p:cNvPr id="7" name="Picture 6">
            <a:extLst>
              <a:ext uri="{FF2B5EF4-FFF2-40B4-BE49-F238E27FC236}">
                <a16:creationId xmlns:a16="http://schemas.microsoft.com/office/drawing/2014/main" id="{921536CE-A62E-FE46-AEF4-1A42B53EFF52}"/>
              </a:ext>
            </a:extLst>
          </p:cNvPr>
          <p:cNvPicPr>
            <a:picLocks noChangeAspect="1"/>
          </p:cNvPicPr>
          <p:nvPr/>
        </p:nvPicPr>
        <p:blipFill>
          <a:blip r:embed="rId4"/>
          <a:stretch>
            <a:fillRect/>
          </a:stretch>
        </p:blipFill>
        <p:spPr>
          <a:xfrm>
            <a:off x="1120822" y="3088588"/>
            <a:ext cx="9777389" cy="270094"/>
          </a:xfrm>
          <a:prstGeom prst="rect">
            <a:avLst/>
          </a:prstGeom>
        </p:spPr>
      </p:pic>
      <p:pic>
        <p:nvPicPr>
          <p:cNvPr id="9" name="Picture 8">
            <a:extLst>
              <a:ext uri="{FF2B5EF4-FFF2-40B4-BE49-F238E27FC236}">
                <a16:creationId xmlns:a16="http://schemas.microsoft.com/office/drawing/2014/main" id="{2FDF0077-1009-E049-A5FC-3C91BBD8BF35}"/>
              </a:ext>
            </a:extLst>
          </p:cNvPr>
          <p:cNvPicPr>
            <a:picLocks noChangeAspect="1"/>
          </p:cNvPicPr>
          <p:nvPr/>
        </p:nvPicPr>
        <p:blipFill>
          <a:blip r:embed="rId5"/>
          <a:stretch>
            <a:fillRect/>
          </a:stretch>
        </p:blipFill>
        <p:spPr>
          <a:xfrm>
            <a:off x="1120822" y="3757925"/>
            <a:ext cx="10809869" cy="365124"/>
          </a:xfrm>
          <a:prstGeom prst="rect">
            <a:avLst/>
          </a:prstGeom>
        </p:spPr>
      </p:pic>
      <p:pic>
        <p:nvPicPr>
          <p:cNvPr id="10" name="Picture 9">
            <a:extLst>
              <a:ext uri="{FF2B5EF4-FFF2-40B4-BE49-F238E27FC236}">
                <a16:creationId xmlns:a16="http://schemas.microsoft.com/office/drawing/2014/main" id="{4C478BA8-6600-3F47-B496-73B0D939E8EC}"/>
              </a:ext>
            </a:extLst>
          </p:cNvPr>
          <p:cNvPicPr>
            <a:picLocks noChangeAspect="1"/>
          </p:cNvPicPr>
          <p:nvPr/>
        </p:nvPicPr>
        <p:blipFill>
          <a:blip r:embed="rId6"/>
          <a:stretch>
            <a:fillRect/>
          </a:stretch>
        </p:blipFill>
        <p:spPr>
          <a:xfrm>
            <a:off x="1120822" y="4479924"/>
            <a:ext cx="10650633" cy="260035"/>
          </a:xfrm>
          <a:prstGeom prst="rect">
            <a:avLst/>
          </a:prstGeom>
        </p:spPr>
      </p:pic>
      <p:pic>
        <p:nvPicPr>
          <p:cNvPr id="11" name="Picture 10">
            <a:extLst>
              <a:ext uri="{FF2B5EF4-FFF2-40B4-BE49-F238E27FC236}">
                <a16:creationId xmlns:a16="http://schemas.microsoft.com/office/drawing/2014/main" id="{FC081E7B-F4C0-D048-B207-A8A168109146}"/>
              </a:ext>
            </a:extLst>
          </p:cNvPr>
          <p:cNvPicPr>
            <a:picLocks noChangeAspect="1"/>
          </p:cNvPicPr>
          <p:nvPr/>
        </p:nvPicPr>
        <p:blipFill>
          <a:blip r:embed="rId7"/>
          <a:stretch>
            <a:fillRect/>
          </a:stretch>
        </p:blipFill>
        <p:spPr>
          <a:xfrm>
            <a:off x="1120822" y="5138233"/>
            <a:ext cx="10049640" cy="858454"/>
          </a:xfrm>
          <a:prstGeom prst="rect">
            <a:avLst/>
          </a:prstGeom>
        </p:spPr>
      </p:pic>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06017"/>
            <a:ext cx="10515600" cy="4351338"/>
          </a:xfrm>
        </p:spPr>
        <p:txBody>
          <a:bodyPr>
            <a:normAutofit fontScale="92500" lnSpcReduction="10000"/>
          </a:bodyPr>
          <a:lstStyle/>
          <a:p>
            <a:r>
              <a:rPr lang="en-US" dirty="0"/>
              <a:t>Summary of what charts were plotted and why used those charts</a:t>
            </a:r>
          </a:p>
          <a:p>
            <a:pPr marL="0" indent="0">
              <a:buNone/>
            </a:pPr>
            <a:endParaRPr lang="en-US" dirty="0"/>
          </a:p>
          <a:p>
            <a:pPr>
              <a:buFont typeface="Wingdings" pitchFamily="2" charset="2"/>
              <a:buChar char="v"/>
            </a:pPr>
            <a:r>
              <a:rPr lang="en-GB" sz="1800" dirty="0"/>
              <a:t>Plotted a </a:t>
            </a:r>
            <a:r>
              <a:rPr lang="en-GB" sz="1800" dirty="0" err="1"/>
              <a:t>catplot</a:t>
            </a:r>
            <a:r>
              <a:rPr lang="en-GB" sz="1800" dirty="0"/>
              <a:t> to discover the relationship between Flight-Number and Payload Mass, the essence to to observe how these variables would affect launch outcome.</a:t>
            </a:r>
          </a:p>
          <a:p>
            <a:pPr>
              <a:buFont typeface="Wingdings" pitchFamily="2" charset="2"/>
              <a:buChar char="v"/>
            </a:pPr>
            <a:endParaRPr lang="en-GB" sz="1800" dirty="0"/>
          </a:p>
          <a:p>
            <a:pPr>
              <a:buFont typeface="Wingdings" pitchFamily="2" charset="2"/>
              <a:buChar char="v"/>
            </a:pPr>
            <a:r>
              <a:rPr lang="en-GB" sz="1800" dirty="0"/>
              <a:t>Plotted a chart to relationship between Flight Number and Launch Site, and to establish how launch sites vary with flight numbers.</a:t>
            </a:r>
          </a:p>
          <a:p>
            <a:pPr>
              <a:buFont typeface="Wingdings" pitchFamily="2" charset="2"/>
              <a:buChar char="v"/>
            </a:pPr>
            <a:endParaRPr lang="en-GB" sz="1800" dirty="0"/>
          </a:p>
          <a:p>
            <a:pPr>
              <a:buFont typeface="Wingdings" pitchFamily="2" charset="2"/>
              <a:buChar char="v"/>
            </a:pPr>
            <a:r>
              <a:rPr lang="en-GB" sz="1800" dirty="0"/>
              <a:t>Also tried to observe if there’s a relationship between payload mass and launch sites.</a:t>
            </a:r>
          </a:p>
          <a:p>
            <a:pPr>
              <a:buFont typeface="Wingdings" pitchFamily="2" charset="2"/>
              <a:buChar char="v"/>
            </a:pPr>
            <a:endParaRPr lang="en-GB" sz="1800" dirty="0"/>
          </a:p>
          <a:p>
            <a:pPr>
              <a:buFont typeface="Wingdings" pitchFamily="2" charset="2"/>
              <a:buChar char="v"/>
            </a:pPr>
            <a:r>
              <a:rPr lang="en-GB" sz="1800" dirty="0"/>
              <a:t>Then I also plotted a chart to visualize relationship between success rate of each orbit type</a:t>
            </a:r>
          </a:p>
          <a:p>
            <a:pPr>
              <a:buFont typeface="Wingdings" pitchFamily="2" charset="2"/>
              <a:buChar char="v"/>
            </a:pPr>
            <a:endParaRPr lang="en-GB" sz="1800" dirty="0"/>
          </a:p>
          <a:p>
            <a:pPr>
              <a:buFont typeface="Wingdings" pitchFamily="2" charset="2"/>
              <a:buChar char="v"/>
            </a:pPr>
            <a:r>
              <a:rPr lang="en-GB" sz="1800" dirty="0"/>
              <a:t>Also the relationship between payload mass and orbit type. </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12</a:t>
            </a:fld>
            <a:endParaRPr lang="en-US"/>
          </a:p>
        </p:txBody>
      </p:sp>
      <p:sp>
        <p:nvSpPr>
          <p:cNvPr id="6" name="TextBox 5">
            <a:extLst>
              <a:ext uri="{FF2B5EF4-FFF2-40B4-BE49-F238E27FC236}">
                <a16:creationId xmlns:a16="http://schemas.microsoft.com/office/drawing/2014/main" id="{6BFCBC5F-425E-3A4A-B58B-98B1E10F3F9A}"/>
              </a:ext>
            </a:extLst>
          </p:cNvPr>
          <p:cNvSpPr txBox="1"/>
          <p:nvPr/>
        </p:nvSpPr>
        <p:spPr>
          <a:xfrm>
            <a:off x="1661522" y="6311899"/>
            <a:ext cx="6835727" cy="369332"/>
          </a:xfrm>
          <a:prstGeom prst="rect">
            <a:avLst/>
          </a:prstGeom>
          <a:noFill/>
        </p:spPr>
        <p:txBody>
          <a:bodyPr wrap="square" rtlCol="0">
            <a:spAutoFit/>
          </a:bodyPr>
          <a:lstStyle/>
          <a:p>
            <a:r>
              <a:rPr lang="en-DE" dirty="0"/>
              <a:t>Here’s a </a:t>
            </a:r>
            <a:r>
              <a:rPr lang="en-GB" dirty="0">
                <a:solidFill>
                  <a:schemeClr val="tx2"/>
                </a:solidFill>
                <a:hlinkClick r:id="rId2">
                  <a:extLst>
                    <a:ext uri="{A12FA001-AC4F-418D-AE19-62706E023703}">
                      <ahyp:hlinkClr xmlns:ahyp="http://schemas.microsoft.com/office/drawing/2018/hyperlinkcolor" val="tx"/>
                    </a:ext>
                  </a:extLst>
                </a:hlinkClick>
              </a:rPr>
              <a:t>Github link</a:t>
            </a:r>
            <a:r>
              <a:rPr lang="en-DE" dirty="0">
                <a:solidFill>
                  <a:schemeClr val="tx2"/>
                </a:solidFill>
              </a:rPr>
              <a:t> </a:t>
            </a:r>
            <a:r>
              <a:rPr lang="en-DE" dirty="0"/>
              <a:t>to the complete notebook for the data wrangling</a:t>
            </a:r>
          </a:p>
        </p:txBody>
      </p:sp>
    </p:spTree>
    <p:extLst>
      <p:ext uri="{BB962C8B-B14F-4D97-AF65-F5344CB8AC3E}">
        <p14:creationId xmlns:p14="http://schemas.microsoft.com/office/powerpoint/2010/main" val="7799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92500" lnSpcReduction="10000"/>
          </a:bodyPr>
          <a:lstStyle/>
          <a:p>
            <a:r>
              <a:rPr lang="en-US" dirty="0"/>
              <a:t>Summarize what map objects such as markers, circles, lines, etc. you created and added to a folium map</a:t>
            </a:r>
          </a:p>
          <a:p>
            <a:pPr marL="0" indent="0">
              <a:buNone/>
            </a:pPr>
            <a:endParaRPr lang="en-US" dirty="0"/>
          </a:p>
          <a:p>
            <a:pPr>
              <a:buFont typeface="Wingdings" pitchFamily="2" charset="2"/>
              <a:buChar char="v"/>
            </a:pPr>
            <a:r>
              <a:rPr lang="en-GB" sz="2600" dirty="0"/>
              <a:t>Created and added </a:t>
            </a:r>
            <a:r>
              <a:rPr lang="en-GB" sz="2600" dirty="0" err="1"/>
              <a:t>folium.Circle</a:t>
            </a:r>
            <a:r>
              <a:rPr lang="en-GB" sz="2600" dirty="0"/>
              <a:t> and </a:t>
            </a:r>
            <a:r>
              <a:rPr lang="en-GB" sz="2600" dirty="0" err="1"/>
              <a:t>folium.Marker</a:t>
            </a:r>
            <a:r>
              <a:rPr lang="en-GB" sz="2600" dirty="0"/>
              <a:t> for each launch site on the site map, to visualize the relative positions of the key locations</a:t>
            </a:r>
          </a:p>
          <a:p>
            <a:pPr marL="0" indent="0">
              <a:buNone/>
            </a:pPr>
            <a:endParaRPr lang="en-US" sz="2300" dirty="0"/>
          </a:p>
          <a:p>
            <a:pPr>
              <a:buFont typeface="Wingdings" pitchFamily="2" charset="2"/>
              <a:buChar char="v"/>
            </a:pPr>
            <a:r>
              <a:rPr lang="en-GB" sz="2300" dirty="0"/>
              <a:t>Create a new column in </a:t>
            </a:r>
            <a:r>
              <a:rPr lang="en-GB" sz="2300" dirty="0" err="1"/>
              <a:t>launch_sites</a:t>
            </a:r>
            <a:r>
              <a:rPr lang="en-GB" sz="2300" dirty="0"/>
              <a:t> </a:t>
            </a:r>
            <a:r>
              <a:rPr lang="en-GB" sz="2300" dirty="0" err="1"/>
              <a:t>dataframe</a:t>
            </a:r>
            <a:r>
              <a:rPr lang="en-GB" sz="2300" dirty="0"/>
              <a:t> called </a:t>
            </a:r>
            <a:r>
              <a:rPr lang="en-GB" sz="2300" dirty="0" err="1"/>
              <a:t>marker_color</a:t>
            </a:r>
            <a:r>
              <a:rPr lang="en-GB" sz="2300" dirty="0"/>
              <a:t> to store the marker </a:t>
            </a:r>
            <a:r>
              <a:rPr lang="en-GB" sz="2300" dirty="0" err="1"/>
              <a:t>colors</a:t>
            </a:r>
            <a:r>
              <a:rPr lang="en-GB" sz="2300" dirty="0"/>
              <a:t> based on the class value</a:t>
            </a:r>
          </a:p>
          <a:p>
            <a:pPr>
              <a:buFont typeface="Wingdings" pitchFamily="2" charset="2"/>
              <a:buChar char="v"/>
            </a:pPr>
            <a:endParaRPr lang="en-GB" dirty="0"/>
          </a:p>
          <a:p>
            <a:pPr>
              <a:buFont typeface="Wingdings" pitchFamily="2" charset="2"/>
              <a:buChar char="v"/>
            </a:pPr>
            <a:r>
              <a:rPr lang="en-GB" dirty="0"/>
              <a:t>Drew a </a:t>
            </a:r>
            <a:r>
              <a:rPr lang="en-GB" dirty="0" err="1"/>
              <a:t>PolyLine</a:t>
            </a:r>
            <a:r>
              <a:rPr lang="en-GB" dirty="0"/>
              <a:t> between a launch site and it neighbouring facilities to check for there proximities to public paces.</a:t>
            </a:r>
          </a:p>
          <a:p>
            <a:pPr>
              <a:buFont typeface="Wingdings" pitchFamily="2" charset="2"/>
              <a:buChar char="v"/>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13</a:t>
            </a:fld>
            <a:endParaRPr lang="en-US"/>
          </a:p>
        </p:txBody>
      </p:sp>
      <p:sp>
        <p:nvSpPr>
          <p:cNvPr id="6" name="TextBox 5">
            <a:extLst>
              <a:ext uri="{FF2B5EF4-FFF2-40B4-BE49-F238E27FC236}">
                <a16:creationId xmlns:a16="http://schemas.microsoft.com/office/drawing/2014/main" id="{AAD67320-C5F0-DD42-B21C-3262F5403A6D}"/>
              </a:ext>
            </a:extLst>
          </p:cNvPr>
          <p:cNvSpPr txBox="1"/>
          <p:nvPr/>
        </p:nvSpPr>
        <p:spPr>
          <a:xfrm>
            <a:off x="1661522" y="6311899"/>
            <a:ext cx="6835727" cy="369332"/>
          </a:xfrm>
          <a:prstGeom prst="rect">
            <a:avLst/>
          </a:prstGeom>
          <a:noFill/>
        </p:spPr>
        <p:txBody>
          <a:bodyPr wrap="square" rtlCol="0">
            <a:spAutoFit/>
          </a:bodyPr>
          <a:lstStyle/>
          <a:p>
            <a:r>
              <a:rPr lang="en-DE" dirty="0"/>
              <a:t>Here’s a </a:t>
            </a:r>
            <a:r>
              <a:rPr lang="en-GB" dirty="0">
                <a:solidFill>
                  <a:schemeClr val="tx2"/>
                </a:solidFill>
                <a:hlinkClick r:id="rId2">
                  <a:extLst>
                    <a:ext uri="{A12FA001-AC4F-418D-AE19-62706E023703}">
                      <ahyp:hlinkClr xmlns:ahyp="http://schemas.microsoft.com/office/drawing/2018/hyperlinkcolor" val="tx"/>
                    </a:ext>
                  </a:extLst>
                </a:hlinkClick>
              </a:rPr>
              <a:t>Github link</a:t>
            </a:r>
            <a:r>
              <a:rPr lang="en-DE" dirty="0">
                <a:solidFill>
                  <a:schemeClr val="tx2"/>
                </a:solidFill>
              </a:rPr>
              <a:t> </a:t>
            </a:r>
            <a:r>
              <a:rPr lang="en-DE" dirty="0"/>
              <a:t>to the complete notebook for the data wrangling</a:t>
            </a: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Summarize what plots/graphs and interactions you have added to a dashboard</a:t>
            </a:r>
          </a:p>
          <a:p>
            <a:endParaRPr lang="en-US" dirty="0"/>
          </a:p>
          <a:p>
            <a:endParaRPr lang="en-US" dirty="0"/>
          </a:p>
          <a:p>
            <a:r>
              <a:rPr lang="en-US" dirty="0"/>
              <a:t>Explain why you added those plots and interactions</a:t>
            </a:r>
          </a:p>
          <a:p>
            <a:endParaRPr lang="en-US" dirty="0"/>
          </a:p>
          <a:p>
            <a:r>
              <a:rPr lang="en-US" dirty="0"/>
              <a:t>Add the GitHub URL of your completed Plotly Dash lab, as an external reference and peer-review purpose</a:t>
            </a:r>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14</a:t>
            </a:fld>
            <a:endParaRPr lang="en-US"/>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Summarize how you built, evaluated, improved, and found the best performing classification model</a:t>
            </a:r>
          </a:p>
          <a:p>
            <a:endParaRPr lang="en-US" dirty="0"/>
          </a:p>
          <a:p>
            <a:r>
              <a:rPr lang="en-US" dirty="0"/>
              <a:t>You need present your model development process using key phrases and flowchart</a:t>
            </a:r>
          </a:p>
          <a:p>
            <a:endParaRPr lang="en-US" dirty="0"/>
          </a:p>
          <a:p>
            <a:r>
              <a:rPr lang="en-US" dirty="0"/>
              <a:t>Add the GitHub URL of your completed predictive analysis lab, as an external reference and peer-review purpose</a:t>
            </a:r>
          </a:p>
          <a:p>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15</a:t>
            </a:fld>
            <a:endParaRPr lang="en-US"/>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endParaRPr lang="en-US" sz="2200" dirty="0"/>
          </a:p>
          <a:p>
            <a:r>
              <a:rPr lang="en-US" sz="2200" dirty="0"/>
              <a:t>Interactive analytics demo in screenshots</a:t>
            </a:r>
          </a:p>
          <a:p>
            <a:pPr marL="0" indent="0">
              <a:buNone/>
            </a:pPr>
            <a:endParaRPr lang="en-US" sz="2200" dirty="0"/>
          </a:p>
          <a:p>
            <a:r>
              <a:rPr lang="en-US" sz="2200" dirty="0"/>
              <a:t>Predictive analysis results</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Launch Site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scatter plot of Flight Number vs. Launch Site</a:t>
            </a:r>
            <a:endParaRPr lang="en-US" dirty="0"/>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18</a:t>
            </a:fld>
            <a:endParaRPr lang="en-US"/>
          </a:p>
        </p:txBody>
      </p:sp>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Launch Site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scatter plot of Payload vs. Launch Site</a:t>
            </a:r>
            <a:endParaRPr lang="en-US" dirty="0"/>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19</a:t>
            </a:fld>
            <a:endParaRPr lang="en-US"/>
          </a:p>
        </p:txBody>
      </p:sp>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Success rate vs. Orbit type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err="1"/>
              <a:t>barchart</a:t>
            </a:r>
            <a:r>
              <a:rPr lang="en-US" dirty="0"/>
              <a:t> for the success rate of each orbit type</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20</a:t>
            </a:fld>
            <a:endParaRPr lang="en-US"/>
          </a:p>
        </p:txBody>
      </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Orbit type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scatter point of Flight number vs. Orbit type</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21</a:t>
            </a:fld>
            <a:endParaRPr lang="en-US"/>
          </a:p>
        </p:txBody>
      </p:sp>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Orbit type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scatter point of payload vs. orbit type</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22</a:t>
            </a:fld>
            <a:endParaRPr lang="en-US"/>
          </a:p>
        </p:txBody>
      </p:sp>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Launch success yearly trend</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US" dirty="0"/>
              <a:t>line chart of yearly average success rate</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23</a:t>
            </a:fld>
            <a:endParaRPr lang="en-US"/>
          </a:p>
        </p:txBody>
      </p:sp>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24</a:t>
            </a:fld>
            <a:endParaRPr lang="en-US"/>
          </a:p>
        </p:txBody>
      </p:sp>
    </p:spTree>
    <p:extLst>
      <p:ext uri="{BB962C8B-B14F-4D97-AF65-F5344CB8AC3E}">
        <p14:creationId xmlns:p14="http://schemas.microsoft.com/office/powerpoint/2010/main" val="318108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Find the names of the unique launch sites</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25</a:t>
            </a:fld>
            <a:endParaRPr lang="en-US"/>
          </a:p>
        </p:txBody>
      </p:sp>
    </p:spTree>
    <p:extLst>
      <p:ext uri="{BB962C8B-B14F-4D97-AF65-F5344CB8AC3E}">
        <p14:creationId xmlns:p14="http://schemas.microsoft.com/office/powerpoint/2010/main"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Find all launch sites begin with `CCA`</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spTree>
    <p:extLst>
      <p:ext uri="{BB962C8B-B14F-4D97-AF65-F5344CB8AC3E}">
        <p14:creationId xmlns:p14="http://schemas.microsoft.com/office/powerpoint/2010/main" val="179473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Calculate the total payload carried by boosters from NASA</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spTree>
    <p:extLst>
      <p:ext uri="{BB962C8B-B14F-4D97-AF65-F5344CB8AC3E}">
        <p14:creationId xmlns:p14="http://schemas.microsoft.com/office/powerpoint/2010/main" val="401001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Calculate the average payload mass carried by booster version F9 v1.1</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spTree>
    <p:extLst>
      <p:ext uri="{BB962C8B-B14F-4D97-AF65-F5344CB8AC3E}">
        <p14:creationId xmlns:p14="http://schemas.microsoft.com/office/powerpoint/2010/main" val="273556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Find the date when the first successful landing outcome in ground pad</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spTree>
    <p:extLst>
      <p:ext uri="{BB962C8B-B14F-4D97-AF65-F5344CB8AC3E}">
        <p14:creationId xmlns:p14="http://schemas.microsoft.com/office/powerpoint/2010/main" val="1434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360658"/>
            <a:ext cx="7260931" cy="4930414"/>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a:p>
            <a:r>
              <a:rPr lang="en-US" sz="2200" dirty="0"/>
              <a:t>Summary of methodologies:</a:t>
            </a:r>
          </a:p>
          <a:p>
            <a:pPr marL="0" indent="0">
              <a:buNone/>
            </a:pPr>
            <a:r>
              <a:rPr lang="en-GB" sz="1700" dirty="0"/>
              <a:t>SpaceX’s Falcon9 rocket launch trip is advertised as 165 million on their website, this is at 3x lesser than there contemporaries. The low pricing from SpaceX is because they can reuse the first stage, which often depends on a successful falcon9 landing.</a:t>
            </a:r>
          </a:p>
          <a:p>
            <a:pPr marL="0" indent="0">
              <a:buNone/>
            </a:pPr>
            <a:r>
              <a:rPr lang="en-GB" sz="1700" dirty="0"/>
              <a:t>In this report, I collected, processed, and analysed historic Falcon9 rocket launches, then predicted using Machine Learning approach, the possible outcome from the first launch.  </a:t>
            </a:r>
            <a:endParaRPr lang="en-US" sz="1700" dirty="0"/>
          </a:p>
          <a:p>
            <a:pPr marL="0" indent="0">
              <a:buNone/>
            </a:pPr>
            <a:endParaRPr lang="en-US" sz="2200" dirty="0"/>
          </a:p>
          <a:p>
            <a:r>
              <a:rPr lang="en-US" sz="2200" dirty="0"/>
              <a:t>Summary of all results:</a:t>
            </a:r>
          </a:p>
          <a:p>
            <a:pPr>
              <a:buFont typeface="Wingdings" pitchFamily="2" charset="2"/>
              <a:buChar char="Ø"/>
            </a:pPr>
            <a:r>
              <a:rPr lang="en-GB" sz="1700" dirty="0"/>
              <a:t>A successful rocket launch is depended on many factors such as payload mass, orbit type, launch sites, etc.</a:t>
            </a:r>
          </a:p>
          <a:p>
            <a:pPr>
              <a:buFont typeface="Wingdings" pitchFamily="2" charset="2"/>
              <a:buChar char="Ø"/>
            </a:pPr>
            <a:r>
              <a:rPr lang="en-GB" sz="1700" dirty="0"/>
              <a:t>Advancement in the technology is aiding improved research, thus contributing to closing the knowledge gap, thus improving the success rate year on year.</a:t>
            </a:r>
          </a:p>
          <a:p>
            <a:pPr>
              <a:buFont typeface="Wingdings" pitchFamily="2" charset="2"/>
              <a:buChar char="Ø"/>
            </a:pPr>
            <a:endParaRPr lang="en-US" sz="1600" dirty="0"/>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List the names of boosters which have success in drone ship and have payload mass greater than 4000 but less than 6000</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spTree>
    <p:extLst>
      <p:ext uri="{BB962C8B-B14F-4D97-AF65-F5344CB8AC3E}">
        <p14:creationId xmlns:p14="http://schemas.microsoft.com/office/powerpoint/2010/main" val="63939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Calculate the total number of successful and failure mission outcomes</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spTree>
    <p:extLst>
      <p:ext uri="{BB962C8B-B14F-4D97-AF65-F5344CB8AC3E}">
        <p14:creationId xmlns:p14="http://schemas.microsoft.com/office/powerpoint/2010/main" val="175697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List the names of the booster which have carried the maximum payload mass</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spTree>
    <p:extLst>
      <p:ext uri="{BB962C8B-B14F-4D97-AF65-F5344CB8AC3E}">
        <p14:creationId xmlns:p14="http://schemas.microsoft.com/office/powerpoint/2010/main" val="356664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List the records which will display the month names, failure </a:t>
            </a:r>
            <a:r>
              <a:rPr lang="en-US" dirty="0" err="1"/>
              <a:t>landing_outcomes</a:t>
            </a:r>
            <a:r>
              <a:rPr lang="en-US" dirty="0"/>
              <a:t> in drone ship ,booster versions, </a:t>
            </a:r>
            <a:r>
              <a:rPr lang="en-US" dirty="0" err="1"/>
              <a:t>launch_site</a:t>
            </a:r>
            <a:r>
              <a:rPr lang="en-US" dirty="0"/>
              <a:t> for the months in year 2015</a:t>
            </a:r>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spTree>
    <p:extLst>
      <p:ext uri="{BB962C8B-B14F-4D97-AF65-F5344CB8AC3E}">
        <p14:creationId xmlns:p14="http://schemas.microsoft.com/office/powerpoint/2010/main" val="139843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success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Rank the  count of  successful </a:t>
            </a:r>
            <a:r>
              <a:rPr lang="en-US" dirty="0" err="1"/>
              <a:t>landing_outcomes</a:t>
            </a:r>
            <a:r>
              <a:rPr lang="en-US" dirty="0"/>
              <a:t> between the date 2010-06-04 and 2017-03-20 in descending order.</a:t>
            </a:r>
          </a:p>
          <a:p>
            <a:endParaRPr lang="en-US" dirty="0"/>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34</a:t>
            </a:fld>
            <a:endParaRPr lang="en-US"/>
          </a:p>
        </p:txBody>
      </p:sp>
    </p:spTree>
    <p:extLst>
      <p:ext uri="{BB962C8B-B14F-4D97-AF65-F5344CB8AC3E}">
        <p14:creationId xmlns:p14="http://schemas.microsoft.com/office/powerpoint/2010/main" val="397516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35</a:t>
            </a:fld>
            <a:endParaRPr lang="en-US"/>
          </a:p>
        </p:txBody>
      </p:sp>
    </p:spTree>
    <p:extLst>
      <p:ext uri="{BB962C8B-B14F-4D97-AF65-F5344CB8AC3E}">
        <p14:creationId xmlns:p14="http://schemas.microsoft.com/office/powerpoint/2010/main" val="102335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&lt;Folium map screenshot 1&gt;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&lt;Folium map screenshot 1&gt; title with an appropriate title</a:t>
            </a:r>
          </a:p>
          <a:p>
            <a:pPr marL="0" indent="0">
              <a:buNone/>
            </a:pPr>
            <a:endParaRPr lang="en-US" dirty="0"/>
          </a:p>
          <a:p>
            <a:r>
              <a:rPr lang="en-US" dirty="0"/>
              <a:t>Show the screenshot of all launch sites’ location markers on a global map</a:t>
            </a:r>
          </a:p>
          <a:p>
            <a:pPr marL="0" indent="0">
              <a:buNone/>
            </a:pPr>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36</a:t>
            </a:fld>
            <a:endParaRPr lang="en-US"/>
          </a:p>
        </p:txBody>
      </p:sp>
    </p:spTree>
    <p:extLst>
      <p:ext uri="{BB962C8B-B14F-4D97-AF65-F5344CB8AC3E}">
        <p14:creationId xmlns:p14="http://schemas.microsoft.com/office/powerpoint/2010/main" val="98167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&lt;Folium map screenshot 2&gt;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&lt;Folium map screenshot 2&gt; title with an appropriate title</a:t>
            </a:r>
          </a:p>
          <a:p>
            <a:pPr marL="0" indent="0">
              <a:buNone/>
            </a:pPr>
            <a:endParaRPr lang="en-US" dirty="0"/>
          </a:p>
          <a:p>
            <a:r>
              <a:rPr lang="en-US" dirty="0"/>
              <a:t>Show the screenshot of color-labeled launch records on the map</a:t>
            </a:r>
          </a:p>
          <a:p>
            <a:pPr marL="0" indent="0">
              <a:buNone/>
            </a:pPr>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37</a:t>
            </a:fld>
            <a:endParaRPr lang="en-US"/>
          </a:p>
        </p:txBody>
      </p:sp>
    </p:spTree>
    <p:extLst>
      <p:ext uri="{BB962C8B-B14F-4D97-AF65-F5344CB8AC3E}">
        <p14:creationId xmlns:p14="http://schemas.microsoft.com/office/powerpoint/2010/main" val="23959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&lt;Folium map screenshot 3&gt;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&lt;Folium map screenshot 3&gt; title with an appropriate title</a:t>
            </a:r>
          </a:p>
          <a:p>
            <a:pPr marL="0" indent="0">
              <a:buNone/>
            </a:pPr>
            <a:endParaRPr lang="en-US" dirty="0"/>
          </a:p>
          <a:p>
            <a:r>
              <a:rPr lang="en-US" dirty="0"/>
              <a:t>Show the screenshot of a selected launch site to its proximities such as railway, highway, coastline, with distance calculated and displayed</a:t>
            </a:r>
          </a:p>
          <a:p>
            <a:pPr marL="0" indent="0">
              <a:buNone/>
            </a:pPr>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38</a:t>
            </a:fld>
            <a:endParaRPr lang="en-US"/>
          </a:p>
        </p:txBody>
      </p:sp>
    </p:spTree>
    <p:extLst>
      <p:ext uri="{BB962C8B-B14F-4D97-AF65-F5344CB8AC3E}">
        <p14:creationId xmlns:p14="http://schemas.microsoft.com/office/powerpoint/2010/main" val="23249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39</a:t>
            </a:fld>
            <a:endParaRPr lang="en-US"/>
          </a:p>
        </p:txBody>
      </p:sp>
    </p:spTree>
    <p:extLst>
      <p:ext uri="{BB962C8B-B14F-4D97-AF65-F5344CB8AC3E}">
        <p14:creationId xmlns:p14="http://schemas.microsoft.com/office/powerpoint/2010/main" val="7334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514901"/>
            <a:ext cx="7452000" cy="49779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Project background and context</a:t>
            </a:r>
          </a:p>
          <a:p>
            <a:pPr>
              <a:buFont typeface="Wingdings" pitchFamily="2" charset="2"/>
              <a:buChar char="v"/>
            </a:pPr>
            <a:r>
              <a:rPr lang="en-GB" sz="1700" dirty="0"/>
              <a:t>Falcon9 is part of the falcon rocket family. It is designed and operated by private manufacturer SpaceX. They are mainly used for space exploration such as; cargo delivery, crewed flights to the International Space Station (ISS), etc. </a:t>
            </a:r>
            <a:r>
              <a:rPr lang="en-GB" sz="1500" dirty="0"/>
              <a:t>(Wikipedia).</a:t>
            </a:r>
          </a:p>
          <a:p>
            <a:pPr>
              <a:buFont typeface="Wingdings" pitchFamily="2" charset="2"/>
              <a:buChar char="v"/>
            </a:pPr>
            <a:r>
              <a:rPr lang="en-GB" sz="1700" dirty="0"/>
              <a:t>Since June 2010, rockets from the falcon9 family have been launched 126 times, with 124 full mission successes, one partial failure and one total loss of spacecraft </a:t>
            </a:r>
            <a:r>
              <a:rPr lang="en-GB" sz="1500" dirty="0"/>
              <a:t>(Wikipedia)</a:t>
            </a:r>
            <a:r>
              <a:rPr lang="en-GB" sz="1700" dirty="0"/>
              <a:t>, hence they have a good record of launches.</a:t>
            </a:r>
          </a:p>
          <a:p>
            <a:pPr>
              <a:buFont typeface="Wingdings" pitchFamily="2" charset="2"/>
              <a:buChar char="v"/>
            </a:pPr>
            <a:r>
              <a:rPr lang="en-US" sz="1800" dirty="0"/>
              <a:t>The landing performed on Falcon9 after there launches is usually controlled, hence there high success landing rate. This allows for of reusability, and thus low fare pricing compared to there competitors.</a:t>
            </a:r>
          </a:p>
          <a:p>
            <a:pPr marL="0" indent="0">
              <a:buNone/>
            </a:pPr>
            <a:endParaRPr lang="en-US" sz="2200" dirty="0"/>
          </a:p>
          <a:p>
            <a:r>
              <a:rPr lang="en-US" sz="2200" dirty="0"/>
              <a:t>Problems to be answered</a:t>
            </a:r>
          </a:p>
          <a:p>
            <a:pPr marL="0" indent="0">
              <a:buNone/>
            </a:pPr>
            <a:r>
              <a:rPr lang="en-US" sz="1700" dirty="0"/>
              <a:t>For other manufacturers to stand a chance against SpaceX, historical falcon9 launch data was analyzed for key questions such as:</a:t>
            </a:r>
          </a:p>
          <a:p>
            <a:r>
              <a:rPr lang="en-US" sz="1700" dirty="0"/>
              <a:t>What are the principal factors for a successful landing?</a:t>
            </a:r>
          </a:p>
          <a:p>
            <a:r>
              <a:rPr lang="en-US" sz="1700" dirty="0"/>
              <a:t>What factors are associated with failure landing?   </a:t>
            </a:r>
          </a:p>
          <a:p>
            <a:pPr marL="0" indent="0">
              <a:buNone/>
            </a:pPr>
            <a:r>
              <a:rPr lang="en-GB" sz="1700" dirty="0"/>
              <a:t>If known, Information on a possible successful rocket landing can be used by other rocket companies to bid against SpaceX’s rocket launch pricing.</a:t>
            </a:r>
            <a:endParaRPr lang="en-US" sz="1700" dirty="0"/>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1&gt;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&lt;Dashboard screenshot 1&gt; title with an appropriate title</a:t>
            </a:r>
          </a:p>
          <a:p>
            <a:pPr marL="0" indent="0">
              <a:buNone/>
            </a:pPr>
            <a:endParaRPr lang="en-US" dirty="0"/>
          </a:p>
          <a:p>
            <a:r>
              <a:rPr lang="en-US" dirty="0"/>
              <a:t>Show the screenshot of launch success count for all sites, in a </a:t>
            </a:r>
            <a:r>
              <a:rPr lang="en-US" dirty="0" err="1"/>
              <a:t>piechart</a:t>
            </a:r>
            <a:endParaRPr lang="en-US" dirty="0"/>
          </a:p>
          <a:p>
            <a:pPr marL="0" indent="0">
              <a:buNone/>
            </a:pPr>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40</a:t>
            </a:fld>
            <a:endParaRPr lang="en-US"/>
          </a:p>
        </p:txBody>
      </p:sp>
    </p:spTree>
    <p:extLst>
      <p:ext uri="{BB962C8B-B14F-4D97-AF65-F5344CB8AC3E}">
        <p14:creationId xmlns:p14="http://schemas.microsoft.com/office/powerpoint/2010/main" val="700132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2&gt;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&lt;Dashboard screenshot 2&gt; title with an appropriate title</a:t>
            </a:r>
          </a:p>
          <a:p>
            <a:pPr marL="0" indent="0">
              <a:buNone/>
            </a:pPr>
            <a:endParaRPr lang="en-US" dirty="0"/>
          </a:p>
          <a:p>
            <a:r>
              <a:rPr lang="en-US" dirty="0"/>
              <a:t>Show the screenshot of the </a:t>
            </a:r>
            <a:r>
              <a:rPr lang="en-US" dirty="0" err="1"/>
              <a:t>piechart</a:t>
            </a:r>
            <a:r>
              <a:rPr lang="en-US" dirty="0"/>
              <a:t> for the launch site with highest launch success ratio</a:t>
            </a:r>
          </a:p>
          <a:p>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41</a:t>
            </a:fld>
            <a:endParaRPr lang="en-US"/>
          </a:p>
        </p:txBody>
      </p:sp>
    </p:spTree>
    <p:extLst>
      <p:ext uri="{BB962C8B-B14F-4D97-AF65-F5344CB8AC3E}">
        <p14:creationId xmlns:p14="http://schemas.microsoft.com/office/powerpoint/2010/main" val="1866160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3&gt;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&lt;Dashboard screenshot 3&gt; title with an appropriate title</a:t>
            </a:r>
          </a:p>
          <a:p>
            <a:pPr marL="0" indent="0">
              <a:buNone/>
            </a:pPr>
            <a:endParaRPr lang="en-US" dirty="0"/>
          </a:p>
          <a:p>
            <a:r>
              <a:rPr lang="en-US" dirty="0"/>
              <a:t>Show screenshots of Payload vs. Launch Outcome scatter plot for all sites, with different payload selected in the range slider</a:t>
            </a:r>
          </a:p>
          <a:p>
            <a:pPr marL="0" indent="0">
              <a:buNone/>
            </a:pPr>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42</a:t>
            </a:fld>
            <a:endParaRPr lang="en-US"/>
          </a:p>
        </p:txBody>
      </p:sp>
    </p:spTree>
    <p:extLst>
      <p:ext uri="{BB962C8B-B14F-4D97-AF65-F5344CB8AC3E}">
        <p14:creationId xmlns:p14="http://schemas.microsoft.com/office/powerpoint/2010/main" val="25235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43</a:t>
            </a:fld>
            <a:endParaRPr lang="en-US"/>
          </a:p>
        </p:txBody>
      </p:sp>
    </p:spTree>
    <p:extLst>
      <p:ext uri="{BB962C8B-B14F-4D97-AF65-F5344CB8AC3E}">
        <p14:creationId xmlns:p14="http://schemas.microsoft.com/office/powerpoint/2010/main" val="12903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Classification Accuracy</a:t>
            </a:r>
          </a:p>
        </p:txBody>
      </p:sp>
      <p:sp>
        <p:nvSpPr>
          <p:cNvPr id="6" name="Picture Placeholder 5">
            <a:extLst>
              <a:ext uri="{FF2B5EF4-FFF2-40B4-BE49-F238E27FC236}">
                <a16:creationId xmlns:a16="http://schemas.microsoft.com/office/drawing/2014/main" id="{BF48CE57-D8EC-D24F-984D-3158249557A2}"/>
              </a:ext>
            </a:extLst>
          </p:cNvPr>
          <p:cNvSpPr>
            <a:spLocks noGrp="1"/>
          </p:cNvSpPr>
          <p:nvPr>
            <p:ph type="pic" idx="1"/>
          </p:nvPr>
        </p:nvSpPr>
        <p:spPr/>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a:bodyPr>
          <a:lstStyle/>
          <a:p>
            <a:endParaRPr lang="en-US" dirty="0"/>
          </a:p>
          <a:p>
            <a:endParaRPr lang="en-US" dirty="0"/>
          </a:p>
          <a:p>
            <a:r>
              <a:rPr lang="en-US" dirty="0"/>
              <a:t>Visualize all the built model accuracy for all built models, in a </a:t>
            </a:r>
            <a:r>
              <a:rPr lang="en-US" dirty="0" err="1"/>
              <a:t>barchart</a:t>
            </a:r>
            <a:endParaRPr lang="en-US" dirty="0"/>
          </a:p>
          <a:p>
            <a:endParaRPr lang="en-US" dirty="0"/>
          </a:p>
          <a:p>
            <a:endParaRPr lang="en-US" dirty="0"/>
          </a:p>
          <a:p>
            <a:r>
              <a:rPr lang="en-US" dirty="0"/>
              <a:t>Find which model has the highest classification accuracy</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44</a:t>
            </a:fld>
            <a:endParaRPr lang="en-US"/>
          </a:p>
        </p:txBody>
      </p:sp>
    </p:spTree>
    <p:extLst>
      <p:ext uri="{BB962C8B-B14F-4D97-AF65-F5344CB8AC3E}">
        <p14:creationId xmlns:p14="http://schemas.microsoft.com/office/powerpoint/2010/main" val="2459446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Confusion Matrix</a:t>
            </a:r>
          </a:p>
        </p:txBody>
      </p:sp>
      <p:sp>
        <p:nvSpPr>
          <p:cNvPr id="6" name="Picture Placeholder 5">
            <a:extLst>
              <a:ext uri="{FF2B5EF4-FFF2-40B4-BE49-F238E27FC236}">
                <a16:creationId xmlns:a16="http://schemas.microsoft.com/office/drawing/2014/main" id="{BF48CE57-D8EC-D24F-984D-3158249557A2}"/>
              </a:ext>
            </a:extLst>
          </p:cNvPr>
          <p:cNvSpPr>
            <a:spLocks noGrp="1"/>
          </p:cNvSpPr>
          <p:nvPr>
            <p:ph type="pic" idx="1"/>
          </p:nvPr>
        </p:nvSpPr>
        <p:spPr/>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lstStyle/>
          <a:p>
            <a:endParaRPr lang="en-US" dirty="0"/>
          </a:p>
          <a:p>
            <a:endParaRPr lang="en-US" dirty="0"/>
          </a:p>
          <a:p>
            <a:r>
              <a:rPr lang="en-US" dirty="0"/>
              <a:t>Show the confusion matrix of the best performing model with explanation </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45</a:t>
            </a:fld>
            <a:endParaRPr lang="en-US"/>
          </a:p>
        </p:txBody>
      </p:sp>
    </p:spTree>
    <p:extLst>
      <p:ext uri="{BB962C8B-B14F-4D97-AF65-F5344CB8AC3E}">
        <p14:creationId xmlns:p14="http://schemas.microsoft.com/office/powerpoint/2010/main" val="364503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Point 1</a:t>
            </a:r>
          </a:p>
          <a:p>
            <a:r>
              <a:rPr lang="en-US" dirty="0"/>
              <a:t>Point 2</a:t>
            </a:r>
          </a:p>
          <a:p>
            <a:r>
              <a:rPr lang="en-US" dirty="0"/>
              <a:t>Point 3</a:t>
            </a:r>
          </a:p>
          <a:p>
            <a:r>
              <a:rPr lang="en-US" dirty="0"/>
              <a:t>Point 4</a:t>
            </a:r>
          </a:p>
          <a:p>
            <a:r>
              <a:rPr lang="en-US" dirty="0"/>
              <a:t>…</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46</a:t>
            </a:fld>
            <a:endParaRPr lang="en-US"/>
          </a:p>
        </p:txBody>
      </p:sp>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assets </a:t>
            </a:r>
            <a:r>
              <a:rPr lang="en-US"/>
              <a:t>like Python </a:t>
            </a:r>
            <a:r>
              <a:rPr lang="en-US" dirty="0"/>
              <a:t>code snippets, SQL queries, charts, Notebook outputs, or data sets that you may have created during this project</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collection methodology:</a:t>
            </a:r>
          </a:p>
          <a:p>
            <a:pPr lvl="1"/>
            <a:r>
              <a:rPr lang="en-US" sz="1800" dirty="0"/>
              <a:t>Describes how data were collected </a:t>
            </a:r>
          </a:p>
          <a:p>
            <a:endParaRPr lang="en-US" sz="2200" dirty="0"/>
          </a:p>
          <a:p>
            <a:r>
              <a:rPr lang="en-US" sz="2200" dirty="0"/>
              <a:t>Performed data wrangling</a:t>
            </a:r>
          </a:p>
          <a:p>
            <a:pPr lvl="1"/>
            <a:r>
              <a:rPr lang="en-US" sz="1800" dirty="0"/>
              <a:t>Describe how data were processed</a:t>
            </a:r>
          </a:p>
          <a:p>
            <a:endParaRPr lang="en-US" sz="2200" dirty="0"/>
          </a:p>
          <a:p>
            <a:r>
              <a:rPr lang="en-US" sz="2200" dirty="0"/>
              <a:t>Performed exploratory data analysis (EDA) using visualization and SQL</a:t>
            </a:r>
          </a:p>
          <a:p>
            <a:endParaRPr lang="en-US" sz="2200" dirty="0"/>
          </a:p>
          <a:p>
            <a:r>
              <a:rPr lang="en-US" sz="2200" dirty="0"/>
              <a:t>Performed interactive visual analytics using Folium and Plotly Dash</a:t>
            </a:r>
          </a:p>
          <a:p>
            <a:endParaRPr lang="en-US" sz="2200" dirty="0"/>
          </a:p>
          <a:p>
            <a:r>
              <a:rPr lang="en-US" sz="2200" dirty="0"/>
              <a:t>Performed predictive analysis using classification models</a:t>
            </a:r>
          </a:p>
          <a:p>
            <a:pPr lvl="1"/>
            <a:r>
              <a:rPr lang="en-US" sz="1800" dirty="0"/>
              <a:t>How to build, tune, evaluate classification models</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How data sets was collected. </a:t>
            </a:r>
          </a:p>
          <a:p>
            <a:pPr marL="0" indent="0">
              <a:buNone/>
            </a:pPr>
            <a:endParaRPr lang="en-US" sz="1600" dirty="0"/>
          </a:p>
          <a:p>
            <a:pPr marL="0" indent="0">
              <a:buNone/>
            </a:pPr>
            <a:r>
              <a:rPr lang="en-US" sz="1800" dirty="0"/>
              <a:t>Data used for this analysis was collected using two different approaches:</a:t>
            </a:r>
          </a:p>
          <a:p>
            <a:pPr marL="0" indent="0">
              <a:buNone/>
            </a:pPr>
            <a:endParaRPr lang="en-US" sz="1800" dirty="0"/>
          </a:p>
          <a:p>
            <a:r>
              <a:rPr lang="en-US" sz="1800" dirty="0"/>
              <a:t>Through REST API request made directly  to the SpaceX API </a:t>
            </a:r>
          </a:p>
          <a:p>
            <a:r>
              <a:rPr lang="en-US" sz="1800" dirty="0"/>
              <a:t>Web scraping the Wikipedia page for relevant Falcon9 historical launch table</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dirty="0"/>
          </a:p>
        </p:txBody>
      </p:sp>
      <p:sp>
        <p:nvSpPr>
          <p:cNvPr id="10" name="TextBox 9">
            <a:extLst>
              <a:ext uri="{FF2B5EF4-FFF2-40B4-BE49-F238E27FC236}">
                <a16:creationId xmlns:a16="http://schemas.microsoft.com/office/drawing/2014/main" id="{166AA556-AFBC-1A45-A968-C0FB65959217}"/>
              </a:ext>
            </a:extLst>
          </p:cNvPr>
          <p:cNvSpPr txBox="1"/>
          <p:nvPr/>
        </p:nvSpPr>
        <p:spPr>
          <a:xfrm>
            <a:off x="838200" y="6137137"/>
            <a:ext cx="6835727" cy="369332"/>
          </a:xfrm>
          <a:prstGeom prst="rect">
            <a:avLst/>
          </a:prstGeom>
          <a:noFill/>
        </p:spPr>
        <p:txBody>
          <a:bodyPr wrap="square" rtlCol="0">
            <a:spAutoFit/>
          </a:bodyPr>
          <a:lstStyle/>
          <a:p>
            <a:r>
              <a:rPr lang="en-DE" dirty="0"/>
              <a:t>Here’s a </a:t>
            </a:r>
            <a:r>
              <a:rPr lang="en-GB" dirty="0">
                <a:solidFill>
                  <a:schemeClr val="tx2"/>
                </a:solidFill>
                <a:hlinkClick r:id="rId2">
                  <a:extLst>
                    <a:ext uri="{A12FA001-AC4F-418D-AE19-62706E023703}">
                      <ahyp:hlinkClr xmlns:ahyp="http://schemas.microsoft.com/office/drawing/2018/hyperlinkcolor" val="tx"/>
                    </a:ext>
                  </a:extLst>
                </a:hlinkClick>
              </a:rPr>
              <a:t>Github link</a:t>
            </a:r>
            <a:r>
              <a:rPr lang="en-DE" dirty="0">
                <a:solidFill>
                  <a:schemeClr val="tx2"/>
                </a:solidFill>
              </a:rPr>
              <a:t> </a:t>
            </a:r>
            <a:r>
              <a:rPr lang="en-DE" dirty="0"/>
              <a:t>to the complete notebook of the data collection</a:t>
            </a:r>
          </a:p>
        </p:txBody>
      </p:sp>
    </p:spTree>
    <p:extLst>
      <p:ext uri="{BB962C8B-B14F-4D97-AF65-F5344CB8AC3E}">
        <p14:creationId xmlns:p14="http://schemas.microsoft.com/office/powerpoint/2010/main" val="26625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 – REST API</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lvl="1"/>
            <a:r>
              <a:rPr lang="en-US" sz="1800" dirty="0"/>
              <a:t>Initiated a request to SpaceX API</a:t>
            </a:r>
          </a:p>
          <a:p>
            <a:endParaRPr lang="en-US" sz="1600" dirty="0"/>
          </a:p>
          <a:p>
            <a:endParaRPr lang="en-US" sz="1600" dirty="0"/>
          </a:p>
          <a:p>
            <a:pPr lvl="1"/>
            <a:r>
              <a:rPr lang="en-US" sz="1800" dirty="0"/>
              <a:t>Then converted the response content into a pandas </a:t>
            </a:r>
            <a:r>
              <a:rPr lang="en-US" sz="1800" dirty="0" err="1"/>
              <a:t>dataframe</a:t>
            </a:r>
            <a:r>
              <a:rPr lang="en-US" sz="1800" dirty="0"/>
              <a:t> for Cleaning, and further processes </a:t>
            </a:r>
          </a:p>
          <a:p>
            <a:pPr marL="0" indent="0">
              <a:buNone/>
            </a:pPr>
            <a:endParaRPr lang="en-US" sz="1400" dirty="0"/>
          </a:p>
          <a:p>
            <a:pPr marL="0" indent="0">
              <a:buNone/>
            </a:pPr>
            <a:endParaRPr lang="en-US" sz="1600" dirty="0"/>
          </a:p>
          <a:p>
            <a:pPr marL="0" indent="0">
              <a:buNone/>
            </a:pPr>
            <a:endParaRPr lang="en-US" sz="1600" dirty="0"/>
          </a:p>
          <a:p>
            <a:pPr lvl="1"/>
            <a:r>
              <a:rPr lang="en-US" sz="1800" dirty="0"/>
              <a:t>Below is a flowchart of the collected process.</a:t>
            </a:r>
          </a:p>
          <a:p>
            <a:pPr marL="0" indent="0">
              <a:buNone/>
            </a:pPr>
            <a:endParaRPr lang="en-US" sz="1600"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dirty="0"/>
          </a:p>
        </p:txBody>
      </p:sp>
      <p:pic>
        <p:nvPicPr>
          <p:cNvPr id="7" name="Picture 6">
            <a:extLst>
              <a:ext uri="{FF2B5EF4-FFF2-40B4-BE49-F238E27FC236}">
                <a16:creationId xmlns:a16="http://schemas.microsoft.com/office/drawing/2014/main" id="{10C1AD73-050B-5C4F-A2A2-35354B50CE58}"/>
              </a:ext>
            </a:extLst>
          </p:cNvPr>
          <p:cNvPicPr>
            <a:picLocks noChangeAspect="1"/>
          </p:cNvPicPr>
          <p:nvPr/>
        </p:nvPicPr>
        <p:blipFill>
          <a:blip r:embed="rId2"/>
          <a:stretch>
            <a:fillRect/>
          </a:stretch>
        </p:blipFill>
        <p:spPr>
          <a:xfrm>
            <a:off x="1576775" y="3094871"/>
            <a:ext cx="4495800" cy="482600"/>
          </a:xfrm>
          <a:prstGeom prst="rect">
            <a:avLst/>
          </a:prstGeom>
        </p:spPr>
      </p:pic>
      <p:pic>
        <p:nvPicPr>
          <p:cNvPr id="9" name="Picture 8">
            <a:extLst>
              <a:ext uri="{FF2B5EF4-FFF2-40B4-BE49-F238E27FC236}">
                <a16:creationId xmlns:a16="http://schemas.microsoft.com/office/drawing/2014/main" id="{02859C70-CA46-8B45-A691-E0C1A047B5CC}"/>
              </a:ext>
            </a:extLst>
          </p:cNvPr>
          <p:cNvPicPr>
            <a:picLocks noChangeAspect="1"/>
          </p:cNvPicPr>
          <p:nvPr/>
        </p:nvPicPr>
        <p:blipFill>
          <a:blip r:embed="rId3"/>
          <a:stretch>
            <a:fillRect/>
          </a:stretch>
        </p:blipFill>
        <p:spPr>
          <a:xfrm>
            <a:off x="1494836" y="4346492"/>
            <a:ext cx="7491914" cy="1344389"/>
          </a:xfrm>
          <a:prstGeom prst="rect">
            <a:avLst/>
          </a:prstGeom>
        </p:spPr>
      </p:pic>
      <p:sp>
        <p:nvSpPr>
          <p:cNvPr id="10" name="TextBox 9">
            <a:extLst>
              <a:ext uri="{FF2B5EF4-FFF2-40B4-BE49-F238E27FC236}">
                <a16:creationId xmlns:a16="http://schemas.microsoft.com/office/drawing/2014/main" id="{166AA556-AFBC-1A45-A968-C0FB65959217}"/>
              </a:ext>
            </a:extLst>
          </p:cNvPr>
          <p:cNvSpPr txBox="1"/>
          <p:nvPr/>
        </p:nvSpPr>
        <p:spPr>
          <a:xfrm>
            <a:off x="838200" y="6137137"/>
            <a:ext cx="6835727" cy="369332"/>
          </a:xfrm>
          <a:prstGeom prst="rect">
            <a:avLst/>
          </a:prstGeom>
          <a:noFill/>
        </p:spPr>
        <p:txBody>
          <a:bodyPr wrap="square" rtlCol="0">
            <a:spAutoFit/>
          </a:bodyPr>
          <a:lstStyle/>
          <a:p>
            <a:r>
              <a:rPr lang="en-DE" dirty="0"/>
              <a:t>Here’s a </a:t>
            </a:r>
            <a:r>
              <a:rPr lang="en-GB" dirty="0">
                <a:solidFill>
                  <a:schemeClr val="tx2"/>
                </a:solidFill>
                <a:hlinkClick r:id="rId4">
                  <a:extLst>
                    <a:ext uri="{A12FA001-AC4F-418D-AE19-62706E023703}">
                      <ahyp:hlinkClr xmlns:ahyp="http://schemas.microsoft.com/office/drawing/2018/hyperlinkcolor" val="tx"/>
                    </a:ext>
                  </a:extLst>
                </a:hlinkClick>
              </a:rPr>
              <a:t>Github link</a:t>
            </a:r>
            <a:r>
              <a:rPr lang="en-DE" dirty="0">
                <a:solidFill>
                  <a:schemeClr val="tx2"/>
                </a:solidFill>
              </a:rPr>
              <a:t> </a:t>
            </a:r>
            <a:r>
              <a:rPr lang="en-DE" dirty="0"/>
              <a:t>to the complete notebook of the data collection</a:t>
            </a:r>
          </a:p>
        </p:txBody>
      </p:sp>
      <p:pic>
        <p:nvPicPr>
          <p:cNvPr id="11" name="Picture 10">
            <a:extLst>
              <a:ext uri="{FF2B5EF4-FFF2-40B4-BE49-F238E27FC236}">
                <a16:creationId xmlns:a16="http://schemas.microsoft.com/office/drawing/2014/main" id="{3026211B-341A-6640-B7B8-CDF9448AAB01}"/>
              </a:ext>
            </a:extLst>
          </p:cNvPr>
          <p:cNvPicPr>
            <a:picLocks noChangeAspect="1"/>
          </p:cNvPicPr>
          <p:nvPr/>
        </p:nvPicPr>
        <p:blipFill>
          <a:blip r:embed="rId5"/>
          <a:stretch>
            <a:fillRect/>
          </a:stretch>
        </p:blipFill>
        <p:spPr>
          <a:xfrm>
            <a:off x="1617666" y="2030719"/>
            <a:ext cx="3810000" cy="342900"/>
          </a:xfrm>
          <a:prstGeom prst="rect">
            <a:avLst/>
          </a:prstGeom>
        </p:spPr>
      </p:pic>
    </p:spTree>
    <p:extLst>
      <p:ext uri="{BB962C8B-B14F-4D97-AF65-F5344CB8AC3E}">
        <p14:creationId xmlns:p14="http://schemas.microsoft.com/office/powerpoint/2010/main" val="328866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8" y="457200"/>
            <a:ext cx="3932237" cy="1269586"/>
          </a:xfrm>
        </p:spPr>
        <p:txBody>
          <a:bodyPr/>
          <a:lstStyle/>
          <a:p>
            <a:r>
              <a:rPr lang="en-US" dirty="0"/>
              <a:t>Data collection – Web scraping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764214" y="846161"/>
            <a:ext cx="5591174" cy="5014889"/>
          </a:xfrm>
        </p:spPr>
        <p:txBody>
          <a:bodyPr/>
          <a:lstStyle/>
          <a:p>
            <a:pPr marL="0" indent="0">
              <a:buNone/>
            </a:pPr>
            <a:r>
              <a:rPr lang="en-US" dirty="0"/>
              <a:t>A flowchart of web scraping process.</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839787" y="1583140"/>
            <a:ext cx="4983163" cy="4285848"/>
          </a:xfrm>
        </p:spPr>
        <p:txBody>
          <a:bodyPr>
            <a:normAutofit/>
          </a:bodyPr>
          <a:lstStyle/>
          <a:p>
            <a:endParaRPr lang="en-US" dirty="0"/>
          </a:p>
          <a:p>
            <a:pPr marL="285750" indent="-285750">
              <a:buFont typeface="Arial" panose="020B0604020202020204" pitchFamily="34" charset="0"/>
              <a:buChar char="•"/>
            </a:pPr>
            <a:r>
              <a:rPr lang="en-US" dirty="0"/>
              <a:t>The </a:t>
            </a:r>
            <a:r>
              <a:rPr lang="en-US" dirty="0" err="1"/>
              <a:t>webscraping</a:t>
            </a:r>
            <a:r>
              <a:rPr lang="en-US" dirty="0"/>
              <a:t> was done using </a:t>
            </a:r>
            <a:r>
              <a:rPr lang="en-US" dirty="0" err="1"/>
              <a:t>BeautifulSoup</a:t>
            </a:r>
            <a:r>
              <a:rPr lang="en-US" dirty="0"/>
              <a:t> (a python package)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Extracted a falcon9 launch record HTML table from Wikipedia</a:t>
            </a:r>
          </a:p>
          <a:p>
            <a:endParaRPr lang="en-US" dirty="0"/>
          </a:p>
          <a:p>
            <a:endParaRPr lang="en-US" dirty="0"/>
          </a:p>
          <a:p>
            <a:endParaRPr lang="en-US" dirty="0"/>
          </a:p>
          <a:p>
            <a:pPr marL="285750" indent="-285750">
              <a:buFont typeface="Arial" panose="020B0604020202020204" pitchFamily="34" charset="0"/>
              <a:buChar char="•"/>
            </a:pPr>
            <a:r>
              <a:rPr lang="en-US" dirty="0"/>
              <a:t>Parsed the table and converted it to a </a:t>
            </a:r>
            <a:r>
              <a:rPr lang="en-US" dirty="0" err="1"/>
              <a:t>dataframe</a:t>
            </a:r>
            <a:r>
              <a:rPr lang="en-US" dirty="0"/>
              <a:t>.</a:t>
            </a:r>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dirty="0"/>
          </a:p>
        </p:txBody>
      </p:sp>
      <p:sp>
        <p:nvSpPr>
          <p:cNvPr id="7" name="TextBox 6">
            <a:extLst>
              <a:ext uri="{FF2B5EF4-FFF2-40B4-BE49-F238E27FC236}">
                <a16:creationId xmlns:a16="http://schemas.microsoft.com/office/drawing/2014/main" id="{C3823B1B-592B-4341-8BA2-EF7DB2FAA956}"/>
              </a:ext>
            </a:extLst>
          </p:cNvPr>
          <p:cNvSpPr txBox="1"/>
          <p:nvPr/>
        </p:nvSpPr>
        <p:spPr>
          <a:xfrm>
            <a:off x="1724074" y="5960864"/>
            <a:ext cx="6835727" cy="369332"/>
          </a:xfrm>
          <a:prstGeom prst="rect">
            <a:avLst/>
          </a:prstGeom>
          <a:noFill/>
        </p:spPr>
        <p:txBody>
          <a:bodyPr wrap="square" rtlCol="0">
            <a:spAutoFit/>
          </a:bodyPr>
          <a:lstStyle/>
          <a:p>
            <a:r>
              <a:rPr lang="en-DE" dirty="0"/>
              <a:t>Here’s a </a:t>
            </a:r>
            <a:r>
              <a:rPr lang="en-GB" dirty="0">
                <a:solidFill>
                  <a:schemeClr val="tx2"/>
                </a:solidFill>
                <a:hlinkClick r:id="rId2">
                  <a:extLst>
                    <a:ext uri="{A12FA001-AC4F-418D-AE19-62706E023703}">
                      <ahyp:hlinkClr xmlns:ahyp="http://schemas.microsoft.com/office/drawing/2018/hyperlinkcolor" val="tx"/>
                    </a:ext>
                  </a:extLst>
                </a:hlinkClick>
              </a:rPr>
              <a:t>Github link</a:t>
            </a:r>
            <a:r>
              <a:rPr lang="en-DE" dirty="0">
                <a:solidFill>
                  <a:schemeClr val="tx2"/>
                </a:solidFill>
              </a:rPr>
              <a:t> </a:t>
            </a:r>
            <a:r>
              <a:rPr lang="en-DE" dirty="0"/>
              <a:t>to the complete notebook for the webscraping</a:t>
            </a:r>
          </a:p>
        </p:txBody>
      </p:sp>
      <p:pic>
        <p:nvPicPr>
          <p:cNvPr id="4" name="Picture 3">
            <a:extLst>
              <a:ext uri="{FF2B5EF4-FFF2-40B4-BE49-F238E27FC236}">
                <a16:creationId xmlns:a16="http://schemas.microsoft.com/office/drawing/2014/main" id="{92D32C7E-BD3B-ED4A-A9A2-7870910B33F9}"/>
              </a:ext>
            </a:extLst>
          </p:cNvPr>
          <p:cNvPicPr>
            <a:picLocks noChangeAspect="1"/>
          </p:cNvPicPr>
          <p:nvPr/>
        </p:nvPicPr>
        <p:blipFill>
          <a:blip r:embed="rId3"/>
          <a:stretch>
            <a:fillRect/>
          </a:stretch>
        </p:blipFill>
        <p:spPr>
          <a:xfrm>
            <a:off x="1457325" y="2404564"/>
            <a:ext cx="3314700" cy="533400"/>
          </a:xfrm>
          <a:prstGeom prst="rect">
            <a:avLst/>
          </a:prstGeom>
        </p:spPr>
      </p:pic>
      <p:pic>
        <p:nvPicPr>
          <p:cNvPr id="8" name="Picture 7">
            <a:extLst>
              <a:ext uri="{FF2B5EF4-FFF2-40B4-BE49-F238E27FC236}">
                <a16:creationId xmlns:a16="http://schemas.microsoft.com/office/drawing/2014/main" id="{59506287-EED3-FD4D-B65D-477F676E0157}"/>
              </a:ext>
            </a:extLst>
          </p:cNvPr>
          <p:cNvPicPr>
            <a:picLocks noChangeAspect="1"/>
          </p:cNvPicPr>
          <p:nvPr/>
        </p:nvPicPr>
        <p:blipFill>
          <a:blip r:embed="rId4"/>
          <a:stretch>
            <a:fillRect/>
          </a:stretch>
        </p:blipFill>
        <p:spPr>
          <a:xfrm>
            <a:off x="1009650" y="3843453"/>
            <a:ext cx="4584700" cy="292100"/>
          </a:xfrm>
          <a:prstGeom prst="rect">
            <a:avLst/>
          </a:prstGeom>
        </p:spPr>
      </p:pic>
      <p:pic>
        <p:nvPicPr>
          <p:cNvPr id="9" name="Picture 8">
            <a:extLst>
              <a:ext uri="{FF2B5EF4-FFF2-40B4-BE49-F238E27FC236}">
                <a16:creationId xmlns:a16="http://schemas.microsoft.com/office/drawing/2014/main" id="{FF03F11D-D4B1-7D4D-B551-A4E6A0C28E97}"/>
              </a:ext>
            </a:extLst>
          </p:cNvPr>
          <p:cNvPicPr>
            <a:picLocks noChangeAspect="1"/>
          </p:cNvPicPr>
          <p:nvPr/>
        </p:nvPicPr>
        <p:blipFill>
          <a:blip r:embed="rId5"/>
          <a:stretch>
            <a:fillRect/>
          </a:stretch>
        </p:blipFill>
        <p:spPr>
          <a:xfrm>
            <a:off x="898680" y="5074506"/>
            <a:ext cx="4762500" cy="292100"/>
          </a:xfrm>
          <a:prstGeom prst="rect">
            <a:avLst/>
          </a:prstGeom>
        </p:spPr>
      </p:pic>
      <p:pic>
        <p:nvPicPr>
          <p:cNvPr id="10" name="Picture 9">
            <a:extLst>
              <a:ext uri="{FF2B5EF4-FFF2-40B4-BE49-F238E27FC236}">
                <a16:creationId xmlns:a16="http://schemas.microsoft.com/office/drawing/2014/main" id="{DE47C56E-3289-4B42-AD0E-5711016EBB45}"/>
              </a:ext>
            </a:extLst>
          </p:cNvPr>
          <p:cNvPicPr>
            <a:picLocks noChangeAspect="1"/>
          </p:cNvPicPr>
          <p:nvPr/>
        </p:nvPicPr>
        <p:blipFill>
          <a:blip r:embed="rId6"/>
          <a:stretch>
            <a:fillRect/>
          </a:stretch>
        </p:blipFill>
        <p:spPr>
          <a:xfrm>
            <a:off x="916782" y="5404432"/>
            <a:ext cx="3124200" cy="317500"/>
          </a:xfrm>
          <a:prstGeom prst="rect">
            <a:avLst/>
          </a:prstGeom>
        </p:spPr>
      </p:pic>
      <p:pic>
        <p:nvPicPr>
          <p:cNvPr id="11" name="Picture 10">
            <a:extLst>
              <a:ext uri="{FF2B5EF4-FFF2-40B4-BE49-F238E27FC236}">
                <a16:creationId xmlns:a16="http://schemas.microsoft.com/office/drawing/2014/main" id="{70DD13FB-6796-1249-A534-14AFD065D3DD}"/>
              </a:ext>
            </a:extLst>
          </p:cNvPr>
          <p:cNvPicPr>
            <a:picLocks noChangeAspect="1"/>
          </p:cNvPicPr>
          <p:nvPr/>
        </p:nvPicPr>
        <p:blipFill>
          <a:blip r:embed="rId7"/>
          <a:stretch>
            <a:fillRect/>
          </a:stretch>
        </p:blipFill>
        <p:spPr>
          <a:xfrm>
            <a:off x="1009650" y="4214587"/>
            <a:ext cx="4495800" cy="228600"/>
          </a:xfrm>
          <a:prstGeom prst="rect">
            <a:avLst/>
          </a:prstGeom>
        </p:spPr>
      </p:pic>
      <p:pic>
        <p:nvPicPr>
          <p:cNvPr id="13" name="Picture 12">
            <a:extLst>
              <a:ext uri="{FF2B5EF4-FFF2-40B4-BE49-F238E27FC236}">
                <a16:creationId xmlns:a16="http://schemas.microsoft.com/office/drawing/2014/main" id="{B9FCEE58-1C35-024B-A6A7-F82B28BF2EFC}"/>
              </a:ext>
            </a:extLst>
          </p:cNvPr>
          <p:cNvPicPr>
            <a:picLocks noChangeAspect="1"/>
          </p:cNvPicPr>
          <p:nvPr/>
        </p:nvPicPr>
        <p:blipFill>
          <a:blip r:embed="rId8"/>
          <a:stretch>
            <a:fillRect/>
          </a:stretch>
        </p:blipFill>
        <p:spPr>
          <a:xfrm>
            <a:off x="5822950" y="2025650"/>
            <a:ext cx="5945959" cy="3048856"/>
          </a:xfrm>
          <a:prstGeom prst="rect">
            <a:avLst/>
          </a:prstGeom>
        </p:spPr>
      </p:pic>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2353</TotalTime>
  <Words>1883</Words>
  <Application>Microsoft Macintosh PowerPoint</Application>
  <PresentationFormat>Widescreen</PresentationFormat>
  <Paragraphs>329</Paragraphs>
  <Slides>47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IBM Plex Mono SemiBold</vt:lpstr>
      <vt:lpstr>IBM Plex Mono Text</vt:lpstr>
      <vt:lpstr>Wingdings</vt:lpstr>
      <vt:lpstr>SLIDE_TEMPLATE_skill_network</vt:lpstr>
      <vt:lpstr>Data Science Capstone project</vt:lpstr>
      <vt:lpstr>Outline</vt:lpstr>
      <vt:lpstr>Executive Summary</vt:lpstr>
      <vt:lpstr>Introduction</vt:lpstr>
      <vt:lpstr>Methodology</vt:lpstr>
      <vt:lpstr>Methodology</vt:lpstr>
      <vt:lpstr>Data collection</vt:lpstr>
      <vt:lpstr>Data collection – REST API</vt:lpstr>
      <vt:lpstr>Data collection – Web scraping</vt:lpstr>
      <vt:lpstr>Data wrangling</vt:lpstr>
      <vt:lpstr>EDA with SQL</vt:lpstr>
      <vt:lpstr>EDA with data visualization</vt:lpstr>
      <vt:lpstr>Build an interactive map with Folium</vt:lpstr>
      <vt:lpstr>Build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&lt;Folium map screenshot 1&gt;</vt:lpstr>
      <vt:lpstr>&lt;Folium map screenshot 2&gt;</vt:lpstr>
      <vt:lpstr>&lt;Folium map screenshot 3&gt;</vt:lpstr>
      <vt:lpstr>Build a Dashboard with Plotly Dash</vt:lpstr>
      <vt:lpstr>&lt;Dashboard screenshot 1&gt;</vt:lpstr>
      <vt:lpstr>&lt;Dashboard screenshot 2&gt;</vt:lpstr>
      <vt:lpstr>&lt;Dashboard screenshot 3&gt;</vt:lpstr>
      <vt:lpstr>Predictive analysis (Classification)</vt:lpstr>
      <vt:lpstr>Classification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olatunde salami</cp:lastModifiedBy>
  <cp:revision>391</cp:revision>
  <dcterms:created xsi:type="dcterms:W3CDTF">2021-04-29T18:58:34Z</dcterms:created>
  <dcterms:modified xsi:type="dcterms:W3CDTF">2021-08-09T21:27:33Z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