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18288000" cy="10287000"/>
  <p:notesSz cx="6858000" cy="9144000"/>
  <p:embeddedFontLst>
    <p:embeddedFont>
      <p:font typeface="Anton" pitchFamily="2" charset="0"/>
      <p:regular r:id="rId44"/>
    </p:embeddedFont>
    <p:embeddedFont>
      <p:font typeface="Calibri" panose="020F0502020204030204" pitchFamily="34" charset="0"/>
      <p:regular r:id="rId45"/>
      <p:bold r:id="rId46"/>
      <p:italic r:id="rId47"/>
      <p:boldItalic r:id="rId48"/>
    </p:embeddedFont>
    <p:embeddedFont>
      <p:font typeface="Canva Sans" panose="020B0604020202020204" charset="0"/>
      <p:regular r:id="rId49"/>
    </p:embeddedFont>
    <p:embeddedFont>
      <p:font typeface="Open Sauce" panose="020B0604020202020204" charset="0"/>
      <p:regular r:id="rId50"/>
    </p:embeddedFont>
    <p:embeddedFont>
      <p:font typeface="Open Sauce Bold" panose="020B0604020202020204" charset="0"/>
      <p:regular r:id="rId51"/>
      <p:bold r:id="rId5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autoAdjust="0"/>
    <p:restoredTop sz="94613" autoAdjust="0"/>
  </p:normalViewPr>
  <p:slideViewPr>
    <p:cSldViewPr>
      <p:cViewPr varScale="1">
        <p:scale>
          <a:sx n="52" d="100"/>
          <a:sy n="52" d="100"/>
        </p:scale>
        <p:origin x="29"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5.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0.svg"/><Relationship Id="rId7" Type="http://schemas.openxmlformats.org/officeDocument/2006/relationships/image" Target="../media/image6.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4.svg"/></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2.svg"/><Relationship Id="rId7" Type="http://schemas.openxmlformats.org/officeDocument/2006/relationships/image" Target="../media/image4.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8.sv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2.svg"/><Relationship Id="rId7" Type="http://schemas.openxmlformats.org/officeDocument/2006/relationships/image" Target="../media/image4.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8.sv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2.svg"/><Relationship Id="rId7" Type="http://schemas.openxmlformats.org/officeDocument/2006/relationships/image" Target="../media/image4.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8.sv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2.svg"/><Relationship Id="rId7" Type="http://schemas.openxmlformats.org/officeDocument/2006/relationships/image" Target="../media/image4.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8.sv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2.svg"/><Relationship Id="rId7" Type="http://schemas.openxmlformats.org/officeDocument/2006/relationships/image" Target="../media/image4.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8.sv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2.svg"/><Relationship Id="rId7" Type="http://schemas.openxmlformats.org/officeDocument/2006/relationships/image" Target="../media/image4.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8.sv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8.sv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4.svg"/><Relationship Id="rId7" Type="http://schemas.openxmlformats.org/officeDocument/2006/relationships/image" Target="../media/image17.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6.svg"/></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0.svg"/><Relationship Id="rId7" Type="http://schemas.openxmlformats.org/officeDocument/2006/relationships/image" Target="../media/image6.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4.svg"/></Relationships>
</file>

<file path=ppt/slides/_rels/slide2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4.svg"/><Relationship Id="rId7" Type="http://schemas.openxmlformats.org/officeDocument/2006/relationships/image" Target="../media/image17.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6.svg"/></Relationships>
</file>

<file path=ppt/slides/_rels/slide2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4.svg"/><Relationship Id="rId7" Type="http://schemas.openxmlformats.org/officeDocument/2006/relationships/image" Target="../media/image17.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6.svg"/></Relationships>
</file>

<file path=ppt/slides/_rels/slide2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4.svg"/><Relationship Id="rId7" Type="http://schemas.openxmlformats.org/officeDocument/2006/relationships/image" Target="../media/image17.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6.sv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14.sv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14.sv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14.sv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14.svg"/></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14.svg"/></Relationships>
</file>

<file path=ppt/slides/_rels/slide28.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8.svg"/><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4.svg"/><Relationship Id="rId7" Type="http://schemas.openxmlformats.org/officeDocument/2006/relationships/image" Target="../media/image17.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6.svg"/></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0.svg"/><Relationship Id="rId7" Type="http://schemas.openxmlformats.org/officeDocument/2006/relationships/image" Target="../media/image6.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4.svg"/></Relationships>
</file>

<file path=ppt/slides/_rels/slide3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4.svg"/><Relationship Id="rId7" Type="http://schemas.openxmlformats.org/officeDocument/2006/relationships/image" Target="../media/image17.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6.svg"/></Relationships>
</file>

<file path=ppt/slides/_rels/slide31.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6.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7.svg"/><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4.svg"/><Relationship Id="rId7" Type="http://schemas.openxmlformats.org/officeDocument/2006/relationships/image" Target="../media/image17.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6.svg"/></Relationships>
</file>

<file path=ppt/slides/_rels/slide3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4.svg"/><Relationship Id="rId7" Type="http://schemas.openxmlformats.org/officeDocument/2006/relationships/image" Target="../media/image20.svg"/><Relationship Id="rId12" Type="http://schemas.openxmlformats.org/officeDocument/2006/relationships/image" Target="../media/image25.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9.png"/><Relationship Id="rId11" Type="http://schemas.openxmlformats.org/officeDocument/2006/relationships/image" Target="../media/image24.svg"/><Relationship Id="rId5" Type="http://schemas.openxmlformats.org/officeDocument/2006/relationships/image" Target="../media/image8.svg"/><Relationship Id="rId10" Type="http://schemas.openxmlformats.org/officeDocument/2006/relationships/image" Target="../media/image23.png"/><Relationship Id="rId4" Type="http://schemas.openxmlformats.org/officeDocument/2006/relationships/image" Target="../media/image7.png"/><Relationship Id="rId9" Type="http://schemas.openxmlformats.org/officeDocument/2006/relationships/image" Target="../media/image22.svg"/></Relationships>
</file>

<file path=ppt/slides/_rels/slide3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4.svg"/><Relationship Id="rId7" Type="http://schemas.openxmlformats.org/officeDocument/2006/relationships/image" Target="../media/image20.svg"/><Relationship Id="rId12" Type="http://schemas.openxmlformats.org/officeDocument/2006/relationships/image" Target="../media/image26.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9.png"/><Relationship Id="rId11" Type="http://schemas.openxmlformats.org/officeDocument/2006/relationships/image" Target="../media/image24.svg"/><Relationship Id="rId5" Type="http://schemas.openxmlformats.org/officeDocument/2006/relationships/image" Target="../media/image8.svg"/><Relationship Id="rId10" Type="http://schemas.openxmlformats.org/officeDocument/2006/relationships/image" Target="../media/image23.png"/><Relationship Id="rId4" Type="http://schemas.openxmlformats.org/officeDocument/2006/relationships/image" Target="../media/image7.png"/><Relationship Id="rId9" Type="http://schemas.openxmlformats.org/officeDocument/2006/relationships/image" Target="../media/image22.svg"/></Relationships>
</file>

<file path=ppt/slides/_rels/slide3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4.svg"/><Relationship Id="rId7" Type="http://schemas.openxmlformats.org/officeDocument/2006/relationships/image" Target="../media/image17.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6.svg"/></Relationships>
</file>

<file path=ppt/slides/_rels/slide3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4.svg"/><Relationship Id="rId7" Type="http://schemas.openxmlformats.org/officeDocument/2006/relationships/image" Target="../media/image17.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6.sv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0.svg"/><Relationship Id="rId7" Type="http://schemas.openxmlformats.org/officeDocument/2006/relationships/image" Target="../media/image6.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4.svg"/></Relationships>
</file>

<file path=ppt/slides/_rels/slide4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4.svg"/><Relationship Id="rId7" Type="http://schemas.openxmlformats.org/officeDocument/2006/relationships/image" Target="../media/image17.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6.svg"/></Relationships>
</file>

<file path=ppt/slides/_rels/slide4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27.png"/></Relationships>
</file>

<file path=ppt/slides/_rels/slide4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0.svg"/><Relationship Id="rId7" Type="http://schemas.openxmlformats.org/officeDocument/2006/relationships/image" Target="../media/image6.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4.sv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0.svg"/><Relationship Id="rId7" Type="http://schemas.openxmlformats.org/officeDocument/2006/relationships/image" Target="../media/image6.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4.sv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0.svg"/><Relationship Id="rId7" Type="http://schemas.openxmlformats.org/officeDocument/2006/relationships/image" Target="../media/image6.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4.svg"/></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0.svg"/><Relationship Id="rId7" Type="http://schemas.openxmlformats.org/officeDocument/2006/relationships/image" Target="../media/image6.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4.svg"/></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0.svg"/><Relationship Id="rId7" Type="http://schemas.openxmlformats.org/officeDocument/2006/relationships/image" Target="../media/image6.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4.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94275"/>
        </a:solidFill>
        <a:effectLst/>
      </p:bgPr>
    </p:bg>
    <p:spTree>
      <p:nvGrpSpPr>
        <p:cNvPr id="1" name=""/>
        <p:cNvGrpSpPr/>
        <p:nvPr/>
      </p:nvGrpSpPr>
      <p:grpSpPr>
        <a:xfrm>
          <a:off x="0" y="0"/>
          <a:ext cx="0" cy="0"/>
          <a:chOff x="0" y="0"/>
          <a:chExt cx="0" cy="0"/>
        </a:xfrm>
      </p:grpSpPr>
      <p:sp>
        <p:nvSpPr>
          <p:cNvPr id="2" name="Freeform 2"/>
          <p:cNvSpPr/>
          <p:nvPr/>
        </p:nvSpPr>
        <p:spPr>
          <a:xfrm>
            <a:off x="1337154" y="2187749"/>
            <a:ext cx="5911502" cy="5911502"/>
          </a:xfrm>
          <a:custGeom>
            <a:avLst/>
            <a:gdLst/>
            <a:ahLst/>
            <a:cxnLst/>
            <a:rect l="l" t="t" r="r" b="b"/>
            <a:pathLst>
              <a:path w="5911502" h="5911502">
                <a:moveTo>
                  <a:pt x="0" y="0"/>
                </a:moveTo>
                <a:lnTo>
                  <a:pt x="5911502" y="0"/>
                </a:lnTo>
                <a:lnTo>
                  <a:pt x="5911502" y="5911502"/>
                </a:lnTo>
                <a:lnTo>
                  <a:pt x="0" y="59115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LB"/>
          </a:p>
        </p:txBody>
      </p:sp>
      <p:sp>
        <p:nvSpPr>
          <p:cNvPr id="3" name="Freeform 3"/>
          <p:cNvSpPr/>
          <p:nvPr/>
        </p:nvSpPr>
        <p:spPr>
          <a:xfrm>
            <a:off x="-3776597" y="-1121644"/>
            <a:ext cx="12107122" cy="2885531"/>
          </a:xfrm>
          <a:custGeom>
            <a:avLst/>
            <a:gdLst/>
            <a:ahLst/>
            <a:cxnLst/>
            <a:rect l="l" t="t" r="r" b="b"/>
            <a:pathLst>
              <a:path w="12107122" h="2885531">
                <a:moveTo>
                  <a:pt x="0" y="0"/>
                </a:moveTo>
                <a:lnTo>
                  <a:pt x="12107122" y="0"/>
                </a:lnTo>
                <a:lnTo>
                  <a:pt x="12107122" y="2885531"/>
                </a:lnTo>
                <a:lnTo>
                  <a:pt x="0" y="28855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LB"/>
          </a:p>
        </p:txBody>
      </p:sp>
      <p:sp>
        <p:nvSpPr>
          <p:cNvPr id="4" name="Freeform 4"/>
          <p:cNvSpPr/>
          <p:nvPr/>
        </p:nvSpPr>
        <p:spPr>
          <a:xfrm flipV="1">
            <a:off x="-3776597" y="8523113"/>
            <a:ext cx="12107122" cy="2885531"/>
          </a:xfrm>
          <a:custGeom>
            <a:avLst/>
            <a:gdLst/>
            <a:ahLst/>
            <a:cxnLst/>
            <a:rect l="l" t="t" r="r" b="b"/>
            <a:pathLst>
              <a:path w="12107122" h="2885531">
                <a:moveTo>
                  <a:pt x="0" y="2885531"/>
                </a:moveTo>
                <a:lnTo>
                  <a:pt x="12107122" y="2885531"/>
                </a:lnTo>
                <a:lnTo>
                  <a:pt x="12107122" y="0"/>
                </a:lnTo>
                <a:lnTo>
                  <a:pt x="0" y="0"/>
                </a:lnTo>
                <a:lnTo>
                  <a:pt x="0" y="2885531"/>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n-LB"/>
          </a:p>
        </p:txBody>
      </p:sp>
      <p:sp>
        <p:nvSpPr>
          <p:cNvPr id="5" name="Freeform 5"/>
          <p:cNvSpPr/>
          <p:nvPr/>
        </p:nvSpPr>
        <p:spPr>
          <a:xfrm>
            <a:off x="12211147" y="521526"/>
            <a:ext cx="5146795" cy="1014348"/>
          </a:xfrm>
          <a:custGeom>
            <a:avLst/>
            <a:gdLst/>
            <a:ahLst/>
            <a:cxnLst/>
            <a:rect l="l" t="t" r="r" b="b"/>
            <a:pathLst>
              <a:path w="5146795" h="1014348">
                <a:moveTo>
                  <a:pt x="0" y="0"/>
                </a:moveTo>
                <a:lnTo>
                  <a:pt x="5146795" y="0"/>
                </a:lnTo>
                <a:lnTo>
                  <a:pt x="5146795" y="1014348"/>
                </a:lnTo>
                <a:lnTo>
                  <a:pt x="0" y="101434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LB"/>
          </a:p>
        </p:txBody>
      </p:sp>
      <p:sp>
        <p:nvSpPr>
          <p:cNvPr id="6" name="Freeform 6"/>
          <p:cNvSpPr/>
          <p:nvPr/>
        </p:nvSpPr>
        <p:spPr>
          <a:xfrm>
            <a:off x="10367981" y="8935014"/>
            <a:ext cx="6989961" cy="646571"/>
          </a:xfrm>
          <a:custGeom>
            <a:avLst/>
            <a:gdLst/>
            <a:ahLst/>
            <a:cxnLst/>
            <a:rect l="l" t="t" r="r" b="b"/>
            <a:pathLst>
              <a:path w="6989961" h="646571">
                <a:moveTo>
                  <a:pt x="0" y="0"/>
                </a:moveTo>
                <a:lnTo>
                  <a:pt x="6989961" y="0"/>
                </a:lnTo>
                <a:lnTo>
                  <a:pt x="6989961" y="646572"/>
                </a:lnTo>
                <a:lnTo>
                  <a:pt x="0" y="646572"/>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txBody>
          <a:bodyPr/>
          <a:lstStyle/>
          <a:p>
            <a:endParaRPr lang="en-LB"/>
          </a:p>
        </p:txBody>
      </p:sp>
      <p:sp>
        <p:nvSpPr>
          <p:cNvPr id="7" name="TextBox 7"/>
          <p:cNvSpPr txBox="1"/>
          <p:nvPr/>
        </p:nvSpPr>
        <p:spPr>
          <a:xfrm>
            <a:off x="7868694" y="2461839"/>
            <a:ext cx="9214789" cy="2676525"/>
          </a:xfrm>
          <a:prstGeom prst="rect">
            <a:avLst/>
          </a:prstGeom>
        </p:spPr>
        <p:txBody>
          <a:bodyPr lIns="0" tIns="0" rIns="0" bIns="0" rtlCol="0" anchor="t">
            <a:spAutoFit/>
          </a:bodyPr>
          <a:lstStyle/>
          <a:p>
            <a:pPr algn="l">
              <a:lnSpc>
                <a:spcPts val="10591"/>
              </a:lnSpc>
            </a:pPr>
            <a:r>
              <a:rPr lang="en-US" sz="8826">
                <a:solidFill>
                  <a:srgbClr val="58CAF4"/>
                </a:solidFill>
                <a:latin typeface="Anton"/>
                <a:ea typeface="Anton"/>
                <a:cs typeface="Anton"/>
                <a:sym typeface="Anton"/>
              </a:rPr>
              <a:t>FIREWALL USING IPTABLES</a:t>
            </a:r>
          </a:p>
        </p:txBody>
      </p:sp>
      <p:sp>
        <p:nvSpPr>
          <p:cNvPr id="8" name="TextBox 8"/>
          <p:cNvSpPr txBox="1"/>
          <p:nvPr/>
        </p:nvSpPr>
        <p:spPr>
          <a:xfrm>
            <a:off x="7868694" y="4962100"/>
            <a:ext cx="9489248" cy="688975"/>
          </a:xfrm>
          <a:prstGeom prst="rect">
            <a:avLst/>
          </a:prstGeom>
        </p:spPr>
        <p:txBody>
          <a:bodyPr lIns="0" tIns="0" rIns="0" bIns="0" rtlCol="0" anchor="t">
            <a:spAutoFit/>
          </a:bodyPr>
          <a:lstStyle/>
          <a:p>
            <a:pPr algn="l">
              <a:lnSpc>
                <a:spcPts val="5600"/>
              </a:lnSpc>
            </a:pPr>
            <a:r>
              <a:rPr lang="en-US" sz="4000">
                <a:solidFill>
                  <a:srgbClr val="FFFFFF"/>
                </a:solidFill>
                <a:latin typeface="Open Sauce"/>
                <a:ea typeface="Open Sauce"/>
                <a:cs typeface="Open Sauce"/>
                <a:sym typeface="Open Sauce"/>
              </a:rPr>
              <a:t>PROTECTING OUR DIGITAL WORLD</a:t>
            </a:r>
          </a:p>
        </p:txBody>
      </p:sp>
      <p:sp>
        <p:nvSpPr>
          <p:cNvPr id="9" name="TextBox 9"/>
          <p:cNvSpPr txBox="1"/>
          <p:nvPr/>
        </p:nvSpPr>
        <p:spPr>
          <a:xfrm>
            <a:off x="7868694" y="5760117"/>
            <a:ext cx="3507507" cy="1180465"/>
          </a:xfrm>
          <a:prstGeom prst="rect">
            <a:avLst/>
          </a:prstGeom>
        </p:spPr>
        <p:txBody>
          <a:bodyPr lIns="0" tIns="0" rIns="0" bIns="0" rtlCol="0" anchor="t">
            <a:spAutoFit/>
          </a:bodyPr>
          <a:lstStyle/>
          <a:p>
            <a:pPr algn="l">
              <a:lnSpc>
                <a:spcPts val="4759"/>
              </a:lnSpc>
            </a:pPr>
            <a:r>
              <a:rPr lang="en-US" sz="3399">
                <a:solidFill>
                  <a:srgbClr val="FFFFFF"/>
                </a:solidFill>
                <a:latin typeface="Canva Sans"/>
                <a:ea typeface="Canva Sans"/>
                <a:cs typeface="Canva Sans"/>
                <a:sym typeface="Canva Sans"/>
              </a:rPr>
              <a:t>Christelle Oueiss</a:t>
            </a:r>
          </a:p>
          <a:p>
            <a:pPr algn="l">
              <a:lnSpc>
                <a:spcPts val="4759"/>
              </a:lnSpc>
            </a:pPr>
            <a:r>
              <a:rPr lang="en-US" sz="3399">
                <a:solidFill>
                  <a:srgbClr val="FFFFFF"/>
                </a:solidFill>
                <a:latin typeface="Canva Sans"/>
                <a:ea typeface="Canva Sans"/>
                <a:cs typeface="Canva Sans"/>
                <a:sym typeface="Canva Sans"/>
              </a:rPr>
              <a:t>Salam Lababidi</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94275"/>
        </a:solidFill>
        <a:effectLst/>
      </p:bgPr>
    </p:bg>
    <p:spTree>
      <p:nvGrpSpPr>
        <p:cNvPr id="1" name=""/>
        <p:cNvGrpSpPr/>
        <p:nvPr/>
      </p:nvGrpSpPr>
      <p:grpSpPr>
        <a:xfrm>
          <a:off x="0" y="0"/>
          <a:ext cx="0" cy="0"/>
          <a:chOff x="0" y="0"/>
          <a:chExt cx="0" cy="0"/>
        </a:xfrm>
      </p:grpSpPr>
      <p:sp>
        <p:nvSpPr>
          <p:cNvPr id="2" name="Freeform 2"/>
          <p:cNvSpPr/>
          <p:nvPr/>
        </p:nvSpPr>
        <p:spPr>
          <a:xfrm>
            <a:off x="0" y="411480"/>
            <a:ext cx="18288000" cy="1234440"/>
          </a:xfrm>
          <a:custGeom>
            <a:avLst/>
            <a:gdLst/>
            <a:ahLst/>
            <a:cxnLst/>
            <a:rect l="l" t="t" r="r" b="b"/>
            <a:pathLst>
              <a:path w="18288000" h="1234440">
                <a:moveTo>
                  <a:pt x="0" y="0"/>
                </a:moveTo>
                <a:lnTo>
                  <a:pt x="18288000" y="0"/>
                </a:lnTo>
                <a:lnTo>
                  <a:pt x="18288000" y="1234440"/>
                </a:lnTo>
                <a:lnTo>
                  <a:pt x="0" y="123444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LB"/>
          </a:p>
        </p:txBody>
      </p:sp>
      <p:sp>
        <p:nvSpPr>
          <p:cNvPr id="3" name="Freeform 3"/>
          <p:cNvSpPr/>
          <p:nvPr/>
        </p:nvSpPr>
        <p:spPr>
          <a:xfrm flipV="1">
            <a:off x="-2007602" y="9258300"/>
            <a:ext cx="6677774" cy="1591536"/>
          </a:xfrm>
          <a:custGeom>
            <a:avLst/>
            <a:gdLst/>
            <a:ahLst/>
            <a:cxnLst/>
            <a:rect l="l" t="t" r="r" b="b"/>
            <a:pathLst>
              <a:path w="6677774" h="1591536">
                <a:moveTo>
                  <a:pt x="0" y="1591536"/>
                </a:moveTo>
                <a:lnTo>
                  <a:pt x="6677775" y="1591536"/>
                </a:lnTo>
                <a:lnTo>
                  <a:pt x="6677775" y="0"/>
                </a:lnTo>
                <a:lnTo>
                  <a:pt x="0" y="0"/>
                </a:lnTo>
                <a:lnTo>
                  <a:pt x="0" y="1591536"/>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n-LB"/>
          </a:p>
        </p:txBody>
      </p:sp>
      <p:sp>
        <p:nvSpPr>
          <p:cNvPr id="4" name="Freeform 4"/>
          <p:cNvSpPr/>
          <p:nvPr/>
        </p:nvSpPr>
        <p:spPr>
          <a:xfrm flipH="1" flipV="1">
            <a:off x="13617827" y="9258300"/>
            <a:ext cx="6677774" cy="1591536"/>
          </a:xfrm>
          <a:custGeom>
            <a:avLst/>
            <a:gdLst/>
            <a:ahLst/>
            <a:cxnLst/>
            <a:rect l="l" t="t" r="r" b="b"/>
            <a:pathLst>
              <a:path w="6677774" h="1591536">
                <a:moveTo>
                  <a:pt x="6677775" y="1591536"/>
                </a:moveTo>
                <a:lnTo>
                  <a:pt x="0" y="1591536"/>
                </a:lnTo>
                <a:lnTo>
                  <a:pt x="0" y="0"/>
                </a:lnTo>
                <a:lnTo>
                  <a:pt x="6677775" y="0"/>
                </a:lnTo>
                <a:lnTo>
                  <a:pt x="6677775" y="1591536"/>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n-LB"/>
          </a:p>
        </p:txBody>
      </p:sp>
      <p:sp>
        <p:nvSpPr>
          <p:cNvPr id="5" name="Freeform 5"/>
          <p:cNvSpPr/>
          <p:nvPr/>
        </p:nvSpPr>
        <p:spPr>
          <a:xfrm>
            <a:off x="13740550" y="2095593"/>
            <a:ext cx="3972433" cy="782900"/>
          </a:xfrm>
          <a:custGeom>
            <a:avLst/>
            <a:gdLst/>
            <a:ahLst/>
            <a:cxnLst/>
            <a:rect l="l" t="t" r="r" b="b"/>
            <a:pathLst>
              <a:path w="3972433" h="782900">
                <a:moveTo>
                  <a:pt x="0" y="0"/>
                </a:moveTo>
                <a:lnTo>
                  <a:pt x="3972433" y="0"/>
                </a:lnTo>
                <a:lnTo>
                  <a:pt x="3972433" y="782900"/>
                </a:lnTo>
                <a:lnTo>
                  <a:pt x="0" y="7829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LB"/>
          </a:p>
        </p:txBody>
      </p:sp>
      <p:sp>
        <p:nvSpPr>
          <p:cNvPr id="6" name="Freeform 6"/>
          <p:cNvSpPr/>
          <p:nvPr/>
        </p:nvSpPr>
        <p:spPr>
          <a:xfrm flipH="1">
            <a:off x="575017" y="2241004"/>
            <a:ext cx="3972433" cy="782900"/>
          </a:xfrm>
          <a:custGeom>
            <a:avLst/>
            <a:gdLst/>
            <a:ahLst/>
            <a:cxnLst/>
            <a:rect l="l" t="t" r="r" b="b"/>
            <a:pathLst>
              <a:path w="3972433" h="782900">
                <a:moveTo>
                  <a:pt x="3972433" y="0"/>
                </a:moveTo>
                <a:lnTo>
                  <a:pt x="0" y="0"/>
                </a:lnTo>
                <a:lnTo>
                  <a:pt x="0" y="782900"/>
                </a:lnTo>
                <a:lnTo>
                  <a:pt x="3972433" y="782900"/>
                </a:lnTo>
                <a:lnTo>
                  <a:pt x="3972433"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LB"/>
          </a:p>
        </p:txBody>
      </p:sp>
      <p:grpSp>
        <p:nvGrpSpPr>
          <p:cNvPr id="7" name="Group 7"/>
          <p:cNvGrpSpPr/>
          <p:nvPr/>
        </p:nvGrpSpPr>
        <p:grpSpPr>
          <a:xfrm>
            <a:off x="8669731" y="3650098"/>
            <a:ext cx="948539" cy="948539"/>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4EDFB"/>
            </a:solidFill>
          </p:spPr>
          <p:txBody>
            <a:bodyPr/>
            <a:lstStyle/>
            <a:p>
              <a:endParaRPr lang="en-LB"/>
            </a:p>
          </p:txBody>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10" name="Group 10"/>
          <p:cNvGrpSpPr/>
          <p:nvPr/>
        </p:nvGrpSpPr>
        <p:grpSpPr>
          <a:xfrm>
            <a:off x="3720692" y="3650098"/>
            <a:ext cx="948539" cy="948539"/>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4EDFB"/>
            </a:solidFill>
          </p:spPr>
          <p:txBody>
            <a:bodyPr/>
            <a:lstStyle/>
            <a:p>
              <a:endParaRPr lang="en-LB"/>
            </a:p>
          </p:txBody>
        </p:sp>
        <p:sp>
          <p:nvSpPr>
            <p:cNvPr id="12" name="TextBox 12"/>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3" name="TextBox 13"/>
          <p:cNvSpPr txBox="1"/>
          <p:nvPr/>
        </p:nvSpPr>
        <p:spPr>
          <a:xfrm>
            <a:off x="2586205" y="1864456"/>
            <a:ext cx="13115589" cy="1381059"/>
          </a:xfrm>
          <a:prstGeom prst="rect">
            <a:avLst/>
          </a:prstGeom>
        </p:spPr>
        <p:txBody>
          <a:bodyPr lIns="0" tIns="0" rIns="0" bIns="0" rtlCol="0" anchor="t">
            <a:spAutoFit/>
          </a:bodyPr>
          <a:lstStyle/>
          <a:p>
            <a:pPr algn="ctr">
              <a:lnSpc>
                <a:spcPts val="10800"/>
              </a:lnSpc>
            </a:pPr>
            <a:r>
              <a:rPr lang="en-US" sz="9000">
                <a:solidFill>
                  <a:srgbClr val="58CAF4"/>
                </a:solidFill>
                <a:latin typeface="Anton"/>
                <a:ea typeface="Anton"/>
                <a:cs typeface="Anton"/>
                <a:sym typeface="Anton"/>
              </a:rPr>
              <a:t>TABLE OF CONTENT</a:t>
            </a:r>
          </a:p>
        </p:txBody>
      </p:sp>
      <p:sp>
        <p:nvSpPr>
          <p:cNvPr id="14" name="TextBox 14"/>
          <p:cNvSpPr txBox="1"/>
          <p:nvPr/>
        </p:nvSpPr>
        <p:spPr>
          <a:xfrm>
            <a:off x="3720692" y="3833839"/>
            <a:ext cx="948539" cy="590550"/>
          </a:xfrm>
          <a:prstGeom prst="rect">
            <a:avLst/>
          </a:prstGeom>
        </p:spPr>
        <p:txBody>
          <a:bodyPr lIns="0" tIns="0" rIns="0" bIns="0" rtlCol="0" anchor="t">
            <a:spAutoFit/>
          </a:bodyPr>
          <a:lstStyle/>
          <a:p>
            <a:pPr algn="ctr">
              <a:lnSpc>
                <a:spcPts val="4799"/>
              </a:lnSpc>
            </a:pPr>
            <a:r>
              <a:rPr lang="en-US" sz="3999">
                <a:solidFill>
                  <a:srgbClr val="194275"/>
                </a:solidFill>
                <a:latin typeface="Anton"/>
                <a:ea typeface="Anton"/>
                <a:cs typeface="Anton"/>
                <a:sym typeface="Anton"/>
              </a:rPr>
              <a:t>7</a:t>
            </a:r>
          </a:p>
        </p:txBody>
      </p:sp>
      <p:sp>
        <p:nvSpPr>
          <p:cNvPr id="15" name="TextBox 15"/>
          <p:cNvSpPr txBox="1"/>
          <p:nvPr/>
        </p:nvSpPr>
        <p:spPr>
          <a:xfrm>
            <a:off x="8669731" y="3833839"/>
            <a:ext cx="948539" cy="590550"/>
          </a:xfrm>
          <a:prstGeom prst="rect">
            <a:avLst/>
          </a:prstGeom>
        </p:spPr>
        <p:txBody>
          <a:bodyPr lIns="0" tIns="0" rIns="0" bIns="0" rtlCol="0" anchor="t">
            <a:spAutoFit/>
          </a:bodyPr>
          <a:lstStyle/>
          <a:p>
            <a:pPr algn="ctr">
              <a:lnSpc>
                <a:spcPts val="4799"/>
              </a:lnSpc>
            </a:pPr>
            <a:r>
              <a:rPr lang="en-US" sz="3999">
                <a:solidFill>
                  <a:srgbClr val="194275"/>
                </a:solidFill>
                <a:latin typeface="Anton"/>
                <a:ea typeface="Anton"/>
                <a:cs typeface="Anton"/>
                <a:sym typeface="Anton"/>
              </a:rPr>
              <a:t>8</a:t>
            </a:r>
          </a:p>
        </p:txBody>
      </p:sp>
      <p:sp>
        <p:nvSpPr>
          <p:cNvPr id="16" name="TextBox 16"/>
          <p:cNvSpPr txBox="1"/>
          <p:nvPr/>
        </p:nvSpPr>
        <p:spPr>
          <a:xfrm>
            <a:off x="2018812" y="4848225"/>
            <a:ext cx="4352299" cy="523875"/>
          </a:xfrm>
          <a:prstGeom prst="rect">
            <a:avLst/>
          </a:prstGeom>
        </p:spPr>
        <p:txBody>
          <a:bodyPr lIns="0" tIns="0" rIns="0" bIns="0" rtlCol="0" anchor="t">
            <a:spAutoFit/>
          </a:bodyPr>
          <a:lstStyle/>
          <a:p>
            <a:pPr algn="ctr">
              <a:lnSpc>
                <a:spcPts val="4200"/>
              </a:lnSpc>
            </a:pPr>
            <a:r>
              <a:rPr lang="en-US" sz="3000">
                <a:solidFill>
                  <a:srgbClr val="FFFFFF"/>
                </a:solidFill>
                <a:latin typeface="Open Sauce"/>
                <a:ea typeface="Open Sauce"/>
                <a:cs typeface="Open Sauce"/>
                <a:sym typeface="Open Sauce"/>
              </a:rPr>
              <a:t>DISCUSSION</a:t>
            </a:r>
          </a:p>
        </p:txBody>
      </p:sp>
      <p:sp>
        <p:nvSpPr>
          <p:cNvPr id="17" name="TextBox 17"/>
          <p:cNvSpPr txBox="1"/>
          <p:nvPr/>
        </p:nvSpPr>
        <p:spPr>
          <a:xfrm>
            <a:off x="7187916" y="4848225"/>
            <a:ext cx="4352299" cy="523875"/>
          </a:xfrm>
          <a:prstGeom prst="rect">
            <a:avLst/>
          </a:prstGeom>
        </p:spPr>
        <p:txBody>
          <a:bodyPr lIns="0" tIns="0" rIns="0" bIns="0" rtlCol="0" anchor="t">
            <a:spAutoFit/>
          </a:bodyPr>
          <a:lstStyle/>
          <a:p>
            <a:pPr algn="ctr">
              <a:lnSpc>
                <a:spcPts val="4200"/>
              </a:lnSpc>
            </a:pPr>
            <a:r>
              <a:rPr lang="en-US" sz="3000">
                <a:solidFill>
                  <a:srgbClr val="FFFFFF"/>
                </a:solidFill>
                <a:latin typeface="Open Sauce"/>
                <a:ea typeface="Open Sauce"/>
                <a:cs typeface="Open Sauce"/>
                <a:sym typeface="Open Sauce"/>
              </a:rPr>
              <a:t>RECOMMENDATIONS</a:t>
            </a:r>
          </a:p>
        </p:txBody>
      </p:sp>
      <p:grpSp>
        <p:nvGrpSpPr>
          <p:cNvPr id="18" name="Group 18"/>
          <p:cNvGrpSpPr/>
          <p:nvPr/>
        </p:nvGrpSpPr>
        <p:grpSpPr>
          <a:xfrm>
            <a:off x="13683346" y="3650098"/>
            <a:ext cx="948539" cy="948539"/>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4EDFB"/>
            </a:solidFill>
          </p:spPr>
          <p:txBody>
            <a:bodyPr/>
            <a:lstStyle/>
            <a:p>
              <a:endParaRPr lang="en-LB"/>
            </a:p>
          </p:txBody>
        </p:sp>
        <p:sp>
          <p:nvSpPr>
            <p:cNvPr id="20" name="TextBox 20"/>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21" name="TextBox 21"/>
          <p:cNvSpPr txBox="1"/>
          <p:nvPr/>
        </p:nvSpPr>
        <p:spPr>
          <a:xfrm>
            <a:off x="13683346" y="3833839"/>
            <a:ext cx="948539" cy="590550"/>
          </a:xfrm>
          <a:prstGeom prst="rect">
            <a:avLst/>
          </a:prstGeom>
        </p:spPr>
        <p:txBody>
          <a:bodyPr lIns="0" tIns="0" rIns="0" bIns="0" rtlCol="0" anchor="t">
            <a:spAutoFit/>
          </a:bodyPr>
          <a:lstStyle/>
          <a:p>
            <a:pPr algn="ctr">
              <a:lnSpc>
                <a:spcPts val="4799"/>
              </a:lnSpc>
            </a:pPr>
            <a:r>
              <a:rPr lang="en-US" sz="3999">
                <a:solidFill>
                  <a:srgbClr val="194275"/>
                </a:solidFill>
                <a:latin typeface="Anton"/>
                <a:ea typeface="Anton"/>
                <a:cs typeface="Anton"/>
                <a:sym typeface="Anton"/>
              </a:rPr>
              <a:t>9</a:t>
            </a:r>
          </a:p>
        </p:txBody>
      </p:sp>
      <p:sp>
        <p:nvSpPr>
          <p:cNvPr id="22" name="TextBox 22"/>
          <p:cNvSpPr txBox="1"/>
          <p:nvPr/>
        </p:nvSpPr>
        <p:spPr>
          <a:xfrm>
            <a:off x="12201531" y="4848225"/>
            <a:ext cx="4352299" cy="523875"/>
          </a:xfrm>
          <a:prstGeom prst="rect">
            <a:avLst/>
          </a:prstGeom>
        </p:spPr>
        <p:txBody>
          <a:bodyPr lIns="0" tIns="0" rIns="0" bIns="0" rtlCol="0" anchor="t">
            <a:spAutoFit/>
          </a:bodyPr>
          <a:lstStyle/>
          <a:p>
            <a:pPr algn="ctr">
              <a:lnSpc>
                <a:spcPts val="4200"/>
              </a:lnSpc>
            </a:pPr>
            <a:r>
              <a:rPr lang="en-US" sz="3000">
                <a:solidFill>
                  <a:srgbClr val="FFFFFF"/>
                </a:solidFill>
                <a:latin typeface="Open Sauce"/>
                <a:ea typeface="Open Sauce"/>
                <a:cs typeface="Open Sauce"/>
                <a:sym typeface="Open Sauce"/>
              </a:rPr>
              <a:t>CONCLUSION</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94275"/>
        </a:solidFill>
        <a:effectLst/>
      </p:bgPr>
    </p:bg>
    <p:spTree>
      <p:nvGrpSpPr>
        <p:cNvPr id="1" name=""/>
        <p:cNvGrpSpPr/>
        <p:nvPr/>
      </p:nvGrpSpPr>
      <p:grpSpPr>
        <a:xfrm>
          <a:off x="0" y="0"/>
          <a:ext cx="0" cy="0"/>
          <a:chOff x="0" y="0"/>
          <a:chExt cx="0" cy="0"/>
        </a:xfrm>
      </p:grpSpPr>
      <p:sp>
        <p:nvSpPr>
          <p:cNvPr id="2" name="Freeform 2"/>
          <p:cNvSpPr/>
          <p:nvPr/>
        </p:nvSpPr>
        <p:spPr>
          <a:xfrm flipH="1" flipV="1">
            <a:off x="6988431" y="7477115"/>
            <a:ext cx="16440308" cy="3918273"/>
          </a:xfrm>
          <a:custGeom>
            <a:avLst/>
            <a:gdLst/>
            <a:ahLst/>
            <a:cxnLst/>
            <a:rect l="l" t="t" r="r" b="b"/>
            <a:pathLst>
              <a:path w="16440308" h="3918273">
                <a:moveTo>
                  <a:pt x="16440308" y="3918274"/>
                </a:moveTo>
                <a:lnTo>
                  <a:pt x="0" y="3918274"/>
                </a:lnTo>
                <a:lnTo>
                  <a:pt x="0" y="0"/>
                </a:lnTo>
                <a:lnTo>
                  <a:pt x="16440308" y="0"/>
                </a:lnTo>
                <a:lnTo>
                  <a:pt x="16440308" y="3918274"/>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LB"/>
          </a:p>
        </p:txBody>
      </p:sp>
      <p:sp>
        <p:nvSpPr>
          <p:cNvPr id="3" name="Freeform 3"/>
          <p:cNvSpPr/>
          <p:nvPr/>
        </p:nvSpPr>
        <p:spPr>
          <a:xfrm>
            <a:off x="1028700" y="8611729"/>
            <a:ext cx="6989961" cy="646571"/>
          </a:xfrm>
          <a:custGeom>
            <a:avLst/>
            <a:gdLst/>
            <a:ahLst/>
            <a:cxnLst/>
            <a:rect l="l" t="t" r="r" b="b"/>
            <a:pathLst>
              <a:path w="6989961" h="646571">
                <a:moveTo>
                  <a:pt x="0" y="0"/>
                </a:moveTo>
                <a:lnTo>
                  <a:pt x="6989961" y="0"/>
                </a:lnTo>
                <a:lnTo>
                  <a:pt x="6989961" y="646571"/>
                </a:lnTo>
                <a:lnTo>
                  <a:pt x="0" y="646571"/>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n-LB"/>
          </a:p>
        </p:txBody>
      </p:sp>
      <p:sp>
        <p:nvSpPr>
          <p:cNvPr id="4" name="TextBox 4"/>
          <p:cNvSpPr txBox="1"/>
          <p:nvPr/>
        </p:nvSpPr>
        <p:spPr>
          <a:xfrm>
            <a:off x="1113932" y="1019175"/>
            <a:ext cx="6477335" cy="1381059"/>
          </a:xfrm>
          <a:prstGeom prst="rect">
            <a:avLst/>
          </a:prstGeom>
        </p:spPr>
        <p:txBody>
          <a:bodyPr lIns="0" tIns="0" rIns="0" bIns="0" rtlCol="0" anchor="t">
            <a:spAutoFit/>
          </a:bodyPr>
          <a:lstStyle/>
          <a:p>
            <a:pPr algn="l">
              <a:lnSpc>
                <a:spcPts val="10800"/>
              </a:lnSpc>
            </a:pPr>
            <a:r>
              <a:rPr lang="en-US" sz="9000">
                <a:solidFill>
                  <a:srgbClr val="58CAF4"/>
                </a:solidFill>
                <a:latin typeface="Anton"/>
                <a:ea typeface="Anton"/>
                <a:cs typeface="Anton"/>
                <a:sym typeface="Anton"/>
              </a:rPr>
              <a:t>INTRODUCTION</a:t>
            </a:r>
          </a:p>
        </p:txBody>
      </p:sp>
      <p:sp>
        <p:nvSpPr>
          <p:cNvPr id="5" name="Freeform 5"/>
          <p:cNvSpPr/>
          <p:nvPr/>
        </p:nvSpPr>
        <p:spPr>
          <a:xfrm rot="-10800000" flipH="1" flipV="1">
            <a:off x="6009367" y="-2658218"/>
            <a:ext cx="16440308" cy="3918273"/>
          </a:xfrm>
          <a:custGeom>
            <a:avLst/>
            <a:gdLst/>
            <a:ahLst/>
            <a:cxnLst/>
            <a:rect l="l" t="t" r="r" b="b"/>
            <a:pathLst>
              <a:path w="16440308" h="3918273">
                <a:moveTo>
                  <a:pt x="16440308" y="3918274"/>
                </a:moveTo>
                <a:lnTo>
                  <a:pt x="0" y="3918274"/>
                </a:lnTo>
                <a:lnTo>
                  <a:pt x="0" y="0"/>
                </a:lnTo>
                <a:lnTo>
                  <a:pt x="16440308" y="0"/>
                </a:lnTo>
                <a:lnTo>
                  <a:pt x="16440308" y="3918274"/>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txBody>
          <a:bodyPr/>
          <a:lstStyle/>
          <a:p>
            <a:endParaRPr lang="en-LB"/>
          </a:p>
        </p:txBody>
      </p:sp>
      <p:sp>
        <p:nvSpPr>
          <p:cNvPr id="6" name="Freeform 6"/>
          <p:cNvSpPr/>
          <p:nvPr/>
        </p:nvSpPr>
        <p:spPr>
          <a:xfrm>
            <a:off x="10100009" y="2711656"/>
            <a:ext cx="7945111" cy="4076791"/>
          </a:xfrm>
          <a:custGeom>
            <a:avLst/>
            <a:gdLst/>
            <a:ahLst/>
            <a:cxnLst/>
            <a:rect l="l" t="t" r="r" b="b"/>
            <a:pathLst>
              <a:path w="7945111" h="4076791">
                <a:moveTo>
                  <a:pt x="0" y="0"/>
                </a:moveTo>
                <a:lnTo>
                  <a:pt x="7945110" y="0"/>
                </a:lnTo>
                <a:lnTo>
                  <a:pt x="7945110" y="4076791"/>
                </a:lnTo>
                <a:lnTo>
                  <a:pt x="0" y="4076791"/>
                </a:lnTo>
                <a:lnTo>
                  <a:pt x="0" y="0"/>
                </a:lnTo>
                <a:close/>
              </a:path>
            </a:pathLst>
          </a:custGeom>
          <a:blipFill>
            <a:blip r:embed="rId8"/>
            <a:stretch>
              <a:fillRect/>
            </a:stretch>
          </a:blipFill>
        </p:spPr>
        <p:txBody>
          <a:bodyPr/>
          <a:lstStyle/>
          <a:p>
            <a:endParaRPr lang="en-LB"/>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94275"/>
        </a:solidFill>
        <a:effectLst/>
      </p:bgPr>
    </p:bg>
    <p:spTree>
      <p:nvGrpSpPr>
        <p:cNvPr id="1" name=""/>
        <p:cNvGrpSpPr/>
        <p:nvPr/>
      </p:nvGrpSpPr>
      <p:grpSpPr>
        <a:xfrm>
          <a:off x="0" y="0"/>
          <a:ext cx="0" cy="0"/>
          <a:chOff x="0" y="0"/>
          <a:chExt cx="0" cy="0"/>
        </a:xfrm>
      </p:grpSpPr>
      <p:sp>
        <p:nvSpPr>
          <p:cNvPr id="2" name="Freeform 2"/>
          <p:cNvSpPr/>
          <p:nvPr/>
        </p:nvSpPr>
        <p:spPr>
          <a:xfrm flipH="1" flipV="1">
            <a:off x="6914495" y="7477115"/>
            <a:ext cx="16440308" cy="3918273"/>
          </a:xfrm>
          <a:custGeom>
            <a:avLst/>
            <a:gdLst/>
            <a:ahLst/>
            <a:cxnLst/>
            <a:rect l="l" t="t" r="r" b="b"/>
            <a:pathLst>
              <a:path w="16440308" h="3918273">
                <a:moveTo>
                  <a:pt x="16440307" y="3918274"/>
                </a:moveTo>
                <a:lnTo>
                  <a:pt x="0" y="3918274"/>
                </a:lnTo>
                <a:lnTo>
                  <a:pt x="0" y="0"/>
                </a:lnTo>
                <a:lnTo>
                  <a:pt x="16440307" y="0"/>
                </a:lnTo>
                <a:lnTo>
                  <a:pt x="16440307" y="3918274"/>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LB"/>
          </a:p>
        </p:txBody>
      </p:sp>
      <p:sp>
        <p:nvSpPr>
          <p:cNvPr id="3" name="Freeform 3"/>
          <p:cNvSpPr/>
          <p:nvPr/>
        </p:nvSpPr>
        <p:spPr>
          <a:xfrm>
            <a:off x="1028700" y="8611729"/>
            <a:ext cx="6989961" cy="646571"/>
          </a:xfrm>
          <a:custGeom>
            <a:avLst/>
            <a:gdLst/>
            <a:ahLst/>
            <a:cxnLst/>
            <a:rect l="l" t="t" r="r" b="b"/>
            <a:pathLst>
              <a:path w="6989961" h="646571">
                <a:moveTo>
                  <a:pt x="0" y="0"/>
                </a:moveTo>
                <a:lnTo>
                  <a:pt x="6989961" y="0"/>
                </a:lnTo>
                <a:lnTo>
                  <a:pt x="6989961" y="646571"/>
                </a:lnTo>
                <a:lnTo>
                  <a:pt x="0" y="646571"/>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n-LB"/>
          </a:p>
        </p:txBody>
      </p:sp>
      <p:sp>
        <p:nvSpPr>
          <p:cNvPr id="4" name="TextBox 4"/>
          <p:cNvSpPr txBox="1"/>
          <p:nvPr/>
        </p:nvSpPr>
        <p:spPr>
          <a:xfrm>
            <a:off x="1113932" y="1019175"/>
            <a:ext cx="6477335" cy="1381059"/>
          </a:xfrm>
          <a:prstGeom prst="rect">
            <a:avLst/>
          </a:prstGeom>
        </p:spPr>
        <p:txBody>
          <a:bodyPr lIns="0" tIns="0" rIns="0" bIns="0" rtlCol="0" anchor="t">
            <a:spAutoFit/>
          </a:bodyPr>
          <a:lstStyle/>
          <a:p>
            <a:pPr algn="l">
              <a:lnSpc>
                <a:spcPts val="10800"/>
              </a:lnSpc>
            </a:pPr>
            <a:r>
              <a:rPr lang="en-US" sz="9000">
                <a:solidFill>
                  <a:srgbClr val="58CAF4"/>
                </a:solidFill>
                <a:latin typeface="Anton"/>
                <a:ea typeface="Anton"/>
                <a:cs typeface="Anton"/>
                <a:sym typeface="Anton"/>
              </a:rPr>
              <a:t>INTRODUCTION</a:t>
            </a:r>
          </a:p>
        </p:txBody>
      </p:sp>
      <p:sp>
        <p:nvSpPr>
          <p:cNvPr id="5" name="Freeform 5"/>
          <p:cNvSpPr/>
          <p:nvPr/>
        </p:nvSpPr>
        <p:spPr>
          <a:xfrm rot="-10800000" flipH="1" flipV="1">
            <a:off x="6009367" y="-2658218"/>
            <a:ext cx="16440308" cy="3918273"/>
          </a:xfrm>
          <a:custGeom>
            <a:avLst/>
            <a:gdLst/>
            <a:ahLst/>
            <a:cxnLst/>
            <a:rect l="l" t="t" r="r" b="b"/>
            <a:pathLst>
              <a:path w="16440308" h="3918273">
                <a:moveTo>
                  <a:pt x="16440308" y="3918274"/>
                </a:moveTo>
                <a:lnTo>
                  <a:pt x="0" y="3918274"/>
                </a:lnTo>
                <a:lnTo>
                  <a:pt x="0" y="0"/>
                </a:lnTo>
                <a:lnTo>
                  <a:pt x="16440308" y="0"/>
                </a:lnTo>
                <a:lnTo>
                  <a:pt x="16440308" y="3918274"/>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txBody>
          <a:bodyPr/>
          <a:lstStyle/>
          <a:p>
            <a:endParaRPr lang="en-LB"/>
          </a:p>
        </p:txBody>
      </p:sp>
      <p:sp>
        <p:nvSpPr>
          <p:cNvPr id="6" name="TextBox 6"/>
          <p:cNvSpPr txBox="1"/>
          <p:nvPr/>
        </p:nvSpPr>
        <p:spPr>
          <a:xfrm>
            <a:off x="1113932" y="2304984"/>
            <a:ext cx="8755661" cy="1394460"/>
          </a:xfrm>
          <a:prstGeom prst="rect">
            <a:avLst/>
          </a:prstGeom>
        </p:spPr>
        <p:txBody>
          <a:bodyPr lIns="0" tIns="0" rIns="0" bIns="0" rtlCol="0" anchor="t">
            <a:spAutoFit/>
          </a:bodyPr>
          <a:lstStyle/>
          <a:p>
            <a:pPr marL="518160" lvl="1" indent="-259080" algn="just">
              <a:lnSpc>
                <a:spcPts val="3840"/>
              </a:lnSpc>
              <a:buFont typeface="Arial"/>
              <a:buChar char="•"/>
            </a:pPr>
            <a:r>
              <a:rPr lang="en-US" sz="2400">
                <a:solidFill>
                  <a:srgbClr val="FFFFFF"/>
                </a:solidFill>
                <a:latin typeface="Open Sauce"/>
                <a:ea typeface="Open Sauce"/>
                <a:cs typeface="Open Sauce"/>
                <a:sym typeface="Open Sauce"/>
              </a:rPr>
              <a:t>Develop a minimalist, effective firewall using iptables to enhance Linux-based network security. </a:t>
            </a:r>
          </a:p>
          <a:p>
            <a:pPr algn="just">
              <a:lnSpc>
                <a:spcPts val="3359"/>
              </a:lnSpc>
            </a:pPr>
            <a:endParaRPr lang="en-US" sz="2400">
              <a:solidFill>
                <a:srgbClr val="FFFFFF"/>
              </a:solidFill>
              <a:latin typeface="Open Sauce"/>
              <a:ea typeface="Open Sauce"/>
              <a:cs typeface="Open Sauce"/>
              <a:sym typeface="Open Sauce"/>
            </a:endParaRPr>
          </a:p>
        </p:txBody>
      </p:sp>
      <p:sp>
        <p:nvSpPr>
          <p:cNvPr id="7" name="Freeform 7"/>
          <p:cNvSpPr/>
          <p:nvPr/>
        </p:nvSpPr>
        <p:spPr>
          <a:xfrm>
            <a:off x="10052384" y="2711656"/>
            <a:ext cx="7945111" cy="4076791"/>
          </a:xfrm>
          <a:custGeom>
            <a:avLst/>
            <a:gdLst/>
            <a:ahLst/>
            <a:cxnLst/>
            <a:rect l="l" t="t" r="r" b="b"/>
            <a:pathLst>
              <a:path w="7945111" h="4076791">
                <a:moveTo>
                  <a:pt x="0" y="0"/>
                </a:moveTo>
                <a:lnTo>
                  <a:pt x="7945110" y="0"/>
                </a:lnTo>
                <a:lnTo>
                  <a:pt x="7945110" y="4076791"/>
                </a:lnTo>
                <a:lnTo>
                  <a:pt x="0" y="4076791"/>
                </a:lnTo>
                <a:lnTo>
                  <a:pt x="0" y="0"/>
                </a:lnTo>
                <a:close/>
              </a:path>
            </a:pathLst>
          </a:custGeom>
          <a:blipFill>
            <a:blip r:embed="rId8"/>
            <a:stretch>
              <a:fillRect/>
            </a:stretch>
          </a:blipFill>
        </p:spPr>
        <p:txBody>
          <a:bodyPr/>
          <a:lstStyle/>
          <a:p>
            <a:endParaRPr lang="en-LB"/>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94275"/>
        </a:solidFill>
        <a:effectLst/>
      </p:bgPr>
    </p:bg>
    <p:spTree>
      <p:nvGrpSpPr>
        <p:cNvPr id="1" name=""/>
        <p:cNvGrpSpPr/>
        <p:nvPr/>
      </p:nvGrpSpPr>
      <p:grpSpPr>
        <a:xfrm>
          <a:off x="0" y="0"/>
          <a:ext cx="0" cy="0"/>
          <a:chOff x="0" y="0"/>
          <a:chExt cx="0" cy="0"/>
        </a:xfrm>
      </p:grpSpPr>
      <p:sp>
        <p:nvSpPr>
          <p:cNvPr id="2" name="Freeform 2"/>
          <p:cNvSpPr/>
          <p:nvPr/>
        </p:nvSpPr>
        <p:spPr>
          <a:xfrm flipH="1" flipV="1">
            <a:off x="6914495" y="7477115"/>
            <a:ext cx="16440308" cy="3918273"/>
          </a:xfrm>
          <a:custGeom>
            <a:avLst/>
            <a:gdLst/>
            <a:ahLst/>
            <a:cxnLst/>
            <a:rect l="l" t="t" r="r" b="b"/>
            <a:pathLst>
              <a:path w="16440308" h="3918273">
                <a:moveTo>
                  <a:pt x="16440307" y="3918274"/>
                </a:moveTo>
                <a:lnTo>
                  <a:pt x="0" y="3918274"/>
                </a:lnTo>
                <a:lnTo>
                  <a:pt x="0" y="0"/>
                </a:lnTo>
                <a:lnTo>
                  <a:pt x="16440307" y="0"/>
                </a:lnTo>
                <a:lnTo>
                  <a:pt x="16440307" y="3918274"/>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LB"/>
          </a:p>
        </p:txBody>
      </p:sp>
      <p:sp>
        <p:nvSpPr>
          <p:cNvPr id="3" name="Freeform 3"/>
          <p:cNvSpPr/>
          <p:nvPr/>
        </p:nvSpPr>
        <p:spPr>
          <a:xfrm>
            <a:off x="1028700" y="8611729"/>
            <a:ext cx="6989961" cy="646571"/>
          </a:xfrm>
          <a:custGeom>
            <a:avLst/>
            <a:gdLst/>
            <a:ahLst/>
            <a:cxnLst/>
            <a:rect l="l" t="t" r="r" b="b"/>
            <a:pathLst>
              <a:path w="6989961" h="646571">
                <a:moveTo>
                  <a:pt x="0" y="0"/>
                </a:moveTo>
                <a:lnTo>
                  <a:pt x="6989961" y="0"/>
                </a:lnTo>
                <a:lnTo>
                  <a:pt x="6989961" y="646571"/>
                </a:lnTo>
                <a:lnTo>
                  <a:pt x="0" y="646571"/>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n-LB"/>
          </a:p>
        </p:txBody>
      </p:sp>
      <p:sp>
        <p:nvSpPr>
          <p:cNvPr id="4" name="TextBox 4"/>
          <p:cNvSpPr txBox="1"/>
          <p:nvPr/>
        </p:nvSpPr>
        <p:spPr>
          <a:xfrm>
            <a:off x="1113932" y="1019175"/>
            <a:ext cx="6477335" cy="1381059"/>
          </a:xfrm>
          <a:prstGeom prst="rect">
            <a:avLst/>
          </a:prstGeom>
        </p:spPr>
        <p:txBody>
          <a:bodyPr lIns="0" tIns="0" rIns="0" bIns="0" rtlCol="0" anchor="t">
            <a:spAutoFit/>
          </a:bodyPr>
          <a:lstStyle/>
          <a:p>
            <a:pPr algn="l">
              <a:lnSpc>
                <a:spcPts val="10800"/>
              </a:lnSpc>
            </a:pPr>
            <a:r>
              <a:rPr lang="en-US" sz="9000">
                <a:solidFill>
                  <a:srgbClr val="58CAF4"/>
                </a:solidFill>
                <a:latin typeface="Anton"/>
                <a:ea typeface="Anton"/>
                <a:cs typeface="Anton"/>
                <a:sym typeface="Anton"/>
              </a:rPr>
              <a:t>INTRODUCTION</a:t>
            </a:r>
          </a:p>
        </p:txBody>
      </p:sp>
      <p:sp>
        <p:nvSpPr>
          <p:cNvPr id="5" name="Freeform 5"/>
          <p:cNvSpPr/>
          <p:nvPr/>
        </p:nvSpPr>
        <p:spPr>
          <a:xfrm rot="-10800000" flipH="1" flipV="1">
            <a:off x="6009367" y="-2658218"/>
            <a:ext cx="16440308" cy="3918273"/>
          </a:xfrm>
          <a:custGeom>
            <a:avLst/>
            <a:gdLst/>
            <a:ahLst/>
            <a:cxnLst/>
            <a:rect l="l" t="t" r="r" b="b"/>
            <a:pathLst>
              <a:path w="16440308" h="3918273">
                <a:moveTo>
                  <a:pt x="16440308" y="3918274"/>
                </a:moveTo>
                <a:lnTo>
                  <a:pt x="0" y="3918274"/>
                </a:lnTo>
                <a:lnTo>
                  <a:pt x="0" y="0"/>
                </a:lnTo>
                <a:lnTo>
                  <a:pt x="16440308" y="0"/>
                </a:lnTo>
                <a:lnTo>
                  <a:pt x="16440308" y="3918274"/>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txBody>
          <a:bodyPr/>
          <a:lstStyle/>
          <a:p>
            <a:endParaRPr lang="en-LB"/>
          </a:p>
        </p:txBody>
      </p:sp>
      <p:sp>
        <p:nvSpPr>
          <p:cNvPr id="6" name="TextBox 6"/>
          <p:cNvSpPr txBox="1"/>
          <p:nvPr/>
        </p:nvSpPr>
        <p:spPr>
          <a:xfrm>
            <a:off x="1113932" y="2304984"/>
            <a:ext cx="8755661" cy="2366010"/>
          </a:xfrm>
          <a:prstGeom prst="rect">
            <a:avLst/>
          </a:prstGeom>
        </p:spPr>
        <p:txBody>
          <a:bodyPr lIns="0" tIns="0" rIns="0" bIns="0" rtlCol="0" anchor="t">
            <a:spAutoFit/>
          </a:bodyPr>
          <a:lstStyle/>
          <a:p>
            <a:pPr marL="518160" lvl="1" indent="-259080" algn="just">
              <a:lnSpc>
                <a:spcPts val="3840"/>
              </a:lnSpc>
              <a:buFont typeface="Arial"/>
              <a:buChar char="•"/>
            </a:pPr>
            <a:r>
              <a:rPr lang="en-US" sz="2400">
                <a:solidFill>
                  <a:srgbClr val="FFFFFF"/>
                </a:solidFill>
                <a:latin typeface="Open Sauce"/>
                <a:ea typeface="Open Sauce"/>
                <a:cs typeface="Open Sauce"/>
                <a:sym typeface="Open Sauce"/>
              </a:rPr>
              <a:t>Develop a minimalist, effective firewall using iptables to enhance Linux-based network security. </a:t>
            </a:r>
          </a:p>
          <a:p>
            <a:pPr marL="518160" lvl="1" indent="-259080" algn="just">
              <a:lnSpc>
                <a:spcPts val="3840"/>
              </a:lnSpc>
              <a:buFont typeface="Arial"/>
              <a:buChar char="•"/>
            </a:pPr>
            <a:r>
              <a:rPr lang="en-US" sz="2400">
                <a:solidFill>
                  <a:srgbClr val="FFFFFF"/>
                </a:solidFill>
                <a:latin typeface="Open Sauce"/>
                <a:ea typeface="Open Sauce"/>
                <a:cs typeface="Open Sauce"/>
                <a:sym typeface="Open Sauce"/>
              </a:rPr>
              <a:t>Filter traffic to block unauthorized access while allowing trusted connections. </a:t>
            </a:r>
          </a:p>
          <a:p>
            <a:pPr algn="just">
              <a:lnSpc>
                <a:spcPts val="3359"/>
              </a:lnSpc>
            </a:pPr>
            <a:endParaRPr lang="en-US" sz="2400">
              <a:solidFill>
                <a:srgbClr val="FFFFFF"/>
              </a:solidFill>
              <a:latin typeface="Open Sauce"/>
              <a:ea typeface="Open Sauce"/>
              <a:cs typeface="Open Sauce"/>
              <a:sym typeface="Open Sauce"/>
            </a:endParaRPr>
          </a:p>
        </p:txBody>
      </p:sp>
      <p:sp>
        <p:nvSpPr>
          <p:cNvPr id="7" name="Freeform 7"/>
          <p:cNvSpPr/>
          <p:nvPr/>
        </p:nvSpPr>
        <p:spPr>
          <a:xfrm>
            <a:off x="10052384" y="2711656"/>
            <a:ext cx="7945111" cy="4076791"/>
          </a:xfrm>
          <a:custGeom>
            <a:avLst/>
            <a:gdLst/>
            <a:ahLst/>
            <a:cxnLst/>
            <a:rect l="l" t="t" r="r" b="b"/>
            <a:pathLst>
              <a:path w="7945111" h="4076791">
                <a:moveTo>
                  <a:pt x="0" y="0"/>
                </a:moveTo>
                <a:lnTo>
                  <a:pt x="7945110" y="0"/>
                </a:lnTo>
                <a:lnTo>
                  <a:pt x="7945110" y="4076791"/>
                </a:lnTo>
                <a:lnTo>
                  <a:pt x="0" y="4076791"/>
                </a:lnTo>
                <a:lnTo>
                  <a:pt x="0" y="0"/>
                </a:lnTo>
                <a:close/>
              </a:path>
            </a:pathLst>
          </a:custGeom>
          <a:blipFill>
            <a:blip r:embed="rId8"/>
            <a:stretch>
              <a:fillRect/>
            </a:stretch>
          </a:blipFill>
        </p:spPr>
        <p:txBody>
          <a:bodyPr/>
          <a:lstStyle/>
          <a:p>
            <a:endParaRPr lang="en-LB"/>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94275"/>
        </a:solidFill>
        <a:effectLst/>
      </p:bgPr>
    </p:bg>
    <p:spTree>
      <p:nvGrpSpPr>
        <p:cNvPr id="1" name=""/>
        <p:cNvGrpSpPr/>
        <p:nvPr/>
      </p:nvGrpSpPr>
      <p:grpSpPr>
        <a:xfrm>
          <a:off x="0" y="0"/>
          <a:ext cx="0" cy="0"/>
          <a:chOff x="0" y="0"/>
          <a:chExt cx="0" cy="0"/>
        </a:xfrm>
      </p:grpSpPr>
      <p:sp>
        <p:nvSpPr>
          <p:cNvPr id="2" name="Freeform 2"/>
          <p:cNvSpPr/>
          <p:nvPr/>
        </p:nvSpPr>
        <p:spPr>
          <a:xfrm flipH="1" flipV="1">
            <a:off x="6914495" y="7477115"/>
            <a:ext cx="16440308" cy="3918273"/>
          </a:xfrm>
          <a:custGeom>
            <a:avLst/>
            <a:gdLst/>
            <a:ahLst/>
            <a:cxnLst/>
            <a:rect l="l" t="t" r="r" b="b"/>
            <a:pathLst>
              <a:path w="16440308" h="3918273">
                <a:moveTo>
                  <a:pt x="16440307" y="3918274"/>
                </a:moveTo>
                <a:lnTo>
                  <a:pt x="0" y="3918274"/>
                </a:lnTo>
                <a:lnTo>
                  <a:pt x="0" y="0"/>
                </a:lnTo>
                <a:lnTo>
                  <a:pt x="16440307" y="0"/>
                </a:lnTo>
                <a:lnTo>
                  <a:pt x="16440307" y="3918274"/>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LB"/>
          </a:p>
        </p:txBody>
      </p:sp>
      <p:sp>
        <p:nvSpPr>
          <p:cNvPr id="3" name="Freeform 3"/>
          <p:cNvSpPr/>
          <p:nvPr/>
        </p:nvSpPr>
        <p:spPr>
          <a:xfrm>
            <a:off x="1028700" y="8611729"/>
            <a:ext cx="6989961" cy="646571"/>
          </a:xfrm>
          <a:custGeom>
            <a:avLst/>
            <a:gdLst/>
            <a:ahLst/>
            <a:cxnLst/>
            <a:rect l="l" t="t" r="r" b="b"/>
            <a:pathLst>
              <a:path w="6989961" h="646571">
                <a:moveTo>
                  <a:pt x="0" y="0"/>
                </a:moveTo>
                <a:lnTo>
                  <a:pt x="6989961" y="0"/>
                </a:lnTo>
                <a:lnTo>
                  <a:pt x="6989961" y="646571"/>
                </a:lnTo>
                <a:lnTo>
                  <a:pt x="0" y="646571"/>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n-LB"/>
          </a:p>
        </p:txBody>
      </p:sp>
      <p:sp>
        <p:nvSpPr>
          <p:cNvPr id="4" name="TextBox 4"/>
          <p:cNvSpPr txBox="1"/>
          <p:nvPr/>
        </p:nvSpPr>
        <p:spPr>
          <a:xfrm>
            <a:off x="1113932" y="1019175"/>
            <a:ext cx="6477335" cy="1381059"/>
          </a:xfrm>
          <a:prstGeom prst="rect">
            <a:avLst/>
          </a:prstGeom>
        </p:spPr>
        <p:txBody>
          <a:bodyPr lIns="0" tIns="0" rIns="0" bIns="0" rtlCol="0" anchor="t">
            <a:spAutoFit/>
          </a:bodyPr>
          <a:lstStyle/>
          <a:p>
            <a:pPr algn="l">
              <a:lnSpc>
                <a:spcPts val="10800"/>
              </a:lnSpc>
            </a:pPr>
            <a:r>
              <a:rPr lang="en-US" sz="9000">
                <a:solidFill>
                  <a:srgbClr val="58CAF4"/>
                </a:solidFill>
                <a:latin typeface="Anton"/>
                <a:ea typeface="Anton"/>
                <a:cs typeface="Anton"/>
                <a:sym typeface="Anton"/>
              </a:rPr>
              <a:t>INTRODUCTION</a:t>
            </a:r>
          </a:p>
        </p:txBody>
      </p:sp>
      <p:sp>
        <p:nvSpPr>
          <p:cNvPr id="5" name="Freeform 5"/>
          <p:cNvSpPr/>
          <p:nvPr/>
        </p:nvSpPr>
        <p:spPr>
          <a:xfrm rot="-10800000" flipH="1" flipV="1">
            <a:off x="6009367" y="-2658218"/>
            <a:ext cx="16440308" cy="3918273"/>
          </a:xfrm>
          <a:custGeom>
            <a:avLst/>
            <a:gdLst/>
            <a:ahLst/>
            <a:cxnLst/>
            <a:rect l="l" t="t" r="r" b="b"/>
            <a:pathLst>
              <a:path w="16440308" h="3918273">
                <a:moveTo>
                  <a:pt x="16440308" y="3918274"/>
                </a:moveTo>
                <a:lnTo>
                  <a:pt x="0" y="3918274"/>
                </a:lnTo>
                <a:lnTo>
                  <a:pt x="0" y="0"/>
                </a:lnTo>
                <a:lnTo>
                  <a:pt x="16440308" y="0"/>
                </a:lnTo>
                <a:lnTo>
                  <a:pt x="16440308" y="3918274"/>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txBody>
          <a:bodyPr/>
          <a:lstStyle/>
          <a:p>
            <a:endParaRPr lang="en-LB"/>
          </a:p>
        </p:txBody>
      </p:sp>
      <p:sp>
        <p:nvSpPr>
          <p:cNvPr id="6" name="TextBox 6"/>
          <p:cNvSpPr txBox="1"/>
          <p:nvPr/>
        </p:nvSpPr>
        <p:spPr>
          <a:xfrm>
            <a:off x="1113932" y="2304984"/>
            <a:ext cx="8755661" cy="2851785"/>
          </a:xfrm>
          <a:prstGeom prst="rect">
            <a:avLst/>
          </a:prstGeom>
        </p:spPr>
        <p:txBody>
          <a:bodyPr lIns="0" tIns="0" rIns="0" bIns="0" rtlCol="0" anchor="t">
            <a:spAutoFit/>
          </a:bodyPr>
          <a:lstStyle/>
          <a:p>
            <a:pPr marL="518160" lvl="1" indent="-259080" algn="just">
              <a:lnSpc>
                <a:spcPts val="3840"/>
              </a:lnSpc>
              <a:buFont typeface="Arial"/>
              <a:buChar char="•"/>
            </a:pPr>
            <a:r>
              <a:rPr lang="en-US" sz="2400">
                <a:solidFill>
                  <a:srgbClr val="FFFFFF"/>
                </a:solidFill>
                <a:latin typeface="Open Sauce"/>
                <a:ea typeface="Open Sauce"/>
                <a:cs typeface="Open Sauce"/>
                <a:sym typeface="Open Sauce"/>
              </a:rPr>
              <a:t>Develop a minimalist, effective firewall using iptables to enhance Linux-based network security. </a:t>
            </a:r>
          </a:p>
          <a:p>
            <a:pPr marL="518160" lvl="1" indent="-259080" algn="just">
              <a:lnSpc>
                <a:spcPts val="3840"/>
              </a:lnSpc>
              <a:buFont typeface="Arial"/>
              <a:buChar char="•"/>
            </a:pPr>
            <a:r>
              <a:rPr lang="en-US" sz="2400">
                <a:solidFill>
                  <a:srgbClr val="FFFFFF"/>
                </a:solidFill>
                <a:latin typeface="Open Sauce"/>
                <a:ea typeface="Open Sauce"/>
                <a:cs typeface="Open Sauce"/>
                <a:sym typeface="Open Sauce"/>
              </a:rPr>
              <a:t>Filter traffic to block unauthorized access while allowing trusted connections. </a:t>
            </a:r>
          </a:p>
          <a:p>
            <a:pPr marL="518160" lvl="1" indent="-259080" algn="just">
              <a:lnSpc>
                <a:spcPts val="3840"/>
              </a:lnSpc>
              <a:buFont typeface="Arial"/>
              <a:buChar char="•"/>
            </a:pPr>
            <a:r>
              <a:rPr lang="en-US" sz="2400">
                <a:solidFill>
                  <a:srgbClr val="FFFFFF"/>
                </a:solidFill>
                <a:latin typeface="Open Sauce"/>
                <a:ea typeface="Open Sauce"/>
                <a:cs typeface="Open Sauce"/>
                <a:sym typeface="Open Sauce"/>
              </a:rPr>
              <a:t>Enable essential services like SSH and HTTP. </a:t>
            </a:r>
          </a:p>
          <a:p>
            <a:pPr algn="just">
              <a:lnSpc>
                <a:spcPts val="3359"/>
              </a:lnSpc>
            </a:pPr>
            <a:endParaRPr lang="en-US" sz="2400">
              <a:solidFill>
                <a:srgbClr val="FFFFFF"/>
              </a:solidFill>
              <a:latin typeface="Open Sauce"/>
              <a:ea typeface="Open Sauce"/>
              <a:cs typeface="Open Sauce"/>
              <a:sym typeface="Open Sauce"/>
            </a:endParaRPr>
          </a:p>
        </p:txBody>
      </p:sp>
      <p:sp>
        <p:nvSpPr>
          <p:cNvPr id="7" name="Freeform 7"/>
          <p:cNvSpPr/>
          <p:nvPr/>
        </p:nvSpPr>
        <p:spPr>
          <a:xfrm>
            <a:off x="10052384" y="2711656"/>
            <a:ext cx="7945111" cy="4076791"/>
          </a:xfrm>
          <a:custGeom>
            <a:avLst/>
            <a:gdLst/>
            <a:ahLst/>
            <a:cxnLst/>
            <a:rect l="l" t="t" r="r" b="b"/>
            <a:pathLst>
              <a:path w="7945111" h="4076791">
                <a:moveTo>
                  <a:pt x="0" y="0"/>
                </a:moveTo>
                <a:lnTo>
                  <a:pt x="7945110" y="0"/>
                </a:lnTo>
                <a:lnTo>
                  <a:pt x="7945110" y="4076791"/>
                </a:lnTo>
                <a:lnTo>
                  <a:pt x="0" y="4076791"/>
                </a:lnTo>
                <a:lnTo>
                  <a:pt x="0" y="0"/>
                </a:lnTo>
                <a:close/>
              </a:path>
            </a:pathLst>
          </a:custGeom>
          <a:blipFill>
            <a:blip r:embed="rId8"/>
            <a:stretch>
              <a:fillRect/>
            </a:stretch>
          </a:blipFill>
        </p:spPr>
        <p:txBody>
          <a:bodyPr/>
          <a:lstStyle/>
          <a:p>
            <a:endParaRPr lang="en-LB"/>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94275"/>
        </a:solidFill>
        <a:effectLst/>
      </p:bgPr>
    </p:bg>
    <p:spTree>
      <p:nvGrpSpPr>
        <p:cNvPr id="1" name=""/>
        <p:cNvGrpSpPr/>
        <p:nvPr/>
      </p:nvGrpSpPr>
      <p:grpSpPr>
        <a:xfrm>
          <a:off x="0" y="0"/>
          <a:ext cx="0" cy="0"/>
          <a:chOff x="0" y="0"/>
          <a:chExt cx="0" cy="0"/>
        </a:xfrm>
      </p:grpSpPr>
      <p:sp>
        <p:nvSpPr>
          <p:cNvPr id="2" name="Freeform 2"/>
          <p:cNvSpPr/>
          <p:nvPr/>
        </p:nvSpPr>
        <p:spPr>
          <a:xfrm flipH="1" flipV="1">
            <a:off x="6914495" y="7477115"/>
            <a:ext cx="16440308" cy="3918273"/>
          </a:xfrm>
          <a:custGeom>
            <a:avLst/>
            <a:gdLst/>
            <a:ahLst/>
            <a:cxnLst/>
            <a:rect l="l" t="t" r="r" b="b"/>
            <a:pathLst>
              <a:path w="16440308" h="3918273">
                <a:moveTo>
                  <a:pt x="16440307" y="3918274"/>
                </a:moveTo>
                <a:lnTo>
                  <a:pt x="0" y="3918274"/>
                </a:lnTo>
                <a:lnTo>
                  <a:pt x="0" y="0"/>
                </a:lnTo>
                <a:lnTo>
                  <a:pt x="16440307" y="0"/>
                </a:lnTo>
                <a:lnTo>
                  <a:pt x="16440307" y="3918274"/>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LB"/>
          </a:p>
        </p:txBody>
      </p:sp>
      <p:sp>
        <p:nvSpPr>
          <p:cNvPr id="3" name="Freeform 3"/>
          <p:cNvSpPr/>
          <p:nvPr/>
        </p:nvSpPr>
        <p:spPr>
          <a:xfrm>
            <a:off x="1028700" y="8611729"/>
            <a:ext cx="6989961" cy="646571"/>
          </a:xfrm>
          <a:custGeom>
            <a:avLst/>
            <a:gdLst/>
            <a:ahLst/>
            <a:cxnLst/>
            <a:rect l="l" t="t" r="r" b="b"/>
            <a:pathLst>
              <a:path w="6989961" h="646571">
                <a:moveTo>
                  <a:pt x="0" y="0"/>
                </a:moveTo>
                <a:lnTo>
                  <a:pt x="6989961" y="0"/>
                </a:lnTo>
                <a:lnTo>
                  <a:pt x="6989961" y="646571"/>
                </a:lnTo>
                <a:lnTo>
                  <a:pt x="0" y="646571"/>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n-LB"/>
          </a:p>
        </p:txBody>
      </p:sp>
      <p:sp>
        <p:nvSpPr>
          <p:cNvPr id="4" name="TextBox 4"/>
          <p:cNvSpPr txBox="1"/>
          <p:nvPr/>
        </p:nvSpPr>
        <p:spPr>
          <a:xfrm>
            <a:off x="1113932" y="1019175"/>
            <a:ext cx="6477335" cy="1381059"/>
          </a:xfrm>
          <a:prstGeom prst="rect">
            <a:avLst/>
          </a:prstGeom>
        </p:spPr>
        <p:txBody>
          <a:bodyPr lIns="0" tIns="0" rIns="0" bIns="0" rtlCol="0" anchor="t">
            <a:spAutoFit/>
          </a:bodyPr>
          <a:lstStyle/>
          <a:p>
            <a:pPr algn="l">
              <a:lnSpc>
                <a:spcPts val="10800"/>
              </a:lnSpc>
            </a:pPr>
            <a:r>
              <a:rPr lang="en-US" sz="9000">
                <a:solidFill>
                  <a:srgbClr val="58CAF4"/>
                </a:solidFill>
                <a:latin typeface="Anton"/>
                <a:ea typeface="Anton"/>
                <a:cs typeface="Anton"/>
                <a:sym typeface="Anton"/>
              </a:rPr>
              <a:t>INTRODUCTION</a:t>
            </a:r>
          </a:p>
        </p:txBody>
      </p:sp>
      <p:sp>
        <p:nvSpPr>
          <p:cNvPr id="5" name="Freeform 5"/>
          <p:cNvSpPr/>
          <p:nvPr/>
        </p:nvSpPr>
        <p:spPr>
          <a:xfrm rot="-10800000" flipH="1" flipV="1">
            <a:off x="6009367" y="-2658218"/>
            <a:ext cx="16440308" cy="3918273"/>
          </a:xfrm>
          <a:custGeom>
            <a:avLst/>
            <a:gdLst/>
            <a:ahLst/>
            <a:cxnLst/>
            <a:rect l="l" t="t" r="r" b="b"/>
            <a:pathLst>
              <a:path w="16440308" h="3918273">
                <a:moveTo>
                  <a:pt x="16440308" y="3918274"/>
                </a:moveTo>
                <a:lnTo>
                  <a:pt x="0" y="3918274"/>
                </a:lnTo>
                <a:lnTo>
                  <a:pt x="0" y="0"/>
                </a:lnTo>
                <a:lnTo>
                  <a:pt x="16440308" y="0"/>
                </a:lnTo>
                <a:lnTo>
                  <a:pt x="16440308" y="3918274"/>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txBody>
          <a:bodyPr/>
          <a:lstStyle/>
          <a:p>
            <a:endParaRPr lang="en-LB"/>
          </a:p>
        </p:txBody>
      </p:sp>
      <p:sp>
        <p:nvSpPr>
          <p:cNvPr id="6" name="TextBox 6"/>
          <p:cNvSpPr txBox="1"/>
          <p:nvPr/>
        </p:nvSpPr>
        <p:spPr>
          <a:xfrm>
            <a:off x="1113932" y="2304984"/>
            <a:ext cx="8755661" cy="3373755"/>
          </a:xfrm>
          <a:prstGeom prst="rect">
            <a:avLst/>
          </a:prstGeom>
        </p:spPr>
        <p:txBody>
          <a:bodyPr lIns="0" tIns="0" rIns="0" bIns="0" rtlCol="0" anchor="t">
            <a:spAutoFit/>
          </a:bodyPr>
          <a:lstStyle/>
          <a:p>
            <a:pPr marL="518160" lvl="1" indent="-259080" algn="just">
              <a:lnSpc>
                <a:spcPts val="3840"/>
              </a:lnSpc>
              <a:buFont typeface="Arial"/>
              <a:buChar char="•"/>
            </a:pPr>
            <a:r>
              <a:rPr lang="en-US" sz="2400">
                <a:solidFill>
                  <a:srgbClr val="FFFFFF"/>
                </a:solidFill>
                <a:latin typeface="Open Sauce"/>
                <a:ea typeface="Open Sauce"/>
                <a:cs typeface="Open Sauce"/>
                <a:sym typeface="Open Sauce"/>
              </a:rPr>
              <a:t>Develop a minimalist, effective firewall using iptables to enhance Linux-based network security. </a:t>
            </a:r>
          </a:p>
          <a:p>
            <a:pPr marL="518160" lvl="1" indent="-259080" algn="just">
              <a:lnSpc>
                <a:spcPts val="3840"/>
              </a:lnSpc>
              <a:buFont typeface="Arial"/>
              <a:buChar char="•"/>
            </a:pPr>
            <a:r>
              <a:rPr lang="en-US" sz="2400">
                <a:solidFill>
                  <a:srgbClr val="FFFFFF"/>
                </a:solidFill>
                <a:latin typeface="Open Sauce"/>
                <a:ea typeface="Open Sauce"/>
                <a:cs typeface="Open Sauce"/>
                <a:sym typeface="Open Sauce"/>
              </a:rPr>
              <a:t>Filter traffic to block unauthorized access while allowing trusted connections. </a:t>
            </a:r>
          </a:p>
          <a:p>
            <a:pPr marL="518160" lvl="1" indent="-259080" algn="just">
              <a:lnSpc>
                <a:spcPts val="3840"/>
              </a:lnSpc>
              <a:buFont typeface="Arial"/>
              <a:buChar char="•"/>
            </a:pPr>
            <a:r>
              <a:rPr lang="en-US" sz="2400">
                <a:solidFill>
                  <a:srgbClr val="FFFFFF"/>
                </a:solidFill>
                <a:latin typeface="Open Sauce"/>
                <a:ea typeface="Open Sauce"/>
                <a:cs typeface="Open Sauce"/>
                <a:sym typeface="Open Sauce"/>
              </a:rPr>
              <a:t>Enable essential services like SSH and HTTP. </a:t>
            </a:r>
          </a:p>
          <a:p>
            <a:pPr marL="518160" lvl="1" indent="-259080" algn="just">
              <a:lnSpc>
                <a:spcPts val="3840"/>
              </a:lnSpc>
              <a:buFont typeface="Arial"/>
              <a:buChar char="•"/>
            </a:pPr>
            <a:r>
              <a:rPr lang="en-US" sz="2400">
                <a:solidFill>
                  <a:srgbClr val="FFFFFF"/>
                </a:solidFill>
                <a:latin typeface="Open Sauce"/>
                <a:ea typeface="Open Sauce"/>
                <a:cs typeface="Open Sauce"/>
                <a:sym typeface="Open Sauce"/>
              </a:rPr>
              <a:t>Configure rules based on IP addresses , ports, and protocols for precise traffic management. </a:t>
            </a:r>
          </a:p>
        </p:txBody>
      </p:sp>
      <p:sp>
        <p:nvSpPr>
          <p:cNvPr id="7" name="Freeform 7"/>
          <p:cNvSpPr/>
          <p:nvPr/>
        </p:nvSpPr>
        <p:spPr>
          <a:xfrm>
            <a:off x="10052384" y="2711656"/>
            <a:ext cx="7945111" cy="4076791"/>
          </a:xfrm>
          <a:custGeom>
            <a:avLst/>
            <a:gdLst/>
            <a:ahLst/>
            <a:cxnLst/>
            <a:rect l="l" t="t" r="r" b="b"/>
            <a:pathLst>
              <a:path w="7945111" h="4076791">
                <a:moveTo>
                  <a:pt x="0" y="0"/>
                </a:moveTo>
                <a:lnTo>
                  <a:pt x="7945110" y="0"/>
                </a:lnTo>
                <a:lnTo>
                  <a:pt x="7945110" y="4076791"/>
                </a:lnTo>
                <a:lnTo>
                  <a:pt x="0" y="4076791"/>
                </a:lnTo>
                <a:lnTo>
                  <a:pt x="0" y="0"/>
                </a:lnTo>
                <a:close/>
              </a:path>
            </a:pathLst>
          </a:custGeom>
          <a:blipFill>
            <a:blip r:embed="rId8"/>
            <a:stretch>
              <a:fillRect/>
            </a:stretch>
          </a:blipFill>
        </p:spPr>
        <p:txBody>
          <a:bodyPr/>
          <a:lstStyle/>
          <a:p>
            <a:endParaRPr lang="en-LB"/>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94275"/>
        </a:solidFill>
        <a:effectLst/>
      </p:bgPr>
    </p:bg>
    <p:spTree>
      <p:nvGrpSpPr>
        <p:cNvPr id="1" name=""/>
        <p:cNvGrpSpPr/>
        <p:nvPr/>
      </p:nvGrpSpPr>
      <p:grpSpPr>
        <a:xfrm>
          <a:off x="0" y="0"/>
          <a:ext cx="0" cy="0"/>
          <a:chOff x="0" y="0"/>
          <a:chExt cx="0" cy="0"/>
        </a:xfrm>
      </p:grpSpPr>
      <p:sp>
        <p:nvSpPr>
          <p:cNvPr id="2" name="Freeform 2"/>
          <p:cNvSpPr/>
          <p:nvPr/>
        </p:nvSpPr>
        <p:spPr>
          <a:xfrm flipH="1" flipV="1">
            <a:off x="6914495" y="7477115"/>
            <a:ext cx="16440308" cy="3918273"/>
          </a:xfrm>
          <a:custGeom>
            <a:avLst/>
            <a:gdLst/>
            <a:ahLst/>
            <a:cxnLst/>
            <a:rect l="l" t="t" r="r" b="b"/>
            <a:pathLst>
              <a:path w="16440308" h="3918273">
                <a:moveTo>
                  <a:pt x="16440307" y="3918274"/>
                </a:moveTo>
                <a:lnTo>
                  <a:pt x="0" y="3918274"/>
                </a:lnTo>
                <a:lnTo>
                  <a:pt x="0" y="0"/>
                </a:lnTo>
                <a:lnTo>
                  <a:pt x="16440307" y="0"/>
                </a:lnTo>
                <a:lnTo>
                  <a:pt x="16440307" y="3918274"/>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LB"/>
          </a:p>
        </p:txBody>
      </p:sp>
      <p:sp>
        <p:nvSpPr>
          <p:cNvPr id="3" name="Freeform 3"/>
          <p:cNvSpPr/>
          <p:nvPr/>
        </p:nvSpPr>
        <p:spPr>
          <a:xfrm>
            <a:off x="1028700" y="8611729"/>
            <a:ext cx="6989961" cy="646571"/>
          </a:xfrm>
          <a:custGeom>
            <a:avLst/>
            <a:gdLst/>
            <a:ahLst/>
            <a:cxnLst/>
            <a:rect l="l" t="t" r="r" b="b"/>
            <a:pathLst>
              <a:path w="6989961" h="646571">
                <a:moveTo>
                  <a:pt x="0" y="0"/>
                </a:moveTo>
                <a:lnTo>
                  <a:pt x="6989961" y="0"/>
                </a:lnTo>
                <a:lnTo>
                  <a:pt x="6989961" y="646571"/>
                </a:lnTo>
                <a:lnTo>
                  <a:pt x="0" y="646571"/>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n-LB"/>
          </a:p>
        </p:txBody>
      </p:sp>
      <p:sp>
        <p:nvSpPr>
          <p:cNvPr id="4" name="TextBox 4"/>
          <p:cNvSpPr txBox="1"/>
          <p:nvPr/>
        </p:nvSpPr>
        <p:spPr>
          <a:xfrm>
            <a:off x="1113932" y="1019175"/>
            <a:ext cx="6477335" cy="1381059"/>
          </a:xfrm>
          <a:prstGeom prst="rect">
            <a:avLst/>
          </a:prstGeom>
        </p:spPr>
        <p:txBody>
          <a:bodyPr lIns="0" tIns="0" rIns="0" bIns="0" rtlCol="0" anchor="t">
            <a:spAutoFit/>
          </a:bodyPr>
          <a:lstStyle/>
          <a:p>
            <a:pPr algn="l">
              <a:lnSpc>
                <a:spcPts val="10800"/>
              </a:lnSpc>
            </a:pPr>
            <a:r>
              <a:rPr lang="en-US" sz="9000">
                <a:solidFill>
                  <a:srgbClr val="58CAF4"/>
                </a:solidFill>
                <a:latin typeface="Anton"/>
                <a:ea typeface="Anton"/>
                <a:cs typeface="Anton"/>
                <a:sym typeface="Anton"/>
              </a:rPr>
              <a:t>INTRODUCTION</a:t>
            </a:r>
          </a:p>
        </p:txBody>
      </p:sp>
      <p:sp>
        <p:nvSpPr>
          <p:cNvPr id="5" name="Freeform 5"/>
          <p:cNvSpPr/>
          <p:nvPr/>
        </p:nvSpPr>
        <p:spPr>
          <a:xfrm rot="-10800000" flipH="1" flipV="1">
            <a:off x="6009367" y="-2658218"/>
            <a:ext cx="16440308" cy="3918273"/>
          </a:xfrm>
          <a:custGeom>
            <a:avLst/>
            <a:gdLst/>
            <a:ahLst/>
            <a:cxnLst/>
            <a:rect l="l" t="t" r="r" b="b"/>
            <a:pathLst>
              <a:path w="16440308" h="3918273">
                <a:moveTo>
                  <a:pt x="16440308" y="3918274"/>
                </a:moveTo>
                <a:lnTo>
                  <a:pt x="0" y="3918274"/>
                </a:lnTo>
                <a:lnTo>
                  <a:pt x="0" y="0"/>
                </a:lnTo>
                <a:lnTo>
                  <a:pt x="16440308" y="0"/>
                </a:lnTo>
                <a:lnTo>
                  <a:pt x="16440308" y="3918274"/>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txBody>
          <a:bodyPr/>
          <a:lstStyle/>
          <a:p>
            <a:endParaRPr lang="en-LB"/>
          </a:p>
        </p:txBody>
      </p:sp>
      <p:sp>
        <p:nvSpPr>
          <p:cNvPr id="6" name="TextBox 6"/>
          <p:cNvSpPr txBox="1"/>
          <p:nvPr/>
        </p:nvSpPr>
        <p:spPr>
          <a:xfrm>
            <a:off x="1113932" y="2304984"/>
            <a:ext cx="8755661" cy="4794885"/>
          </a:xfrm>
          <a:prstGeom prst="rect">
            <a:avLst/>
          </a:prstGeom>
        </p:spPr>
        <p:txBody>
          <a:bodyPr lIns="0" tIns="0" rIns="0" bIns="0" rtlCol="0" anchor="t">
            <a:spAutoFit/>
          </a:bodyPr>
          <a:lstStyle/>
          <a:p>
            <a:pPr marL="518160" lvl="1" indent="-259080" algn="just">
              <a:lnSpc>
                <a:spcPts val="3840"/>
              </a:lnSpc>
              <a:buFont typeface="Arial"/>
              <a:buChar char="•"/>
            </a:pPr>
            <a:r>
              <a:rPr lang="en-US" sz="2400">
                <a:solidFill>
                  <a:srgbClr val="FFFFFF"/>
                </a:solidFill>
                <a:latin typeface="Open Sauce"/>
                <a:ea typeface="Open Sauce"/>
                <a:cs typeface="Open Sauce"/>
                <a:sym typeface="Open Sauce"/>
              </a:rPr>
              <a:t>Develop a minimalist, effective firewall using iptables to enhance Linux-based network security. </a:t>
            </a:r>
          </a:p>
          <a:p>
            <a:pPr marL="518160" lvl="1" indent="-259080" algn="just">
              <a:lnSpc>
                <a:spcPts val="3840"/>
              </a:lnSpc>
              <a:buFont typeface="Arial"/>
              <a:buChar char="•"/>
            </a:pPr>
            <a:r>
              <a:rPr lang="en-US" sz="2400">
                <a:solidFill>
                  <a:srgbClr val="FFFFFF"/>
                </a:solidFill>
                <a:latin typeface="Open Sauce"/>
                <a:ea typeface="Open Sauce"/>
                <a:cs typeface="Open Sauce"/>
                <a:sym typeface="Open Sauce"/>
              </a:rPr>
              <a:t>Filter traffic to block unauthorized access while allowing trusted connections. </a:t>
            </a:r>
          </a:p>
          <a:p>
            <a:pPr marL="518160" lvl="1" indent="-259080" algn="just">
              <a:lnSpc>
                <a:spcPts val="3840"/>
              </a:lnSpc>
              <a:buFont typeface="Arial"/>
              <a:buChar char="•"/>
            </a:pPr>
            <a:r>
              <a:rPr lang="en-US" sz="2400">
                <a:solidFill>
                  <a:srgbClr val="FFFFFF"/>
                </a:solidFill>
                <a:latin typeface="Open Sauce"/>
                <a:ea typeface="Open Sauce"/>
                <a:cs typeface="Open Sauce"/>
                <a:sym typeface="Open Sauce"/>
              </a:rPr>
              <a:t>Enable essential services like SSH and HTTP. </a:t>
            </a:r>
          </a:p>
          <a:p>
            <a:pPr marL="518160" lvl="1" indent="-259080" algn="just">
              <a:lnSpc>
                <a:spcPts val="3840"/>
              </a:lnSpc>
              <a:buFont typeface="Arial"/>
              <a:buChar char="•"/>
            </a:pPr>
            <a:r>
              <a:rPr lang="en-US" sz="2400">
                <a:solidFill>
                  <a:srgbClr val="FFFFFF"/>
                </a:solidFill>
                <a:latin typeface="Open Sauce"/>
                <a:ea typeface="Open Sauce"/>
                <a:cs typeface="Open Sauce"/>
                <a:sym typeface="Open Sauce"/>
              </a:rPr>
              <a:t>Configure rules based on IP addresses , ports, and protocols for precise traffic management. </a:t>
            </a:r>
          </a:p>
          <a:p>
            <a:pPr marL="518160" lvl="1" indent="-259080" algn="just">
              <a:lnSpc>
                <a:spcPts val="3840"/>
              </a:lnSpc>
              <a:buFont typeface="Arial"/>
              <a:buChar char="•"/>
            </a:pPr>
            <a:r>
              <a:rPr lang="en-US" sz="2400">
                <a:solidFill>
                  <a:srgbClr val="FFFFFF"/>
                </a:solidFill>
                <a:latin typeface="Open Sauce"/>
                <a:ea typeface="Open Sauce"/>
                <a:cs typeface="Open Sauce"/>
                <a:sym typeface="Open Sauce"/>
              </a:rPr>
              <a:t>Understand iptables structure, including chains, tables, and rules. </a:t>
            </a:r>
          </a:p>
          <a:p>
            <a:pPr algn="just">
              <a:lnSpc>
                <a:spcPts val="3359"/>
              </a:lnSpc>
            </a:pPr>
            <a:endParaRPr lang="en-US" sz="2400">
              <a:solidFill>
                <a:srgbClr val="FFFFFF"/>
              </a:solidFill>
              <a:latin typeface="Open Sauce"/>
              <a:ea typeface="Open Sauce"/>
              <a:cs typeface="Open Sauce"/>
              <a:sym typeface="Open Sauce"/>
            </a:endParaRPr>
          </a:p>
        </p:txBody>
      </p:sp>
      <p:sp>
        <p:nvSpPr>
          <p:cNvPr id="7" name="Freeform 7"/>
          <p:cNvSpPr/>
          <p:nvPr/>
        </p:nvSpPr>
        <p:spPr>
          <a:xfrm>
            <a:off x="10052384" y="2711656"/>
            <a:ext cx="7945111" cy="4076791"/>
          </a:xfrm>
          <a:custGeom>
            <a:avLst/>
            <a:gdLst/>
            <a:ahLst/>
            <a:cxnLst/>
            <a:rect l="l" t="t" r="r" b="b"/>
            <a:pathLst>
              <a:path w="7945111" h="4076791">
                <a:moveTo>
                  <a:pt x="0" y="0"/>
                </a:moveTo>
                <a:lnTo>
                  <a:pt x="7945110" y="0"/>
                </a:lnTo>
                <a:lnTo>
                  <a:pt x="7945110" y="4076791"/>
                </a:lnTo>
                <a:lnTo>
                  <a:pt x="0" y="4076791"/>
                </a:lnTo>
                <a:lnTo>
                  <a:pt x="0" y="0"/>
                </a:lnTo>
                <a:close/>
              </a:path>
            </a:pathLst>
          </a:custGeom>
          <a:blipFill>
            <a:blip r:embed="rId8"/>
            <a:stretch>
              <a:fillRect/>
            </a:stretch>
          </a:blipFill>
        </p:spPr>
        <p:txBody>
          <a:bodyPr/>
          <a:lstStyle/>
          <a:p>
            <a:endParaRPr lang="en-LB"/>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94275"/>
        </a:solidFill>
        <a:effectLst/>
      </p:bgPr>
    </p:bg>
    <p:spTree>
      <p:nvGrpSpPr>
        <p:cNvPr id="1" name=""/>
        <p:cNvGrpSpPr/>
        <p:nvPr/>
      </p:nvGrpSpPr>
      <p:grpSpPr>
        <a:xfrm>
          <a:off x="0" y="0"/>
          <a:ext cx="0" cy="0"/>
          <a:chOff x="0" y="0"/>
          <a:chExt cx="0" cy="0"/>
        </a:xfrm>
      </p:grpSpPr>
      <p:sp>
        <p:nvSpPr>
          <p:cNvPr id="2" name="Freeform 2"/>
          <p:cNvSpPr/>
          <p:nvPr/>
        </p:nvSpPr>
        <p:spPr>
          <a:xfrm>
            <a:off x="3090439" y="-1121644"/>
            <a:ext cx="12107122" cy="2885531"/>
          </a:xfrm>
          <a:custGeom>
            <a:avLst/>
            <a:gdLst/>
            <a:ahLst/>
            <a:cxnLst/>
            <a:rect l="l" t="t" r="r" b="b"/>
            <a:pathLst>
              <a:path w="12107122" h="2885531">
                <a:moveTo>
                  <a:pt x="0" y="0"/>
                </a:moveTo>
                <a:lnTo>
                  <a:pt x="12107122" y="0"/>
                </a:lnTo>
                <a:lnTo>
                  <a:pt x="12107122" y="2885531"/>
                </a:lnTo>
                <a:lnTo>
                  <a:pt x="0" y="288553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LB"/>
          </a:p>
        </p:txBody>
      </p:sp>
      <p:sp>
        <p:nvSpPr>
          <p:cNvPr id="3" name="Freeform 3"/>
          <p:cNvSpPr/>
          <p:nvPr/>
        </p:nvSpPr>
        <p:spPr>
          <a:xfrm flipH="1" flipV="1">
            <a:off x="3090439" y="8523113"/>
            <a:ext cx="12107122" cy="2885531"/>
          </a:xfrm>
          <a:custGeom>
            <a:avLst/>
            <a:gdLst/>
            <a:ahLst/>
            <a:cxnLst/>
            <a:rect l="l" t="t" r="r" b="b"/>
            <a:pathLst>
              <a:path w="12107122" h="2885531">
                <a:moveTo>
                  <a:pt x="12107122" y="2885531"/>
                </a:moveTo>
                <a:lnTo>
                  <a:pt x="0" y="2885531"/>
                </a:lnTo>
                <a:lnTo>
                  <a:pt x="0" y="0"/>
                </a:lnTo>
                <a:lnTo>
                  <a:pt x="12107122" y="0"/>
                </a:lnTo>
                <a:lnTo>
                  <a:pt x="12107122" y="2885531"/>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LB"/>
          </a:p>
        </p:txBody>
      </p:sp>
      <p:sp>
        <p:nvSpPr>
          <p:cNvPr id="4" name="Freeform 4"/>
          <p:cNvSpPr/>
          <p:nvPr/>
        </p:nvSpPr>
        <p:spPr>
          <a:xfrm rot="-5400000">
            <a:off x="-2142995" y="4820214"/>
            <a:ext cx="6989961" cy="646571"/>
          </a:xfrm>
          <a:custGeom>
            <a:avLst/>
            <a:gdLst/>
            <a:ahLst/>
            <a:cxnLst/>
            <a:rect l="l" t="t" r="r" b="b"/>
            <a:pathLst>
              <a:path w="6989961" h="646571">
                <a:moveTo>
                  <a:pt x="0" y="0"/>
                </a:moveTo>
                <a:lnTo>
                  <a:pt x="6989961" y="0"/>
                </a:lnTo>
                <a:lnTo>
                  <a:pt x="6989961" y="646572"/>
                </a:lnTo>
                <a:lnTo>
                  <a:pt x="0" y="646572"/>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n-LB"/>
          </a:p>
        </p:txBody>
      </p:sp>
      <p:sp>
        <p:nvSpPr>
          <p:cNvPr id="5" name="Freeform 5"/>
          <p:cNvSpPr/>
          <p:nvPr/>
        </p:nvSpPr>
        <p:spPr>
          <a:xfrm rot="-5400000" flipH="1" flipV="1">
            <a:off x="13441034" y="4820214"/>
            <a:ext cx="6989961" cy="646571"/>
          </a:xfrm>
          <a:custGeom>
            <a:avLst/>
            <a:gdLst/>
            <a:ahLst/>
            <a:cxnLst/>
            <a:rect l="l" t="t" r="r" b="b"/>
            <a:pathLst>
              <a:path w="6989961" h="646571">
                <a:moveTo>
                  <a:pt x="6989961" y="646572"/>
                </a:moveTo>
                <a:lnTo>
                  <a:pt x="0" y="646572"/>
                </a:lnTo>
                <a:lnTo>
                  <a:pt x="0" y="0"/>
                </a:lnTo>
                <a:lnTo>
                  <a:pt x="6989961" y="0"/>
                </a:lnTo>
                <a:lnTo>
                  <a:pt x="6989961" y="646572"/>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n-LB"/>
          </a:p>
        </p:txBody>
      </p:sp>
      <p:sp>
        <p:nvSpPr>
          <p:cNvPr id="6" name="TextBox 6"/>
          <p:cNvSpPr txBox="1"/>
          <p:nvPr/>
        </p:nvSpPr>
        <p:spPr>
          <a:xfrm>
            <a:off x="3642764" y="4689475"/>
            <a:ext cx="10468614" cy="1298575"/>
          </a:xfrm>
          <a:prstGeom prst="rect">
            <a:avLst/>
          </a:prstGeom>
        </p:spPr>
        <p:txBody>
          <a:bodyPr lIns="0" tIns="0" rIns="0" bIns="0" rtlCol="0" anchor="t">
            <a:spAutoFit/>
          </a:bodyPr>
          <a:lstStyle/>
          <a:p>
            <a:pPr algn="ctr">
              <a:lnSpc>
                <a:spcPts val="3499"/>
              </a:lnSpc>
            </a:pPr>
            <a:r>
              <a:rPr lang="en-US" sz="2499">
                <a:solidFill>
                  <a:srgbClr val="FFFFFF"/>
                </a:solidFill>
                <a:latin typeface="Open Sauce"/>
                <a:ea typeface="Open Sauce"/>
                <a:cs typeface="Open Sauce"/>
                <a:sym typeface="Open Sauce"/>
              </a:rPr>
              <a:t>This project aims to create a robust, adaptable firewall that balances security with accessibility, providing hands-on experience in securing Linux systems against real-world threats.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94275"/>
        </a:solidFill>
        <a:effectLst/>
      </p:bgPr>
    </p:bg>
    <p:spTree>
      <p:nvGrpSpPr>
        <p:cNvPr id="1" name=""/>
        <p:cNvGrpSpPr/>
        <p:nvPr/>
      </p:nvGrpSpPr>
      <p:grpSpPr>
        <a:xfrm>
          <a:off x="0" y="0"/>
          <a:ext cx="0" cy="0"/>
          <a:chOff x="0" y="0"/>
          <a:chExt cx="0" cy="0"/>
        </a:xfrm>
      </p:grpSpPr>
      <p:sp>
        <p:nvSpPr>
          <p:cNvPr id="2" name="TextBox 2"/>
          <p:cNvSpPr txBox="1"/>
          <p:nvPr/>
        </p:nvSpPr>
        <p:spPr>
          <a:xfrm>
            <a:off x="1113932" y="1019175"/>
            <a:ext cx="8400291" cy="1381125"/>
          </a:xfrm>
          <a:prstGeom prst="rect">
            <a:avLst/>
          </a:prstGeom>
        </p:spPr>
        <p:txBody>
          <a:bodyPr lIns="0" tIns="0" rIns="0" bIns="0" rtlCol="0" anchor="t">
            <a:spAutoFit/>
          </a:bodyPr>
          <a:lstStyle/>
          <a:p>
            <a:pPr algn="l">
              <a:lnSpc>
                <a:spcPts val="10800"/>
              </a:lnSpc>
            </a:pPr>
            <a:r>
              <a:rPr lang="en-US" sz="9000">
                <a:solidFill>
                  <a:srgbClr val="58CAF4"/>
                </a:solidFill>
                <a:latin typeface="Anton"/>
                <a:ea typeface="Anton"/>
                <a:cs typeface="Anton"/>
                <a:sym typeface="Anton"/>
              </a:rPr>
              <a:t>HISTORY</a:t>
            </a:r>
          </a:p>
        </p:txBody>
      </p:sp>
      <p:sp>
        <p:nvSpPr>
          <p:cNvPr id="3" name="Freeform 3"/>
          <p:cNvSpPr/>
          <p:nvPr/>
        </p:nvSpPr>
        <p:spPr>
          <a:xfrm rot="-10800000">
            <a:off x="9144000" y="8173124"/>
            <a:ext cx="12107122" cy="2885531"/>
          </a:xfrm>
          <a:custGeom>
            <a:avLst/>
            <a:gdLst/>
            <a:ahLst/>
            <a:cxnLst/>
            <a:rect l="l" t="t" r="r" b="b"/>
            <a:pathLst>
              <a:path w="12107122" h="2885531">
                <a:moveTo>
                  <a:pt x="0" y="0"/>
                </a:moveTo>
                <a:lnTo>
                  <a:pt x="12107122" y="0"/>
                </a:lnTo>
                <a:lnTo>
                  <a:pt x="12107122" y="2885531"/>
                </a:lnTo>
                <a:lnTo>
                  <a:pt x="0" y="288553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LB"/>
          </a:p>
        </p:txBody>
      </p:sp>
      <p:sp>
        <p:nvSpPr>
          <p:cNvPr id="4" name="Freeform 4"/>
          <p:cNvSpPr/>
          <p:nvPr/>
        </p:nvSpPr>
        <p:spPr>
          <a:xfrm>
            <a:off x="1028700" y="8825130"/>
            <a:ext cx="6989961" cy="646571"/>
          </a:xfrm>
          <a:custGeom>
            <a:avLst/>
            <a:gdLst/>
            <a:ahLst/>
            <a:cxnLst/>
            <a:rect l="l" t="t" r="r" b="b"/>
            <a:pathLst>
              <a:path w="6989961" h="646571">
                <a:moveTo>
                  <a:pt x="0" y="0"/>
                </a:moveTo>
                <a:lnTo>
                  <a:pt x="6989961" y="0"/>
                </a:lnTo>
                <a:lnTo>
                  <a:pt x="6989961" y="646572"/>
                </a:lnTo>
                <a:lnTo>
                  <a:pt x="0" y="646572"/>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n-LB"/>
          </a:p>
        </p:txBody>
      </p:sp>
      <p:sp>
        <p:nvSpPr>
          <p:cNvPr id="5" name="Freeform 5"/>
          <p:cNvSpPr/>
          <p:nvPr/>
        </p:nvSpPr>
        <p:spPr>
          <a:xfrm rot="5400000">
            <a:off x="6766333" y="33949"/>
            <a:ext cx="3972433" cy="782900"/>
          </a:xfrm>
          <a:custGeom>
            <a:avLst/>
            <a:gdLst/>
            <a:ahLst/>
            <a:cxnLst/>
            <a:rect l="l" t="t" r="r" b="b"/>
            <a:pathLst>
              <a:path w="3972433" h="782900">
                <a:moveTo>
                  <a:pt x="0" y="0"/>
                </a:moveTo>
                <a:lnTo>
                  <a:pt x="3972433" y="0"/>
                </a:lnTo>
                <a:lnTo>
                  <a:pt x="3972433" y="782900"/>
                </a:lnTo>
                <a:lnTo>
                  <a:pt x="0" y="7829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LB"/>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94275"/>
        </a:solidFill>
        <a:effectLst/>
      </p:bgPr>
    </p:bg>
    <p:spTree>
      <p:nvGrpSpPr>
        <p:cNvPr id="1" name=""/>
        <p:cNvGrpSpPr/>
        <p:nvPr/>
      </p:nvGrpSpPr>
      <p:grpSpPr>
        <a:xfrm>
          <a:off x="0" y="0"/>
          <a:ext cx="0" cy="0"/>
          <a:chOff x="0" y="0"/>
          <a:chExt cx="0" cy="0"/>
        </a:xfrm>
      </p:grpSpPr>
      <p:sp>
        <p:nvSpPr>
          <p:cNvPr id="2" name="TextBox 2"/>
          <p:cNvSpPr txBox="1"/>
          <p:nvPr/>
        </p:nvSpPr>
        <p:spPr>
          <a:xfrm>
            <a:off x="1113932" y="1019175"/>
            <a:ext cx="8400291" cy="1381125"/>
          </a:xfrm>
          <a:prstGeom prst="rect">
            <a:avLst/>
          </a:prstGeom>
        </p:spPr>
        <p:txBody>
          <a:bodyPr lIns="0" tIns="0" rIns="0" bIns="0" rtlCol="0" anchor="t">
            <a:spAutoFit/>
          </a:bodyPr>
          <a:lstStyle/>
          <a:p>
            <a:pPr algn="l">
              <a:lnSpc>
                <a:spcPts val="10800"/>
              </a:lnSpc>
            </a:pPr>
            <a:r>
              <a:rPr lang="en-US" sz="9000">
                <a:solidFill>
                  <a:srgbClr val="58CAF4"/>
                </a:solidFill>
                <a:latin typeface="Anton"/>
                <a:ea typeface="Anton"/>
                <a:cs typeface="Anton"/>
                <a:sym typeface="Anton"/>
              </a:rPr>
              <a:t>HISTORY</a:t>
            </a:r>
          </a:p>
        </p:txBody>
      </p:sp>
      <p:sp>
        <p:nvSpPr>
          <p:cNvPr id="3" name="Freeform 3"/>
          <p:cNvSpPr/>
          <p:nvPr/>
        </p:nvSpPr>
        <p:spPr>
          <a:xfrm rot="-10800000">
            <a:off x="9144000" y="8173124"/>
            <a:ext cx="12107122" cy="2885531"/>
          </a:xfrm>
          <a:custGeom>
            <a:avLst/>
            <a:gdLst/>
            <a:ahLst/>
            <a:cxnLst/>
            <a:rect l="l" t="t" r="r" b="b"/>
            <a:pathLst>
              <a:path w="12107122" h="2885531">
                <a:moveTo>
                  <a:pt x="0" y="0"/>
                </a:moveTo>
                <a:lnTo>
                  <a:pt x="12107122" y="0"/>
                </a:lnTo>
                <a:lnTo>
                  <a:pt x="12107122" y="2885531"/>
                </a:lnTo>
                <a:lnTo>
                  <a:pt x="0" y="288553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LB"/>
          </a:p>
        </p:txBody>
      </p:sp>
      <p:sp>
        <p:nvSpPr>
          <p:cNvPr id="4" name="TextBox 4"/>
          <p:cNvSpPr txBox="1"/>
          <p:nvPr/>
        </p:nvSpPr>
        <p:spPr>
          <a:xfrm>
            <a:off x="10849651" y="1466109"/>
            <a:ext cx="6666885" cy="1054100"/>
          </a:xfrm>
          <a:prstGeom prst="rect">
            <a:avLst/>
          </a:prstGeom>
        </p:spPr>
        <p:txBody>
          <a:bodyPr lIns="0" tIns="0" rIns="0" bIns="0" rtlCol="0" anchor="t">
            <a:spAutoFit/>
          </a:bodyPr>
          <a:lstStyle/>
          <a:p>
            <a:pPr algn="just">
              <a:lnSpc>
                <a:spcPts val="2800"/>
              </a:lnSpc>
            </a:pPr>
            <a:r>
              <a:rPr lang="en-US" sz="2000">
                <a:solidFill>
                  <a:srgbClr val="FFFFFF"/>
                </a:solidFill>
                <a:latin typeface="Open Sauce"/>
                <a:ea typeface="Open Sauce"/>
                <a:cs typeface="Open Sauce"/>
                <a:sym typeface="Open Sauce"/>
              </a:rPr>
              <a:t>Firewalls began in the 1980s as simple packet filters, evolving into stateful inspection and application-layer firewalls for dynamic protection</a:t>
            </a:r>
          </a:p>
        </p:txBody>
      </p:sp>
      <p:sp>
        <p:nvSpPr>
          <p:cNvPr id="5" name="Freeform 5"/>
          <p:cNvSpPr/>
          <p:nvPr/>
        </p:nvSpPr>
        <p:spPr>
          <a:xfrm>
            <a:off x="1028700" y="8825130"/>
            <a:ext cx="6989961" cy="646571"/>
          </a:xfrm>
          <a:custGeom>
            <a:avLst/>
            <a:gdLst/>
            <a:ahLst/>
            <a:cxnLst/>
            <a:rect l="l" t="t" r="r" b="b"/>
            <a:pathLst>
              <a:path w="6989961" h="646571">
                <a:moveTo>
                  <a:pt x="0" y="0"/>
                </a:moveTo>
                <a:lnTo>
                  <a:pt x="6989961" y="0"/>
                </a:lnTo>
                <a:lnTo>
                  <a:pt x="6989961" y="646572"/>
                </a:lnTo>
                <a:lnTo>
                  <a:pt x="0" y="646572"/>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n-LB"/>
          </a:p>
        </p:txBody>
      </p:sp>
      <p:grpSp>
        <p:nvGrpSpPr>
          <p:cNvPr id="6" name="Group 6"/>
          <p:cNvGrpSpPr/>
          <p:nvPr/>
        </p:nvGrpSpPr>
        <p:grpSpPr>
          <a:xfrm>
            <a:off x="9867588" y="1028700"/>
            <a:ext cx="629638" cy="629638"/>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4EDFB"/>
            </a:solidFill>
          </p:spPr>
          <p:txBody>
            <a:bodyPr/>
            <a:lstStyle/>
            <a:p>
              <a:endParaRPr lang="en-LB"/>
            </a:p>
          </p:txBody>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a:off x="10049290" y="1200364"/>
            <a:ext cx="266234" cy="313370"/>
          </a:xfrm>
          <a:custGeom>
            <a:avLst/>
            <a:gdLst/>
            <a:ahLst/>
            <a:cxnLst/>
            <a:rect l="l" t="t" r="r" b="b"/>
            <a:pathLst>
              <a:path w="266234" h="313370">
                <a:moveTo>
                  <a:pt x="0" y="0"/>
                </a:moveTo>
                <a:lnTo>
                  <a:pt x="266234" y="0"/>
                </a:lnTo>
                <a:lnTo>
                  <a:pt x="266234" y="313370"/>
                </a:lnTo>
                <a:lnTo>
                  <a:pt x="0" y="31337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LB"/>
          </a:p>
        </p:txBody>
      </p:sp>
      <p:sp>
        <p:nvSpPr>
          <p:cNvPr id="10" name="TextBox 10"/>
          <p:cNvSpPr txBox="1"/>
          <p:nvPr/>
        </p:nvSpPr>
        <p:spPr>
          <a:xfrm>
            <a:off x="10849651" y="1091392"/>
            <a:ext cx="6666885" cy="422275"/>
          </a:xfrm>
          <a:prstGeom prst="rect">
            <a:avLst/>
          </a:prstGeom>
        </p:spPr>
        <p:txBody>
          <a:bodyPr lIns="0" tIns="0" rIns="0" bIns="0" rtlCol="0" anchor="t">
            <a:spAutoFit/>
          </a:bodyPr>
          <a:lstStyle/>
          <a:p>
            <a:pPr algn="l">
              <a:lnSpc>
                <a:spcPts val="3499"/>
              </a:lnSpc>
            </a:pPr>
            <a:r>
              <a:rPr lang="en-US" sz="2499" b="1">
                <a:solidFill>
                  <a:srgbClr val="FFFFFF"/>
                </a:solidFill>
                <a:latin typeface="Open Sauce Bold"/>
                <a:ea typeface="Open Sauce Bold"/>
                <a:cs typeface="Open Sauce Bold"/>
                <a:sym typeface="Open Sauce Bold"/>
              </a:rPr>
              <a:t>ORIGINS AND EVOLUTION</a:t>
            </a:r>
          </a:p>
        </p:txBody>
      </p:sp>
      <p:sp>
        <p:nvSpPr>
          <p:cNvPr id="11" name="Freeform 11"/>
          <p:cNvSpPr/>
          <p:nvPr/>
        </p:nvSpPr>
        <p:spPr>
          <a:xfrm rot="5400000">
            <a:off x="6766333" y="33949"/>
            <a:ext cx="3972433" cy="782900"/>
          </a:xfrm>
          <a:custGeom>
            <a:avLst/>
            <a:gdLst/>
            <a:ahLst/>
            <a:cxnLst/>
            <a:rect l="l" t="t" r="r" b="b"/>
            <a:pathLst>
              <a:path w="3972433" h="782900">
                <a:moveTo>
                  <a:pt x="0" y="0"/>
                </a:moveTo>
                <a:lnTo>
                  <a:pt x="3972433" y="0"/>
                </a:lnTo>
                <a:lnTo>
                  <a:pt x="3972433" y="782900"/>
                </a:lnTo>
                <a:lnTo>
                  <a:pt x="0" y="7829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LB"/>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94275"/>
        </a:solidFill>
        <a:effectLst/>
      </p:bgPr>
    </p:bg>
    <p:spTree>
      <p:nvGrpSpPr>
        <p:cNvPr id="1" name=""/>
        <p:cNvGrpSpPr/>
        <p:nvPr/>
      </p:nvGrpSpPr>
      <p:grpSpPr>
        <a:xfrm>
          <a:off x="0" y="0"/>
          <a:ext cx="0" cy="0"/>
          <a:chOff x="0" y="0"/>
          <a:chExt cx="0" cy="0"/>
        </a:xfrm>
      </p:grpSpPr>
      <p:sp>
        <p:nvSpPr>
          <p:cNvPr id="2" name="Freeform 2"/>
          <p:cNvSpPr/>
          <p:nvPr/>
        </p:nvSpPr>
        <p:spPr>
          <a:xfrm>
            <a:off x="0" y="411480"/>
            <a:ext cx="18288000" cy="1234440"/>
          </a:xfrm>
          <a:custGeom>
            <a:avLst/>
            <a:gdLst/>
            <a:ahLst/>
            <a:cxnLst/>
            <a:rect l="l" t="t" r="r" b="b"/>
            <a:pathLst>
              <a:path w="18288000" h="1234440">
                <a:moveTo>
                  <a:pt x="0" y="0"/>
                </a:moveTo>
                <a:lnTo>
                  <a:pt x="18288000" y="0"/>
                </a:lnTo>
                <a:lnTo>
                  <a:pt x="18288000" y="1234440"/>
                </a:lnTo>
                <a:lnTo>
                  <a:pt x="0" y="123444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LB"/>
          </a:p>
        </p:txBody>
      </p:sp>
      <p:sp>
        <p:nvSpPr>
          <p:cNvPr id="3" name="Freeform 3"/>
          <p:cNvSpPr/>
          <p:nvPr/>
        </p:nvSpPr>
        <p:spPr>
          <a:xfrm flipV="1">
            <a:off x="-2007602" y="9258300"/>
            <a:ext cx="6677774" cy="1591536"/>
          </a:xfrm>
          <a:custGeom>
            <a:avLst/>
            <a:gdLst/>
            <a:ahLst/>
            <a:cxnLst/>
            <a:rect l="l" t="t" r="r" b="b"/>
            <a:pathLst>
              <a:path w="6677774" h="1591536">
                <a:moveTo>
                  <a:pt x="0" y="1591536"/>
                </a:moveTo>
                <a:lnTo>
                  <a:pt x="6677775" y="1591536"/>
                </a:lnTo>
                <a:lnTo>
                  <a:pt x="6677775" y="0"/>
                </a:lnTo>
                <a:lnTo>
                  <a:pt x="0" y="0"/>
                </a:lnTo>
                <a:lnTo>
                  <a:pt x="0" y="1591536"/>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n-LB"/>
          </a:p>
        </p:txBody>
      </p:sp>
      <p:sp>
        <p:nvSpPr>
          <p:cNvPr id="4" name="Freeform 4"/>
          <p:cNvSpPr/>
          <p:nvPr/>
        </p:nvSpPr>
        <p:spPr>
          <a:xfrm flipH="1" flipV="1">
            <a:off x="13617827" y="9258300"/>
            <a:ext cx="6677774" cy="1591536"/>
          </a:xfrm>
          <a:custGeom>
            <a:avLst/>
            <a:gdLst/>
            <a:ahLst/>
            <a:cxnLst/>
            <a:rect l="l" t="t" r="r" b="b"/>
            <a:pathLst>
              <a:path w="6677774" h="1591536">
                <a:moveTo>
                  <a:pt x="6677775" y="1591536"/>
                </a:moveTo>
                <a:lnTo>
                  <a:pt x="0" y="1591536"/>
                </a:lnTo>
                <a:lnTo>
                  <a:pt x="0" y="0"/>
                </a:lnTo>
                <a:lnTo>
                  <a:pt x="6677775" y="0"/>
                </a:lnTo>
                <a:lnTo>
                  <a:pt x="6677775" y="1591536"/>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n-LB"/>
          </a:p>
        </p:txBody>
      </p:sp>
      <p:sp>
        <p:nvSpPr>
          <p:cNvPr id="5" name="Freeform 5"/>
          <p:cNvSpPr/>
          <p:nvPr/>
        </p:nvSpPr>
        <p:spPr>
          <a:xfrm>
            <a:off x="13740550" y="2095593"/>
            <a:ext cx="3972433" cy="782900"/>
          </a:xfrm>
          <a:custGeom>
            <a:avLst/>
            <a:gdLst/>
            <a:ahLst/>
            <a:cxnLst/>
            <a:rect l="l" t="t" r="r" b="b"/>
            <a:pathLst>
              <a:path w="3972433" h="782900">
                <a:moveTo>
                  <a:pt x="0" y="0"/>
                </a:moveTo>
                <a:lnTo>
                  <a:pt x="3972433" y="0"/>
                </a:lnTo>
                <a:lnTo>
                  <a:pt x="3972433" y="782900"/>
                </a:lnTo>
                <a:lnTo>
                  <a:pt x="0" y="7829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LB"/>
          </a:p>
        </p:txBody>
      </p:sp>
      <p:sp>
        <p:nvSpPr>
          <p:cNvPr id="6" name="Freeform 6"/>
          <p:cNvSpPr/>
          <p:nvPr/>
        </p:nvSpPr>
        <p:spPr>
          <a:xfrm flipH="1">
            <a:off x="575017" y="2241004"/>
            <a:ext cx="3972433" cy="782900"/>
          </a:xfrm>
          <a:custGeom>
            <a:avLst/>
            <a:gdLst/>
            <a:ahLst/>
            <a:cxnLst/>
            <a:rect l="l" t="t" r="r" b="b"/>
            <a:pathLst>
              <a:path w="3972433" h="782900">
                <a:moveTo>
                  <a:pt x="3972433" y="0"/>
                </a:moveTo>
                <a:lnTo>
                  <a:pt x="0" y="0"/>
                </a:lnTo>
                <a:lnTo>
                  <a:pt x="0" y="782900"/>
                </a:lnTo>
                <a:lnTo>
                  <a:pt x="3972433" y="782900"/>
                </a:lnTo>
                <a:lnTo>
                  <a:pt x="3972433"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LB"/>
          </a:p>
        </p:txBody>
      </p:sp>
      <p:sp>
        <p:nvSpPr>
          <p:cNvPr id="7" name="TextBox 7"/>
          <p:cNvSpPr txBox="1"/>
          <p:nvPr/>
        </p:nvSpPr>
        <p:spPr>
          <a:xfrm>
            <a:off x="2586205" y="1864456"/>
            <a:ext cx="13115589" cy="1381059"/>
          </a:xfrm>
          <a:prstGeom prst="rect">
            <a:avLst/>
          </a:prstGeom>
        </p:spPr>
        <p:txBody>
          <a:bodyPr lIns="0" tIns="0" rIns="0" bIns="0" rtlCol="0" anchor="t">
            <a:spAutoFit/>
          </a:bodyPr>
          <a:lstStyle/>
          <a:p>
            <a:pPr algn="ctr">
              <a:lnSpc>
                <a:spcPts val="10800"/>
              </a:lnSpc>
            </a:pPr>
            <a:r>
              <a:rPr lang="en-US" sz="9000">
                <a:solidFill>
                  <a:srgbClr val="58CAF4"/>
                </a:solidFill>
                <a:latin typeface="Anton"/>
                <a:ea typeface="Anton"/>
                <a:cs typeface="Anton"/>
                <a:sym typeface="Anton"/>
              </a:rPr>
              <a:t>TABLE OF CONTENT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94275"/>
        </a:solidFill>
        <a:effectLst/>
      </p:bgPr>
    </p:bg>
    <p:spTree>
      <p:nvGrpSpPr>
        <p:cNvPr id="1" name=""/>
        <p:cNvGrpSpPr/>
        <p:nvPr/>
      </p:nvGrpSpPr>
      <p:grpSpPr>
        <a:xfrm>
          <a:off x="0" y="0"/>
          <a:ext cx="0" cy="0"/>
          <a:chOff x="0" y="0"/>
          <a:chExt cx="0" cy="0"/>
        </a:xfrm>
      </p:grpSpPr>
      <p:sp>
        <p:nvSpPr>
          <p:cNvPr id="2" name="TextBox 2"/>
          <p:cNvSpPr txBox="1"/>
          <p:nvPr/>
        </p:nvSpPr>
        <p:spPr>
          <a:xfrm>
            <a:off x="1113932" y="1019175"/>
            <a:ext cx="8400291" cy="1381125"/>
          </a:xfrm>
          <a:prstGeom prst="rect">
            <a:avLst/>
          </a:prstGeom>
        </p:spPr>
        <p:txBody>
          <a:bodyPr lIns="0" tIns="0" rIns="0" bIns="0" rtlCol="0" anchor="t">
            <a:spAutoFit/>
          </a:bodyPr>
          <a:lstStyle/>
          <a:p>
            <a:pPr algn="l">
              <a:lnSpc>
                <a:spcPts val="10800"/>
              </a:lnSpc>
            </a:pPr>
            <a:r>
              <a:rPr lang="en-US" sz="9000">
                <a:solidFill>
                  <a:srgbClr val="58CAF4"/>
                </a:solidFill>
                <a:latin typeface="Anton"/>
                <a:ea typeface="Anton"/>
                <a:cs typeface="Anton"/>
                <a:sym typeface="Anton"/>
              </a:rPr>
              <a:t>HISTORY</a:t>
            </a:r>
          </a:p>
        </p:txBody>
      </p:sp>
      <p:sp>
        <p:nvSpPr>
          <p:cNvPr id="3" name="Freeform 3"/>
          <p:cNvSpPr/>
          <p:nvPr/>
        </p:nvSpPr>
        <p:spPr>
          <a:xfrm rot="-10800000">
            <a:off x="9144000" y="8173124"/>
            <a:ext cx="12107122" cy="2885531"/>
          </a:xfrm>
          <a:custGeom>
            <a:avLst/>
            <a:gdLst/>
            <a:ahLst/>
            <a:cxnLst/>
            <a:rect l="l" t="t" r="r" b="b"/>
            <a:pathLst>
              <a:path w="12107122" h="2885531">
                <a:moveTo>
                  <a:pt x="0" y="0"/>
                </a:moveTo>
                <a:lnTo>
                  <a:pt x="12107122" y="0"/>
                </a:lnTo>
                <a:lnTo>
                  <a:pt x="12107122" y="2885531"/>
                </a:lnTo>
                <a:lnTo>
                  <a:pt x="0" y="288553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LB"/>
          </a:p>
        </p:txBody>
      </p:sp>
      <p:sp>
        <p:nvSpPr>
          <p:cNvPr id="4" name="TextBox 4"/>
          <p:cNvSpPr txBox="1"/>
          <p:nvPr/>
        </p:nvSpPr>
        <p:spPr>
          <a:xfrm>
            <a:off x="10849651" y="1466109"/>
            <a:ext cx="6666885" cy="1054100"/>
          </a:xfrm>
          <a:prstGeom prst="rect">
            <a:avLst/>
          </a:prstGeom>
        </p:spPr>
        <p:txBody>
          <a:bodyPr lIns="0" tIns="0" rIns="0" bIns="0" rtlCol="0" anchor="t">
            <a:spAutoFit/>
          </a:bodyPr>
          <a:lstStyle/>
          <a:p>
            <a:pPr algn="just">
              <a:lnSpc>
                <a:spcPts val="2800"/>
              </a:lnSpc>
            </a:pPr>
            <a:r>
              <a:rPr lang="en-US" sz="2000">
                <a:solidFill>
                  <a:srgbClr val="FFFFFF"/>
                </a:solidFill>
                <a:latin typeface="Open Sauce"/>
                <a:ea typeface="Open Sauce"/>
                <a:cs typeface="Open Sauce"/>
                <a:sym typeface="Open Sauce"/>
              </a:rPr>
              <a:t>Firewalls began in the 1980s as simple packet filters, evolving into stateful inspection and application-layer firewalls for dynamic protection</a:t>
            </a:r>
          </a:p>
        </p:txBody>
      </p:sp>
      <p:sp>
        <p:nvSpPr>
          <p:cNvPr id="5" name="TextBox 5"/>
          <p:cNvSpPr txBox="1"/>
          <p:nvPr/>
        </p:nvSpPr>
        <p:spPr>
          <a:xfrm>
            <a:off x="10849651" y="3394221"/>
            <a:ext cx="6409649" cy="1054100"/>
          </a:xfrm>
          <a:prstGeom prst="rect">
            <a:avLst/>
          </a:prstGeom>
        </p:spPr>
        <p:txBody>
          <a:bodyPr lIns="0" tIns="0" rIns="0" bIns="0" rtlCol="0" anchor="t">
            <a:spAutoFit/>
          </a:bodyPr>
          <a:lstStyle/>
          <a:p>
            <a:pPr algn="just">
              <a:lnSpc>
                <a:spcPts val="2800"/>
              </a:lnSpc>
            </a:pPr>
            <a:r>
              <a:rPr lang="en-US" sz="2000">
                <a:solidFill>
                  <a:srgbClr val="FFFFFF"/>
                </a:solidFill>
                <a:latin typeface="Open Sauce"/>
                <a:ea typeface="Open Sauce"/>
                <a:cs typeface="Open Sauce"/>
                <a:sym typeface="Open Sauce"/>
              </a:rPr>
              <a:t>Introduced with Linux's Netfilter framework, iptables transformed open-source firewall technology with its flexible, command-line traffic management</a:t>
            </a:r>
          </a:p>
        </p:txBody>
      </p:sp>
      <p:sp>
        <p:nvSpPr>
          <p:cNvPr id="6" name="Freeform 6"/>
          <p:cNvSpPr/>
          <p:nvPr/>
        </p:nvSpPr>
        <p:spPr>
          <a:xfrm>
            <a:off x="1028700" y="8825130"/>
            <a:ext cx="6989961" cy="646571"/>
          </a:xfrm>
          <a:custGeom>
            <a:avLst/>
            <a:gdLst/>
            <a:ahLst/>
            <a:cxnLst/>
            <a:rect l="l" t="t" r="r" b="b"/>
            <a:pathLst>
              <a:path w="6989961" h="646571">
                <a:moveTo>
                  <a:pt x="0" y="0"/>
                </a:moveTo>
                <a:lnTo>
                  <a:pt x="6989961" y="0"/>
                </a:lnTo>
                <a:lnTo>
                  <a:pt x="6989961" y="646572"/>
                </a:lnTo>
                <a:lnTo>
                  <a:pt x="0" y="646572"/>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n-LB"/>
          </a:p>
        </p:txBody>
      </p:sp>
      <p:grpSp>
        <p:nvGrpSpPr>
          <p:cNvPr id="7" name="Group 7"/>
          <p:cNvGrpSpPr/>
          <p:nvPr/>
        </p:nvGrpSpPr>
        <p:grpSpPr>
          <a:xfrm>
            <a:off x="9867588" y="1028700"/>
            <a:ext cx="629638" cy="629638"/>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4EDFB"/>
            </a:solidFill>
          </p:spPr>
          <p:txBody>
            <a:bodyPr/>
            <a:lstStyle/>
            <a:p>
              <a:endParaRPr lang="en-LB"/>
            </a:p>
          </p:txBody>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10" name="Group 10"/>
          <p:cNvGrpSpPr/>
          <p:nvPr/>
        </p:nvGrpSpPr>
        <p:grpSpPr>
          <a:xfrm>
            <a:off x="9867588" y="2889744"/>
            <a:ext cx="629638" cy="629638"/>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4EDFB"/>
            </a:solidFill>
          </p:spPr>
          <p:txBody>
            <a:bodyPr/>
            <a:lstStyle/>
            <a:p>
              <a:endParaRPr lang="en-LB"/>
            </a:p>
          </p:txBody>
        </p:sp>
        <p:sp>
          <p:nvSpPr>
            <p:cNvPr id="12" name="TextBox 12"/>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3" name="Freeform 13"/>
          <p:cNvSpPr/>
          <p:nvPr/>
        </p:nvSpPr>
        <p:spPr>
          <a:xfrm>
            <a:off x="10049290" y="1200364"/>
            <a:ext cx="266234" cy="313370"/>
          </a:xfrm>
          <a:custGeom>
            <a:avLst/>
            <a:gdLst/>
            <a:ahLst/>
            <a:cxnLst/>
            <a:rect l="l" t="t" r="r" b="b"/>
            <a:pathLst>
              <a:path w="266234" h="313370">
                <a:moveTo>
                  <a:pt x="0" y="0"/>
                </a:moveTo>
                <a:lnTo>
                  <a:pt x="266234" y="0"/>
                </a:lnTo>
                <a:lnTo>
                  <a:pt x="266234" y="313370"/>
                </a:lnTo>
                <a:lnTo>
                  <a:pt x="0" y="31337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LB"/>
          </a:p>
        </p:txBody>
      </p:sp>
      <p:sp>
        <p:nvSpPr>
          <p:cNvPr id="14" name="Freeform 14"/>
          <p:cNvSpPr/>
          <p:nvPr/>
        </p:nvSpPr>
        <p:spPr>
          <a:xfrm>
            <a:off x="10049290" y="3047878"/>
            <a:ext cx="266234" cy="313370"/>
          </a:xfrm>
          <a:custGeom>
            <a:avLst/>
            <a:gdLst/>
            <a:ahLst/>
            <a:cxnLst/>
            <a:rect l="l" t="t" r="r" b="b"/>
            <a:pathLst>
              <a:path w="266234" h="313370">
                <a:moveTo>
                  <a:pt x="0" y="0"/>
                </a:moveTo>
                <a:lnTo>
                  <a:pt x="266234" y="0"/>
                </a:lnTo>
                <a:lnTo>
                  <a:pt x="266234" y="313370"/>
                </a:lnTo>
                <a:lnTo>
                  <a:pt x="0" y="31337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LB"/>
          </a:p>
        </p:txBody>
      </p:sp>
      <p:sp>
        <p:nvSpPr>
          <p:cNvPr id="15" name="TextBox 15"/>
          <p:cNvSpPr txBox="1"/>
          <p:nvPr/>
        </p:nvSpPr>
        <p:spPr>
          <a:xfrm>
            <a:off x="10849651" y="1091392"/>
            <a:ext cx="6666885" cy="422275"/>
          </a:xfrm>
          <a:prstGeom prst="rect">
            <a:avLst/>
          </a:prstGeom>
        </p:spPr>
        <p:txBody>
          <a:bodyPr lIns="0" tIns="0" rIns="0" bIns="0" rtlCol="0" anchor="t">
            <a:spAutoFit/>
          </a:bodyPr>
          <a:lstStyle/>
          <a:p>
            <a:pPr algn="l">
              <a:lnSpc>
                <a:spcPts val="3499"/>
              </a:lnSpc>
            </a:pPr>
            <a:r>
              <a:rPr lang="en-US" sz="2499" b="1">
                <a:solidFill>
                  <a:srgbClr val="FFFFFF"/>
                </a:solidFill>
                <a:latin typeface="Open Sauce Bold"/>
                <a:ea typeface="Open Sauce Bold"/>
                <a:cs typeface="Open Sauce Bold"/>
                <a:sym typeface="Open Sauce Bold"/>
              </a:rPr>
              <a:t>ORIGINS AND EVOLUTION</a:t>
            </a:r>
          </a:p>
        </p:txBody>
      </p:sp>
      <p:sp>
        <p:nvSpPr>
          <p:cNvPr id="16" name="TextBox 16"/>
          <p:cNvSpPr txBox="1"/>
          <p:nvPr/>
        </p:nvSpPr>
        <p:spPr>
          <a:xfrm>
            <a:off x="10849651" y="2926587"/>
            <a:ext cx="6129109" cy="422275"/>
          </a:xfrm>
          <a:prstGeom prst="rect">
            <a:avLst/>
          </a:prstGeom>
        </p:spPr>
        <p:txBody>
          <a:bodyPr lIns="0" tIns="0" rIns="0" bIns="0" rtlCol="0" anchor="t">
            <a:spAutoFit/>
          </a:bodyPr>
          <a:lstStyle/>
          <a:p>
            <a:pPr algn="l">
              <a:lnSpc>
                <a:spcPts val="3499"/>
              </a:lnSpc>
            </a:pPr>
            <a:r>
              <a:rPr lang="en-US" sz="2499" b="1">
                <a:solidFill>
                  <a:srgbClr val="FFFFFF"/>
                </a:solidFill>
                <a:latin typeface="Open Sauce Bold"/>
                <a:ea typeface="Open Sauce Bold"/>
                <a:cs typeface="Open Sauce Bold"/>
                <a:sym typeface="Open Sauce Bold"/>
              </a:rPr>
              <a:t>ROLE OF IPTABLES</a:t>
            </a:r>
          </a:p>
        </p:txBody>
      </p:sp>
      <p:sp>
        <p:nvSpPr>
          <p:cNvPr id="17" name="Freeform 17"/>
          <p:cNvSpPr/>
          <p:nvPr/>
        </p:nvSpPr>
        <p:spPr>
          <a:xfrm rot="5400000">
            <a:off x="6766333" y="33949"/>
            <a:ext cx="3972433" cy="782900"/>
          </a:xfrm>
          <a:custGeom>
            <a:avLst/>
            <a:gdLst/>
            <a:ahLst/>
            <a:cxnLst/>
            <a:rect l="l" t="t" r="r" b="b"/>
            <a:pathLst>
              <a:path w="3972433" h="782900">
                <a:moveTo>
                  <a:pt x="0" y="0"/>
                </a:moveTo>
                <a:lnTo>
                  <a:pt x="3972433" y="0"/>
                </a:lnTo>
                <a:lnTo>
                  <a:pt x="3972433" y="782900"/>
                </a:lnTo>
                <a:lnTo>
                  <a:pt x="0" y="7829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LB"/>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94275"/>
        </a:solidFill>
        <a:effectLst/>
      </p:bgPr>
    </p:bg>
    <p:spTree>
      <p:nvGrpSpPr>
        <p:cNvPr id="1" name=""/>
        <p:cNvGrpSpPr/>
        <p:nvPr/>
      </p:nvGrpSpPr>
      <p:grpSpPr>
        <a:xfrm>
          <a:off x="0" y="0"/>
          <a:ext cx="0" cy="0"/>
          <a:chOff x="0" y="0"/>
          <a:chExt cx="0" cy="0"/>
        </a:xfrm>
      </p:grpSpPr>
      <p:sp>
        <p:nvSpPr>
          <p:cNvPr id="2" name="TextBox 2"/>
          <p:cNvSpPr txBox="1"/>
          <p:nvPr/>
        </p:nvSpPr>
        <p:spPr>
          <a:xfrm>
            <a:off x="1113932" y="1019175"/>
            <a:ext cx="8400291" cy="1381125"/>
          </a:xfrm>
          <a:prstGeom prst="rect">
            <a:avLst/>
          </a:prstGeom>
        </p:spPr>
        <p:txBody>
          <a:bodyPr lIns="0" tIns="0" rIns="0" bIns="0" rtlCol="0" anchor="t">
            <a:spAutoFit/>
          </a:bodyPr>
          <a:lstStyle/>
          <a:p>
            <a:pPr algn="l">
              <a:lnSpc>
                <a:spcPts val="10800"/>
              </a:lnSpc>
            </a:pPr>
            <a:r>
              <a:rPr lang="en-US" sz="9000">
                <a:solidFill>
                  <a:srgbClr val="58CAF4"/>
                </a:solidFill>
                <a:latin typeface="Anton"/>
                <a:ea typeface="Anton"/>
                <a:cs typeface="Anton"/>
                <a:sym typeface="Anton"/>
              </a:rPr>
              <a:t>HISTORY</a:t>
            </a:r>
          </a:p>
        </p:txBody>
      </p:sp>
      <p:sp>
        <p:nvSpPr>
          <p:cNvPr id="3" name="Freeform 3"/>
          <p:cNvSpPr/>
          <p:nvPr/>
        </p:nvSpPr>
        <p:spPr>
          <a:xfrm rot="-10800000">
            <a:off x="9144000" y="8173124"/>
            <a:ext cx="12107122" cy="2885531"/>
          </a:xfrm>
          <a:custGeom>
            <a:avLst/>
            <a:gdLst/>
            <a:ahLst/>
            <a:cxnLst/>
            <a:rect l="l" t="t" r="r" b="b"/>
            <a:pathLst>
              <a:path w="12107122" h="2885531">
                <a:moveTo>
                  <a:pt x="0" y="0"/>
                </a:moveTo>
                <a:lnTo>
                  <a:pt x="12107122" y="0"/>
                </a:lnTo>
                <a:lnTo>
                  <a:pt x="12107122" y="2885531"/>
                </a:lnTo>
                <a:lnTo>
                  <a:pt x="0" y="288553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LB"/>
          </a:p>
        </p:txBody>
      </p:sp>
      <p:sp>
        <p:nvSpPr>
          <p:cNvPr id="4" name="TextBox 4"/>
          <p:cNvSpPr txBox="1"/>
          <p:nvPr/>
        </p:nvSpPr>
        <p:spPr>
          <a:xfrm>
            <a:off x="10849651" y="1466109"/>
            <a:ext cx="6666885" cy="1054100"/>
          </a:xfrm>
          <a:prstGeom prst="rect">
            <a:avLst/>
          </a:prstGeom>
        </p:spPr>
        <p:txBody>
          <a:bodyPr lIns="0" tIns="0" rIns="0" bIns="0" rtlCol="0" anchor="t">
            <a:spAutoFit/>
          </a:bodyPr>
          <a:lstStyle/>
          <a:p>
            <a:pPr algn="just">
              <a:lnSpc>
                <a:spcPts val="2800"/>
              </a:lnSpc>
            </a:pPr>
            <a:r>
              <a:rPr lang="en-US" sz="2000">
                <a:solidFill>
                  <a:srgbClr val="FFFFFF"/>
                </a:solidFill>
                <a:latin typeface="Open Sauce"/>
                <a:ea typeface="Open Sauce"/>
                <a:cs typeface="Open Sauce"/>
                <a:sym typeface="Open Sauce"/>
              </a:rPr>
              <a:t>Firewalls began in the 1980s as simple packet filters, evolving into stateful inspection and application-layer firewalls for dynamic protection</a:t>
            </a:r>
          </a:p>
        </p:txBody>
      </p:sp>
      <p:sp>
        <p:nvSpPr>
          <p:cNvPr id="5" name="TextBox 5"/>
          <p:cNvSpPr txBox="1"/>
          <p:nvPr/>
        </p:nvSpPr>
        <p:spPr>
          <a:xfrm>
            <a:off x="10849651" y="3394221"/>
            <a:ext cx="6409649" cy="1054100"/>
          </a:xfrm>
          <a:prstGeom prst="rect">
            <a:avLst/>
          </a:prstGeom>
        </p:spPr>
        <p:txBody>
          <a:bodyPr lIns="0" tIns="0" rIns="0" bIns="0" rtlCol="0" anchor="t">
            <a:spAutoFit/>
          </a:bodyPr>
          <a:lstStyle/>
          <a:p>
            <a:pPr algn="just">
              <a:lnSpc>
                <a:spcPts val="2800"/>
              </a:lnSpc>
            </a:pPr>
            <a:r>
              <a:rPr lang="en-US" sz="2000">
                <a:solidFill>
                  <a:srgbClr val="FFFFFF"/>
                </a:solidFill>
                <a:latin typeface="Open Sauce"/>
                <a:ea typeface="Open Sauce"/>
                <a:cs typeface="Open Sauce"/>
                <a:sym typeface="Open Sauce"/>
              </a:rPr>
              <a:t>Introduced with Linux's Netfilter framework, iptables transformed open-source firewall technology with its flexible, command-line traffic management</a:t>
            </a:r>
          </a:p>
        </p:txBody>
      </p:sp>
      <p:sp>
        <p:nvSpPr>
          <p:cNvPr id="6" name="Freeform 6"/>
          <p:cNvSpPr/>
          <p:nvPr/>
        </p:nvSpPr>
        <p:spPr>
          <a:xfrm>
            <a:off x="1028700" y="8825130"/>
            <a:ext cx="6989961" cy="646571"/>
          </a:xfrm>
          <a:custGeom>
            <a:avLst/>
            <a:gdLst/>
            <a:ahLst/>
            <a:cxnLst/>
            <a:rect l="l" t="t" r="r" b="b"/>
            <a:pathLst>
              <a:path w="6989961" h="646571">
                <a:moveTo>
                  <a:pt x="0" y="0"/>
                </a:moveTo>
                <a:lnTo>
                  <a:pt x="6989961" y="0"/>
                </a:lnTo>
                <a:lnTo>
                  <a:pt x="6989961" y="646572"/>
                </a:lnTo>
                <a:lnTo>
                  <a:pt x="0" y="646572"/>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n-LB"/>
          </a:p>
        </p:txBody>
      </p:sp>
      <p:grpSp>
        <p:nvGrpSpPr>
          <p:cNvPr id="7" name="Group 7"/>
          <p:cNvGrpSpPr/>
          <p:nvPr/>
        </p:nvGrpSpPr>
        <p:grpSpPr>
          <a:xfrm>
            <a:off x="9867588" y="1028700"/>
            <a:ext cx="629638" cy="629638"/>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4EDFB"/>
            </a:solidFill>
          </p:spPr>
          <p:txBody>
            <a:bodyPr/>
            <a:lstStyle/>
            <a:p>
              <a:endParaRPr lang="en-LB"/>
            </a:p>
          </p:txBody>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10" name="Group 10"/>
          <p:cNvGrpSpPr/>
          <p:nvPr/>
        </p:nvGrpSpPr>
        <p:grpSpPr>
          <a:xfrm>
            <a:off x="9867588" y="2889744"/>
            <a:ext cx="629638" cy="629638"/>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4EDFB"/>
            </a:solidFill>
          </p:spPr>
          <p:txBody>
            <a:bodyPr/>
            <a:lstStyle/>
            <a:p>
              <a:endParaRPr lang="en-LB"/>
            </a:p>
          </p:txBody>
        </p:sp>
        <p:sp>
          <p:nvSpPr>
            <p:cNvPr id="12" name="TextBox 12"/>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3" name="Freeform 13"/>
          <p:cNvSpPr/>
          <p:nvPr/>
        </p:nvSpPr>
        <p:spPr>
          <a:xfrm>
            <a:off x="10049290" y="1200364"/>
            <a:ext cx="266234" cy="313370"/>
          </a:xfrm>
          <a:custGeom>
            <a:avLst/>
            <a:gdLst/>
            <a:ahLst/>
            <a:cxnLst/>
            <a:rect l="l" t="t" r="r" b="b"/>
            <a:pathLst>
              <a:path w="266234" h="313370">
                <a:moveTo>
                  <a:pt x="0" y="0"/>
                </a:moveTo>
                <a:lnTo>
                  <a:pt x="266234" y="0"/>
                </a:lnTo>
                <a:lnTo>
                  <a:pt x="266234" y="313370"/>
                </a:lnTo>
                <a:lnTo>
                  <a:pt x="0" y="31337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LB"/>
          </a:p>
        </p:txBody>
      </p:sp>
      <p:sp>
        <p:nvSpPr>
          <p:cNvPr id="14" name="Freeform 14"/>
          <p:cNvSpPr/>
          <p:nvPr/>
        </p:nvSpPr>
        <p:spPr>
          <a:xfrm>
            <a:off x="10049290" y="3047878"/>
            <a:ext cx="266234" cy="313370"/>
          </a:xfrm>
          <a:custGeom>
            <a:avLst/>
            <a:gdLst/>
            <a:ahLst/>
            <a:cxnLst/>
            <a:rect l="l" t="t" r="r" b="b"/>
            <a:pathLst>
              <a:path w="266234" h="313370">
                <a:moveTo>
                  <a:pt x="0" y="0"/>
                </a:moveTo>
                <a:lnTo>
                  <a:pt x="266234" y="0"/>
                </a:lnTo>
                <a:lnTo>
                  <a:pt x="266234" y="313370"/>
                </a:lnTo>
                <a:lnTo>
                  <a:pt x="0" y="31337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LB"/>
          </a:p>
        </p:txBody>
      </p:sp>
      <p:sp>
        <p:nvSpPr>
          <p:cNvPr id="15" name="TextBox 15"/>
          <p:cNvSpPr txBox="1"/>
          <p:nvPr/>
        </p:nvSpPr>
        <p:spPr>
          <a:xfrm>
            <a:off x="10849651" y="1091392"/>
            <a:ext cx="6666885" cy="422275"/>
          </a:xfrm>
          <a:prstGeom prst="rect">
            <a:avLst/>
          </a:prstGeom>
        </p:spPr>
        <p:txBody>
          <a:bodyPr lIns="0" tIns="0" rIns="0" bIns="0" rtlCol="0" anchor="t">
            <a:spAutoFit/>
          </a:bodyPr>
          <a:lstStyle/>
          <a:p>
            <a:pPr algn="l">
              <a:lnSpc>
                <a:spcPts val="3499"/>
              </a:lnSpc>
            </a:pPr>
            <a:r>
              <a:rPr lang="en-US" sz="2499" b="1">
                <a:solidFill>
                  <a:srgbClr val="FFFFFF"/>
                </a:solidFill>
                <a:latin typeface="Open Sauce Bold"/>
                <a:ea typeface="Open Sauce Bold"/>
                <a:cs typeface="Open Sauce Bold"/>
                <a:sym typeface="Open Sauce Bold"/>
              </a:rPr>
              <a:t>ORIGINS AND EVOLUTION</a:t>
            </a:r>
          </a:p>
        </p:txBody>
      </p:sp>
      <p:sp>
        <p:nvSpPr>
          <p:cNvPr id="16" name="TextBox 16"/>
          <p:cNvSpPr txBox="1"/>
          <p:nvPr/>
        </p:nvSpPr>
        <p:spPr>
          <a:xfrm>
            <a:off x="10849651" y="2926587"/>
            <a:ext cx="6129109" cy="422275"/>
          </a:xfrm>
          <a:prstGeom prst="rect">
            <a:avLst/>
          </a:prstGeom>
        </p:spPr>
        <p:txBody>
          <a:bodyPr lIns="0" tIns="0" rIns="0" bIns="0" rtlCol="0" anchor="t">
            <a:spAutoFit/>
          </a:bodyPr>
          <a:lstStyle/>
          <a:p>
            <a:pPr algn="l">
              <a:lnSpc>
                <a:spcPts val="3499"/>
              </a:lnSpc>
            </a:pPr>
            <a:r>
              <a:rPr lang="en-US" sz="2499" b="1">
                <a:solidFill>
                  <a:srgbClr val="FFFFFF"/>
                </a:solidFill>
                <a:latin typeface="Open Sauce Bold"/>
                <a:ea typeface="Open Sauce Bold"/>
                <a:cs typeface="Open Sauce Bold"/>
                <a:sym typeface="Open Sauce Bold"/>
              </a:rPr>
              <a:t>ROLE OF IPTABLES</a:t>
            </a:r>
          </a:p>
        </p:txBody>
      </p:sp>
      <p:grpSp>
        <p:nvGrpSpPr>
          <p:cNvPr id="17" name="Group 17"/>
          <p:cNvGrpSpPr/>
          <p:nvPr/>
        </p:nvGrpSpPr>
        <p:grpSpPr>
          <a:xfrm>
            <a:off x="9867588" y="4740319"/>
            <a:ext cx="629638" cy="629638"/>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4EDFB"/>
            </a:solidFill>
          </p:spPr>
          <p:txBody>
            <a:bodyPr/>
            <a:lstStyle/>
            <a:p>
              <a:endParaRPr lang="en-LB"/>
            </a:p>
          </p:txBody>
        </p:sp>
        <p:sp>
          <p:nvSpPr>
            <p:cNvPr id="19" name="TextBox 19"/>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20" name="Freeform 20"/>
          <p:cNvSpPr/>
          <p:nvPr/>
        </p:nvSpPr>
        <p:spPr>
          <a:xfrm>
            <a:off x="10049290" y="4911983"/>
            <a:ext cx="266234" cy="313370"/>
          </a:xfrm>
          <a:custGeom>
            <a:avLst/>
            <a:gdLst/>
            <a:ahLst/>
            <a:cxnLst/>
            <a:rect l="l" t="t" r="r" b="b"/>
            <a:pathLst>
              <a:path w="266234" h="313370">
                <a:moveTo>
                  <a:pt x="0" y="0"/>
                </a:moveTo>
                <a:lnTo>
                  <a:pt x="266234" y="0"/>
                </a:lnTo>
                <a:lnTo>
                  <a:pt x="266234" y="313370"/>
                </a:lnTo>
                <a:lnTo>
                  <a:pt x="0" y="31337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LB"/>
          </a:p>
        </p:txBody>
      </p:sp>
      <p:sp>
        <p:nvSpPr>
          <p:cNvPr id="21" name="TextBox 21"/>
          <p:cNvSpPr txBox="1"/>
          <p:nvPr/>
        </p:nvSpPr>
        <p:spPr>
          <a:xfrm>
            <a:off x="10849651" y="4741112"/>
            <a:ext cx="6129109" cy="422275"/>
          </a:xfrm>
          <a:prstGeom prst="rect">
            <a:avLst/>
          </a:prstGeom>
        </p:spPr>
        <p:txBody>
          <a:bodyPr lIns="0" tIns="0" rIns="0" bIns="0" rtlCol="0" anchor="t">
            <a:spAutoFit/>
          </a:bodyPr>
          <a:lstStyle/>
          <a:p>
            <a:pPr algn="l">
              <a:lnSpc>
                <a:spcPts val="3499"/>
              </a:lnSpc>
            </a:pPr>
            <a:r>
              <a:rPr lang="en-US" sz="2499" b="1">
                <a:solidFill>
                  <a:srgbClr val="FFFFFF"/>
                </a:solidFill>
                <a:latin typeface="Open Sauce Bold"/>
                <a:ea typeface="Open Sauce Bold"/>
                <a:cs typeface="Open Sauce Bold"/>
                <a:sym typeface="Open Sauce Bold"/>
              </a:rPr>
              <a:t>KEY CAPABILITIES</a:t>
            </a:r>
          </a:p>
        </p:txBody>
      </p:sp>
      <p:sp>
        <p:nvSpPr>
          <p:cNvPr id="22" name="TextBox 22"/>
          <p:cNvSpPr txBox="1"/>
          <p:nvPr/>
        </p:nvSpPr>
        <p:spPr>
          <a:xfrm>
            <a:off x="10849651" y="5177728"/>
            <a:ext cx="6409649" cy="1054100"/>
          </a:xfrm>
          <a:prstGeom prst="rect">
            <a:avLst/>
          </a:prstGeom>
        </p:spPr>
        <p:txBody>
          <a:bodyPr lIns="0" tIns="0" rIns="0" bIns="0" rtlCol="0" anchor="t">
            <a:spAutoFit/>
          </a:bodyPr>
          <a:lstStyle/>
          <a:p>
            <a:pPr algn="just">
              <a:lnSpc>
                <a:spcPts val="2800"/>
              </a:lnSpc>
            </a:pPr>
            <a:r>
              <a:rPr lang="en-US" sz="2000">
                <a:solidFill>
                  <a:srgbClr val="FFFFFF"/>
                </a:solidFill>
                <a:latin typeface="Open Sauce"/>
                <a:ea typeface="Open Sauce"/>
                <a:cs typeface="Open Sauce"/>
                <a:sym typeface="Open Sauce"/>
              </a:rPr>
              <a:t>Offers granular control over packet filtering, logging, and NAT, making it a lightweight yet powerful tool for Linux network security.</a:t>
            </a:r>
          </a:p>
        </p:txBody>
      </p:sp>
      <p:sp>
        <p:nvSpPr>
          <p:cNvPr id="23" name="Freeform 23"/>
          <p:cNvSpPr/>
          <p:nvPr/>
        </p:nvSpPr>
        <p:spPr>
          <a:xfrm rot="5400000">
            <a:off x="6766333" y="33949"/>
            <a:ext cx="3972433" cy="782900"/>
          </a:xfrm>
          <a:custGeom>
            <a:avLst/>
            <a:gdLst/>
            <a:ahLst/>
            <a:cxnLst/>
            <a:rect l="l" t="t" r="r" b="b"/>
            <a:pathLst>
              <a:path w="3972433" h="782900">
                <a:moveTo>
                  <a:pt x="0" y="0"/>
                </a:moveTo>
                <a:lnTo>
                  <a:pt x="3972433" y="0"/>
                </a:lnTo>
                <a:lnTo>
                  <a:pt x="3972433" y="782900"/>
                </a:lnTo>
                <a:lnTo>
                  <a:pt x="0" y="7829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LB"/>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94275"/>
        </a:solidFill>
        <a:effectLst/>
      </p:bgPr>
    </p:bg>
    <p:spTree>
      <p:nvGrpSpPr>
        <p:cNvPr id="1" name=""/>
        <p:cNvGrpSpPr/>
        <p:nvPr/>
      </p:nvGrpSpPr>
      <p:grpSpPr>
        <a:xfrm>
          <a:off x="0" y="0"/>
          <a:ext cx="0" cy="0"/>
          <a:chOff x="0" y="0"/>
          <a:chExt cx="0" cy="0"/>
        </a:xfrm>
      </p:grpSpPr>
      <p:sp>
        <p:nvSpPr>
          <p:cNvPr id="2" name="TextBox 2"/>
          <p:cNvSpPr txBox="1"/>
          <p:nvPr/>
        </p:nvSpPr>
        <p:spPr>
          <a:xfrm>
            <a:off x="1113932" y="1019175"/>
            <a:ext cx="8400291" cy="1381125"/>
          </a:xfrm>
          <a:prstGeom prst="rect">
            <a:avLst/>
          </a:prstGeom>
        </p:spPr>
        <p:txBody>
          <a:bodyPr lIns="0" tIns="0" rIns="0" bIns="0" rtlCol="0" anchor="t">
            <a:spAutoFit/>
          </a:bodyPr>
          <a:lstStyle/>
          <a:p>
            <a:pPr algn="l">
              <a:lnSpc>
                <a:spcPts val="10800"/>
              </a:lnSpc>
            </a:pPr>
            <a:r>
              <a:rPr lang="en-US" sz="9000">
                <a:solidFill>
                  <a:srgbClr val="58CAF4"/>
                </a:solidFill>
                <a:latin typeface="Anton"/>
                <a:ea typeface="Anton"/>
                <a:cs typeface="Anton"/>
                <a:sym typeface="Anton"/>
              </a:rPr>
              <a:t>HISTORY</a:t>
            </a:r>
          </a:p>
        </p:txBody>
      </p:sp>
      <p:sp>
        <p:nvSpPr>
          <p:cNvPr id="3" name="Freeform 3"/>
          <p:cNvSpPr/>
          <p:nvPr/>
        </p:nvSpPr>
        <p:spPr>
          <a:xfrm rot="-10800000">
            <a:off x="9144000" y="8173124"/>
            <a:ext cx="12107122" cy="2885531"/>
          </a:xfrm>
          <a:custGeom>
            <a:avLst/>
            <a:gdLst/>
            <a:ahLst/>
            <a:cxnLst/>
            <a:rect l="l" t="t" r="r" b="b"/>
            <a:pathLst>
              <a:path w="12107122" h="2885531">
                <a:moveTo>
                  <a:pt x="0" y="0"/>
                </a:moveTo>
                <a:lnTo>
                  <a:pt x="12107122" y="0"/>
                </a:lnTo>
                <a:lnTo>
                  <a:pt x="12107122" y="2885531"/>
                </a:lnTo>
                <a:lnTo>
                  <a:pt x="0" y="288553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LB"/>
          </a:p>
        </p:txBody>
      </p:sp>
      <p:sp>
        <p:nvSpPr>
          <p:cNvPr id="4" name="TextBox 4"/>
          <p:cNvSpPr txBox="1"/>
          <p:nvPr/>
        </p:nvSpPr>
        <p:spPr>
          <a:xfrm>
            <a:off x="10849651" y="1466109"/>
            <a:ext cx="6666885" cy="1054100"/>
          </a:xfrm>
          <a:prstGeom prst="rect">
            <a:avLst/>
          </a:prstGeom>
        </p:spPr>
        <p:txBody>
          <a:bodyPr lIns="0" tIns="0" rIns="0" bIns="0" rtlCol="0" anchor="t">
            <a:spAutoFit/>
          </a:bodyPr>
          <a:lstStyle/>
          <a:p>
            <a:pPr algn="just">
              <a:lnSpc>
                <a:spcPts val="2800"/>
              </a:lnSpc>
            </a:pPr>
            <a:r>
              <a:rPr lang="en-US" sz="2000">
                <a:solidFill>
                  <a:srgbClr val="FFFFFF"/>
                </a:solidFill>
                <a:latin typeface="Open Sauce"/>
                <a:ea typeface="Open Sauce"/>
                <a:cs typeface="Open Sauce"/>
                <a:sym typeface="Open Sauce"/>
              </a:rPr>
              <a:t>Firewalls began in the 1980s as simple packet filters, evolving into stateful inspection and application-layer firewalls for dynamic protection</a:t>
            </a:r>
          </a:p>
        </p:txBody>
      </p:sp>
      <p:sp>
        <p:nvSpPr>
          <p:cNvPr id="5" name="TextBox 5"/>
          <p:cNvSpPr txBox="1"/>
          <p:nvPr/>
        </p:nvSpPr>
        <p:spPr>
          <a:xfrm>
            <a:off x="10849651" y="3394221"/>
            <a:ext cx="6409649" cy="1054100"/>
          </a:xfrm>
          <a:prstGeom prst="rect">
            <a:avLst/>
          </a:prstGeom>
        </p:spPr>
        <p:txBody>
          <a:bodyPr lIns="0" tIns="0" rIns="0" bIns="0" rtlCol="0" anchor="t">
            <a:spAutoFit/>
          </a:bodyPr>
          <a:lstStyle/>
          <a:p>
            <a:pPr algn="just">
              <a:lnSpc>
                <a:spcPts val="2800"/>
              </a:lnSpc>
            </a:pPr>
            <a:r>
              <a:rPr lang="en-US" sz="2000">
                <a:solidFill>
                  <a:srgbClr val="FFFFFF"/>
                </a:solidFill>
                <a:latin typeface="Open Sauce"/>
                <a:ea typeface="Open Sauce"/>
                <a:cs typeface="Open Sauce"/>
                <a:sym typeface="Open Sauce"/>
              </a:rPr>
              <a:t>Introduced with Linux's Netfilter framework, iptables transformed open-source firewall technology with its flexible, command-line traffic management</a:t>
            </a:r>
          </a:p>
        </p:txBody>
      </p:sp>
      <p:sp>
        <p:nvSpPr>
          <p:cNvPr id="6" name="Freeform 6"/>
          <p:cNvSpPr/>
          <p:nvPr/>
        </p:nvSpPr>
        <p:spPr>
          <a:xfrm>
            <a:off x="1028700" y="8825130"/>
            <a:ext cx="6989961" cy="646571"/>
          </a:xfrm>
          <a:custGeom>
            <a:avLst/>
            <a:gdLst/>
            <a:ahLst/>
            <a:cxnLst/>
            <a:rect l="l" t="t" r="r" b="b"/>
            <a:pathLst>
              <a:path w="6989961" h="646571">
                <a:moveTo>
                  <a:pt x="0" y="0"/>
                </a:moveTo>
                <a:lnTo>
                  <a:pt x="6989961" y="0"/>
                </a:lnTo>
                <a:lnTo>
                  <a:pt x="6989961" y="646572"/>
                </a:lnTo>
                <a:lnTo>
                  <a:pt x="0" y="646572"/>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n-LB"/>
          </a:p>
        </p:txBody>
      </p:sp>
      <p:grpSp>
        <p:nvGrpSpPr>
          <p:cNvPr id="7" name="Group 7"/>
          <p:cNvGrpSpPr/>
          <p:nvPr/>
        </p:nvGrpSpPr>
        <p:grpSpPr>
          <a:xfrm>
            <a:off x="9867588" y="1028700"/>
            <a:ext cx="629638" cy="629638"/>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4EDFB"/>
            </a:solidFill>
          </p:spPr>
          <p:txBody>
            <a:bodyPr/>
            <a:lstStyle/>
            <a:p>
              <a:endParaRPr lang="en-LB"/>
            </a:p>
          </p:txBody>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10" name="Group 10"/>
          <p:cNvGrpSpPr/>
          <p:nvPr/>
        </p:nvGrpSpPr>
        <p:grpSpPr>
          <a:xfrm>
            <a:off x="9867588" y="2889744"/>
            <a:ext cx="629638" cy="629638"/>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4EDFB"/>
            </a:solidFill>
          </p:spPr>
          <p:txBody>
            <a:bodyPr/>
            <a:lstStyle/>
            <a:p>
              <a:endParaRPr lang="en-LB"/>
            </a:p>
          </p:txBody>
        </p:sp>
        <p:sp>
          <p:nvSpPr>
            <p:cNvPr id="12" name="TextBox 12"/>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3" name="Freeform 13"/>
          <p:cNvSpPr/>
          <p:nvPr/>
        </p:nvSpPr>
        <p:spPr>
          <a:xfrm>
            <a:off x="10049290" y="1200364"/>
            <a:ext cx="266234" cy="313370"/>
          </a:xfrm>
          <a:custGeom>
            <a:avLst/>
            <a:gdLst/>
            <a:ahLst/>
            <a:cxnLst/>
            <a:rect l="l" t="t" r="r" b="b"/>
            <a:pathLst>
              <a:path w="266234" h="313370">
                <a:moveTo>
                  <a:pt x="0" y="0"/>
                </a:moveTo>
                <a:lnTo>
                  <a:pt x="266234" y="0"/>
                </a:lnTo>
                <a:lnTo>
                  <a:pt x="266234" y="313370"/>
                </a:lnTo>
                <a:lnTo>
                  <a:pt x="0" y="31337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LB"/>
          </a:p>
        </p:txBody>
      </p:sp>
      <p:sp>
        <p:nvSpPr>
          <p:cNvPr id="14" name="Freeform 14"/>
          <p:cNvSpPr/>
          <p:nvPr/>
        </p:nvSpPr>
        <p:spPr>
          <a:xfrm>
            <a:off x="10049290" y="3047878"/>
            <a:ext cx="266234" cy="313370"/>
          </a:xfrm>
          <a:custGeom>
            <a:avLst/>
            <a:gdLst/>
            <a:ahLst/>
            <a:cxnLst/>
            <a:rect l="l" t="t" r="r" b="b"/>
            <a:pathLst>
              <a:path w="266234" h="313370">
                <a:moveTo>
                  <a:pt x="0" y="0"/>
                </a:moveTo>
                <a:lnTo>
                  <a:pt x="266234" y="0"/>
                </a:lnTo>
                <a:lnTo>
                  <a:pt x="266234" y="313370"/>
                </a:lnTo>
                <a:lnTo>
                  <a:pt x="0" y="31337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LB"/>
          </a:p>
        </p:txBody>
      </p:sp>
      <p:sp>
        <p:nvSpPr>
          <p:cNvPr id="15" name="TextBox 15"/>
          <p:cNvSpPr txBox="1"/>
          <p:nvPr/>
        </p:nvSpPr>
        <p:spPr>
          <a:xfrm>
            <a:off x="10849651" y="1091392"/>
            <a:ext cx="6666885" cy="422275"/>
          </a:xfrm>
          <a:prstGeom prst="rect">
            <a:avLst/>
          </a:prstGeom>
        </p:spPr>
        <p:txBody>
          <a:bodyPr lIns="0" tIns="0" rIns="0" bIns="0" rtlCol="0" anchor="t">
            <a:spAutoFit/>
          </a:bodyPr>
          <a:lstStyle/>
          <a:p>
            <a:pPr algn="l">
              <a:lnSpc>
                <a:spcPts val="3499"/>
              </a:lnSpc>
            </a:pPr>
            <a:r>
              <a:rPr lang="en-US" sz="2499" b="1">
                <a:solidFill>
                  <a:srgbClr val="FFFFFF"/>
                </a:solidFill>
                <a:latin typeface="Open Sauce Bold"/>
                <a:ea typeface="Open Sauce Bold"/>
                <a:cs typeface="Open Sauce Bold"/>
                <a:sym typeface="Open Sauce Bold"/>
              </a:rPr>
              <a:t>ORIGINS AND EVOLUTION</a:t>
            </a:r>
          </a:p>
        </p:txBody>
      </p:sp>
      <p:sp>
        <p:nvSpPr>
          <p:cNvPr id="16" name="TextBox 16"/>
          <p:cNvSpPr txBox="1"/>
          <p:nvPr/>
        </p:nvSpPr>
        <p:spPr>
          <a:xfrm>
            <a:off x="10849651" y="2926587"/>
            <a:ext cx="6129109" cy="422275"/>
          </a:xfrm>
          <a:prstGeom prst="rect">
            <a:avLst/>
          </a:prstGeom>
        </p:spPr>
        <p:txBody>
          <a:bodyPr lIns="0" tIns="0" rIns="0" bIns="0" rtlCol="0" anchor="t">
            <a:spAutoFit/>
          </a:bodyPr>
          <a:lstStyle/>
          <a:p>
            <a:pPr algn="l">
              <a:lnSpc>
                <a:spcPts val="3499"/>
              </a:lnSpc>
            </a:pPr>
            <a:r>
              <a:rPr lang="en-US" sz="2499" b="1">
                <a:solidFill>
                  <a:srgbClr val="FFFFFF"/>
                </a:solidFill>
                <a:latin typeface="Open Sauce Bold"/>
                <a:ea typeface="Open Sauce Bold"/>
                <a:cs typeface="Open Sauce Bold"/>
                <a:sym typeface="Open Sauce Bold"/>
              </a:rPr>
              <a:t>ROLE OF IPTABLES</a:t>
            </a:r>
          </a:p>
        </p:txBody>
      </p:sp>
      <p:grpSp>
        <p:nvGrpSpPr>
          <p:cNvPr id="17" name="Group 17"/>
          <p:cNvGrpSpPr/>
          <p:nvPr/>
        </p:nvGrpSpPr>
        <p:grpSpPr>
          <a:xfrm>
            <a:off x="9867588" y="4740319"/>
            <a:ext cx="629638" cy="629638"/>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4EDFB"/>
            </a:solidFill>
          </p:spPr>
          <p:txBody>
            <a:bodyPr/>
            <a:lstStyle/>
            <a:p>
              <a:endParaRPr lang="en-LB"/>
            </a:p>
          </p:txBody>
        </p:sp>
        <p:sp>
          <p:nvSpPr>
            <p:cNvPr id="19" name="TextBox 19"/>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20" name="Freeform 20"/>
          <p:cNvSpPr/>
          <p:nvPr/>
        </p:nvSpPr>
        <p:spPr>
          <a:xfrm>
            <a:off x="10049290" y="4911983"/>
            <a:ext cx="266234" cy="313370"/>
          </a:xfrm>
          <a:custGeom>
            <a:avLst/>
            <a:gdLst/>
            <a:ahLst/>
            <a:cxnLst/>
            <a:rect l="l" t="t" r="r" b="b"/>
            <a:pathLst>
              <a:path w="266234" h="313370">
                <a:moveTo>
                  <a:pt x="0" y="0"/>
                </a:moveTo>
                <a:lnTo>
                  <a:pt x="266234" y="0"/>
                </a:lnTo>
                <a:lnTo>
                  <a:pt x="266234" y="313370"/>
                </a:lnTo>
                <a:lnTo>
                  <a:pt x="0" y="31337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LB"/>
          </a:p>
        </p:txBody>
      </p:sp>
      <p:sp>
        <p:nvSpPr>
          <p:cNvPr id="21" name="TextBox 21"/>
          <p:cNvSpPr txBox="1"/>
          <p:nvPr/>
        </p:nvSpPr>
        <p:spPr>
          <a:xfrm>
            <a:off x="10849651" y="4741112"/>
            <a:ext cx="6129109" cy="422275"/>
          </a:xfrm>
          <a:prstGeom prst="rect">
            <a:avLst/>
          </a:prstGeom>
        </p:spPr>
        <p:txBody>
          <a:bodyPr lIns="0" tIns="0" rIns="0" bIns="0" rtlCol="0" anchor="t">
            <a:spAutoFit/>
          </a:bodyPr>
          <a:lstStyle/>
          <a:p>
            <a:pPr algn="l">
              <a:lnSpc>
                <a:spcPts val="3499"/>
              </a:lnSpc>
            </a:pPr>
            <a:r>
              <a:rPr lang="en-US" sz="2499" b="1">
                <a:solidFill>
                  <a:srgbClr val="FFFFFF"/>
                </a:solidFill>
                <a:latin typeface="Open Sauce Bold"/>
                <a:ea typeface="Open Sauce Bold"/>
                <a:cs typeface="Open Sauce Bold"/>
                <a:sym typeface="Open Sauce Bold"/>
              </a:rPr>
              <a:t>KEY CAPABILITIES</a:t>
            </a:r>
          </a:p>
        </p:txBody>
      </p:sp>
      <p:grpSp>
        <p:nvGrpSpPr>
          <p:cNvPr id="22" name="Group 22"/>
          <p:cNvGrpSpPr/>
          <p:nvPr/>
        </p:nvGrpSpPr>
        <p:grpSpPr>
          <a:xfrm>
            <a:off x="9867588" y="6385268"/>
            <a:ext cx="629638" cy="629638"/>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4EDFB"/>
            </a:solidFill>
          </p:spPr>
          <p:txBody>
            <a:bodyPr/>
            <a:lstStyle/>
            <a:p>
              <a:endParaRPr lang="en-LB"/>
            </a:p>
          </p:txBody>
        </p:sp>
        <p:sp>
          <p:nvSpPr>
            <p:cNvPr id="24" name="TextBox 2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25" name="Freeform 25"/>
          <p:cNvSpPr/>
          <p:nvPr/>
        </p:nvSpPr>
        <p:spPr>
          <a:xfrm>
            <a:off x="10049290" y="6556932"/>
            <a:ext cx="266234" cy="313370"/>
          </a:xfrm>
          <a:custGeom>
            <a:avLst/>
            <a:gdLst/>
            <a:ahLst/>
            <a:cxnLst/>
            <a:rect l="l" t="t" r="r" b="b"/>
            <a:pathLst>
              <a:path w="266234" h="313370">
                <a:moveTo>
                  <a:pt x="0" y="0"/>
                </a:moveTo>
                <a:lnTo>
                  <a:pt x="266234" y="0"/>
                </a:lnTo>
                <a:lnTo>
                  <a:pt x="266234" y="313370"/>
                </a:lnTo>
                <a:lnTo>
                  <a:pt x="0" y="31337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LB"/>
          </a:p>
        </p:txBody>
      </p:sp>
      <p:sp>
        <p:nvSpPr>
          <p:cNvPr id="26" name="TextBox 26"/>
          <p:cNvSpPr txBox="1"/>
          <p:nvPr/>
        </p:nvSpPr>
        <p:spPr>
          <a:xfrm>
            <a:off x="10849651" y="6465137"/>
            <a:ext cx="6129109" cy="422275"/>
          </a:xfrm>
          <a:prstGeom prst="rect">
            <a:avLst/>
          </a:prstGeom>
        </p:spPr>
        <p:txBody>
          <a:bodyPr lIns="0" tIns="0" rIns="0" bIns="0" rtlCol="0" anchor="t">
            <a:spAutoFit/>
          </a:bodyPr>
          <a:lstStyle/>
          <a:p>
            <a:pPr algn="l">
              <a:lnSpc>
                <a:spcPts val="3499"/>
              </a:lnSpc>
            </a:pPr>
            <a:r>
              <a:rPr lang="en-US" sz="2499" b="1">
                <a:solidFill>
                  <a:srgbClr val="FFFFFF"/>
                </a:solidFill>
                <a:latin typeface="Open Sauce Bold"/>
                <a:ea typeface="Open Sauce Bold"/>
                <a:cs typeface="Open Sauce Bold"/>
                <a:sym typeface="Open Sauce Bold"/>
              </a:rPr>
              <a:t>PROJECT FOCUS</a:t>
            </a:r>
          </a:p>
        </p:txBody>
      </p:sp>
      <p:sp>
        <p:nvSpPr>
          <p:cNvPr id="27" name="TextBox 27"/>
          <p:cNvSpPr txBox="1"/>
          <p:nvPr/>
        </p:nvSpPr>
        <p:spPr>
          <a:xfrm>
            <a:off x="10849651" y="5177728"/>
            <a:ext cx="6409649" cy="1054100"/>
          </a:xfrm>
          <a:prstGeom prst="rect">
            <a:avLst/>
          </a:prstGeom>
        </p:spPr>
        <p:txBody>
          <a:bodyPr lIns="0" tIns="0" rIns="0" bIns="0" rtlCol="0" anchor="t">
            <a:spAutoFit/>
          </a:bodyPr>
          <a:lstStyle/>
          <a:p>
            <a:pPr algn="just">
              <a:lnSpc>
                <a:spcPts val="2800"/>
              </a:lnSpc>
            </a:pPr>
            <a:r>
              <a:rPr lang="en-US" sz="2000">
                <a:solidFill>
                  <a:srgbClr val="FFFFFF"/>
                </a:solidFill>
                <a:latin typeface="Open Sauce"/>
                <a:ea typeface="Open Sauce"/>
                <a:cs typeface="Open Sauce"/>
                <a:sym typeface="Open Sauce"/>
              </a:rPr>
              <a:t>Offers granular control over packet filtering, logging, and NAT, making it a lightweight yet powerful tool for Linux network security.</a:t>
            </a:r>
          </a:p>
        </p:txBody>
      </p:sp>
      <p:sp>
        <p:nvSpPr>
          <p:cNvPr id="28" name="TextBox 28"/>
          <p:cNvSpPr txBox="1"/>
          <p:nvPr/>
        </p:nvSpPr>
        <p:spPr>
          <a:xfrm>
            <a:off x="10849651" y="6935037"/>
            <a:ext cx="6409649" cy="1054100"/>
          </a:xfrm>
          <a:prstGeom prst="rect">
            <a:avLst/>
          </a:prstGeom>
        </p:spPr>
        <p:txBody>
          <a:bodyPr lIns="0" tIns="0" rIns="0" bIns="0" rtlCol="0" anchor="t">
            <a:spAutoFit/>
          </a:bodyPr>
          <a:lstStyle/>
          <a:p>
            <a:pPr algn="just">
              <a:lnSpc>
                <a:spcPts val="2800"/>
              </a:lnSpc>
            </a:pPr>
            <a:r>
              <a:rPr lang="en-US" sz="2000">
                <a:solidFill>
                  <a:srgbClr val="FFFFFF"/>
                </a:solidFill>
                <a:latin typeface="Open Sauce"/>
                <a:ea typeface="Open Sauce"/>
                <a:cs typeface="Open Sauce"/>
                <a:sym typeface="Open Sauce"/>
              </a:rPr>
              <a:t>Builds on this legacy to craft an effective firewall using iptables, emphasizing modern cybersecurity principles of precision and adaptability.</a:t>
            </a:r>
          </a:p>
        </p:txBody>
      </p:sp>
      <p:sp>
        <p:nvSpPr>
          <p:cNvPr id="29" name="Freeform 29"/>
          <p:cNvSpPr/>
          <p:nvPr/>
        </p:nvSpPr>
        <p:spPr>
          <a:xfrm rot="5400000">
            <a:off x="6766333" y="33949"/>
            <a:ext cx="3972433" cy="782900"/>
          </a:xfrm>
          <a:custGeom>
            <a:avLst/>
            <a:gdLst/>
            <a:ahLst/>
            <a:cxnLst/>
            <a:rect l="l" t="t" r="r" b="b"/>
            <a:pathLst>
              <a:path w="3972433" h="782900">
                <a:moveTo>
                  <a:pt x="0" y="0"/>
                </a:moveTo>
                <a:lnTo>
                  <a:pt x="3972433" y="0"/>
                </a:lnTo>
                <a:lnTo>
                  <a:pt x="3972433" y="782900"/>
                </a:lnTo>
                <a:lnTo>
                  <a:pt x="0" y="7829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LB"/>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94275"/>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296750"/>
            <a:ext cx="5467305" cy="7693501"/>
            <a:chOff x="0" y="0"/>
            <a:chExt cx="4480973" cy="6305550"/>
          </a:xfrm>
        </p:grpSpPr>
        <p:sp>
          <p:nvSpPr>
            <p:cNvPr id="3" name="Freeform 3"/>
            <p:cNvSpPr/>
            <p:nvPr/>
          </p:nvSpPr>
          <p:spPr>
            <a:xfrm>
              <a:off x="0" y="0"/>
              <a:ext cx="4480973" cy="6305550"/>
            </a:xfrm>
            <a:custGeom>
              <a:avLst/>
              <a:gdLst/>
              <a:ahLst/>
              <a:cxnLst/>
              <a:rect l="l" t="t" r="r" b="b"/>
              <a:pathLst>
                <a:path w="4480973" h="6305550">
                  <a:moveTo>
                    <a:pt x="0" y="0"/>
                  </a:moveTo>
                  <a:lnTo>
                    <a:pt x="4480973" y="594360"/>
                  </a:lnTo>
                  <a:lnTo>
                    <a:pt x="3399623" y="6305550"/>
                  </a:lnTo>
                  <a:lnTo>
                    <a:pt x="1067323" y="5552440"/>
                  </a:lnTo>
                  <a:lnTo>
                    <a:pt x="1081350" y="4930140"/>
                  </a:lnTo>
                  <a:lnTo>
                    <a:pt x="198928" y="4716780"/>
                  </a:lnTo>
                  <a:close/>
                </a:path>
              </a:pathLst>
            </a:custGeom>
            <a:blipFill>
              <a:blip r:embed="rId2"/>
              <a:stretch>
                <a:fillRect l="-42859" r="-42859"/>
              </a:stretch>
            </a:blipFill>
            <a:ln w="123825" cap="sq">
              <a:solidFill>
                <a:srgbClr val="C4EDFB"/>
              </a:solidFill>
              <a:prstDash val="solid"/>
              <a:miter/>
            </a:ln>
          </p:spPr>
          <p:txBody>
            <a:bodyPr/>
            <a:lstStyle/>
            <a:p>
              <a:endParaRPr lang="en-LB"/>
            </a:p>
          </p:txBody>
        </p:sp>
      </p:grpSp>
      <p:sp>
        <p:nvSpPr>
          <p:cNvPr id="4" name="Freeform 4"/>
          <p:cNvSpPr/>
          <p:nvPr/>
        </p:nvSpPr>
        <p:spPr>
          <a:xfrm rot="-5400000" flipH="1">
            <a:off x="15273083" y="1096139"/>
            <a:ext cx="3972433" cy="782900"/>
          </a:xfrm>
          <a:custGeom>
            <a:avLst/>
            <a:gdLst/>
            <a:ahLst/>
            <a:cxnLst/>
            <a:rect l="l" t="t" r="r" b="b"/>
            <a:pathLst>
              <a:path w="3972433" h="782900">
                <a:moveTo>
                  <a:pt x="3972434" y="0"/>
                </a:moveTo>
                <a:lnTo>
                  <a:pt x="0" y="0"/>
                </a:lnTo>
                <a:lnTo>
                  <a:pt x="0" y="782900"/>
                </a:lnTo>
                <a:lnTo>
                  <a:pt x="3972434" y="782900"/>
                </a:lnTo>
                <a:lnTo>
                  <a:pt x="3972434"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LB"/>
          </a:p>
        </p:txBody>
      </p:sp>
      <p:sp>
        <p:nvSpPr>
          <p:cNvPr id="5" name="TextBox 5"/>
          <p:cNvSpPr txBox="1"/>
          <p:nvPr/>
        </p:nvSpPr>
        <p:spPr>
          <a:xfrm>
            <a:off x="7325375" y="1019175"/>
            <a:ext cx="9612814" cy="1381125"/>
          </a:xfrm>
          <a:prstGeom prst="rect">
            <a:avLst/>
          </a:prstGeom>
        </p:spPr>
        <p:txBody>
          <a:bodyPr lIns="0" tIns="0" rIns="0" bIns="0" rtlCol="0" anchor="t">
            <a:spAutoFit/>
          </a:bodyPr>
          <a:lstStyle/>
          <a:p>
            <a:pPr algn="l">
              <a:lnSpc>
                <a:spcPts val="10800"/>
              </a:lnSpc>
            </a:pPr>
            <a:r>
              <a:rPr lang="en-US" sz="9000">
                <a:solidFill>
                  <a:srgbClr val="58CAF4"/>
                </a:solidFill>
                <a:latin typeface="Anton"/>
                <a:ea typeface="Anton"/>
                <a:cs typeface="Anton"/>
                <a:sym typeface="Anton"/>
              </a:rPr>
              <a:t>WHAT IS A FIREWALL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94275"/>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296750"/>
            <a:ext cx="5445108" cy="7693501"/>
            <a:chOff x="0" y="0"/>
            <a:chExt cx="4462780" cy="6305550"/>
          </a:xfrm>
        </p:grpSpPr>
        <p:sp>
          <p:nvSpPr>
            <p:cNvPr id="3" name="Freeform 3"/>
            <p:cNvSpPr/>
            <p:nvPr/>
          </p:nvSpPr>
          <p:spPr>
            <a:xfrm>
              <a:off x="0" y="0"/>
              <a:ext cx="4462780" cy="6305550"/>
            </a:xfrm>
            <a:custGeom>
              <a:avLst/>
              <a:gdLst/>
              <a:ahLst/>
              <a:cxnLst/>
              <a:rect l="l" t="t" r="r" b="b"/>
              <a:pathLst>
                <a:path w="4462780" h="6305550">
                  <a:moveTo>
                    <a:pt x="0" y="0"/>
                  </a:moveTo>
                  <a:lnTo>
                    <a:pt x="4462780" y="594360"/>
                  </a:lnTo>
                  <a:lnTo>
                    <a:pt x="3385820" y="6305550"/>
                  </a:lnTo>
                  <a:lnTo>
                    <a:pt x="1062990" y="5552440"/>
                  </a:lnTo>
                  <a:lnTo>
                    <a:pt x="1076960" y="4930140"/>
                  </a:lnTo>
                  <a:lnTo>
                    <a:pt x="198120" y="4716780"/>
                  </a:lnTo>
                  <a:close/>
                </a:path>
              </a:pathLst>
            </a:custGeom>
            <a:blipFill>
              <a:blip r:embed="rId2"/>
              <a:stretch>
                <a:fillRect l="-43238" r="-43238"/>
              </a:stretch>
            </a:blipFill>
            <a:ln w="123825" cap="sq">
              <a:solidFill>
                <a:srgbClr val="C4EDFB"/>
              </a:solidFill>
              <a:prstDash val="solid"/>
              <a:miter/>
            </a:ln>
          </p:spPr>
          <p:txBody>
            <a:bodyPr/>
            <a:lstStyle/>
            <a:p>
              <a:endParaRPr lang="en-LB"/>
            </a:p>
          </p:txBody>
        </p:sp>
      </p:grpSp>
      <p:sp>
        <p:nvSpPr>
          <p:cNvPr id="4" name="Freeform 4"/>
          <p:cNvSpPr/>
          <p:nvPr/>
        </p:nvSpPr>
        <p:spPr>
          <a:xfrm rot="-5400000" flipH="1">
            <a:off x="15273083" y="1096139"/>
            <a:ext cx="3972433" cy="782900"/>
          </a:xfrm>
          <a:custGeom>
            <a:avLst/>
            <a:gdLst/>
            <a:ahLst/>
            <a:cxnLst/>
            <a:rect l="l" t="t" r="r" b="b"/>
            <a:pathLst>
              <a:path w="3972433" h="782900">
                <a:moveTo>
                  <a:pt x="3972434" y="0"/>
                </a:moveTo>
                <a:lnTo>
                  <a:pt x="0" y="0"/>
                </a:lnTo>
                <a:lnTo>
                  <a:pt x="0" y="782900"/>
                </a:lnTo>
                <a:lnTo>
                  <a:pt x="3972434" y="782900"/>
                </a:lnTo>
                <a:lnTo>
                  <a:pt x="3972434"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LB"/>
          </a:p>
        </p:txBody>
      </p:sp>
      <p:sp>
        <p:nvSpPr>
          <p:cNvPr id="5" name="TextBox 5"/>
          <p:cNvSpPr txBox="1"/>
          <p:nvPr/>
        </p:nvSpPr>
        <p:spPr>
          <a:xfrm>
            <a:off x="7325375" y="1019175"/>
            <a:ext cx="9612814" cy="1381125"/>
          </a:xfrm>
          <a:prstGeom prst="rect">
            <a:avLst/>
          </a:prstGeom>
        </p:spPr>
        <p:txBody>
          <a:bodyPr lIns="0" tIns="0" rIns="0" bIns="0" rtlCol="0" anchor="t">
            <a:spAutoFit/>
          </a:bodyPr>
          <a:lstStyle/>
          <a:p>
            <a:pPr algn="l">
              <a:lnSpc>
                <a:spcPts val="10800"/>
              </a:lnSpc>
            </a:pPr>
            <a:r>
              <a:rPr lang="en-US" sz="9000">
                <a:solidFill>
                  <a:srgbClr val="58CAF4"/>
                </a:solidFill>
                <a:latin typeface="Anton"/>
                <a:ea typeface="Anton"/>
                <a:cs typeface="Anton"/>
                <a:sym typeface="Anton"/>
              </a:rPr>
              <a:t>WHAT IS A FIREWALL ?</a:t>
            </a:r>
          </a:p>
        </p:txBody>
      </p:sp>
      <p:sp>
        <p:nvSpPr>
          <p:cNvPr id="6" name="TextBox 6"/>
          <p:cNvSpPr txBox="1"/>
          <p:nvPr/>
        </p:nvSpPr>
        <p:spPr>
          <a:xfrm>
            <a:off x="7004263" y="2507959"/>
            <a:ext cx="9933925" cy="1925638"/>
          </a:xfrm>
          <a:prstGeom prst="rect">
            <a:avLst/>
          </a:prstGeom>
        </p:spPr>
        <p:txBody>
          <a:bodyPr lIns="0" tIns="0" rIns="0" bIns="0" rtlCol="0" anchor="t">
            <a:spAutoFit/>
          </a:bodyPr>
          <a:lstStyle/>
          <a:p>
            <a:pPr marL="539749" lvl="1" indent="-269875" algn="just">
              <a:lnSpc>
                <a:spcPts val="3974"/>
              </a:lnSpc>
              <a:buFont typeface="Arial"/>
              <a:buChar char="•"/>
            </a:pPr>
            <a:r>
              <a:rPr lang="en-US" sz="2499">
                <a:solidFill>
                  <a:srgbClr val="FFFFFF"/>
                </a:solidFill>
                <a:latin typeface="Open Sauce"/>
                <a:ea typeface="Open Sauce"/>
                <a:cs typeface="Open Sauce"/>
                <a:sym typeface="Open Sauce"/>
              </a:rPr>
              <a:t>A firewall is a network security device or software tool that monitors and controls incoming and outgoing traffic based on predefined rules</a:t>
            </a:r>
          </a:p>
          <a:p>
            <a:pPr algn="just">
              <a:lnSpc>
                <a:spcPts val="3499"/>
              </a:lnSpc>
            </a:pPr>
            <a:r>
              <a:rPr lang="en-US" sz="2499">
                <a:solidFill>
                  <a:srgbClr val="FFFFFF"/>
                </a:solidFill>
                <a:latin typeface="Open Sauce"/>
                <a:ea typeface="Open Sauce"/>
                <a:cs typeface="Open Sauce"/>
                <a:sym typeface="Open Sauce"/>
              </a:rPr>
              <a:t>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194275"/>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296750"/>
            <a:ext cx="5445108" cy="7693501"/>
            <a:chOff x="0" y="0"/>
            <a:chExt cx="4462780" cy="6305550"/>
          </a:xfrm>
        </p:grpSpPr>
        <p:sp>
          <p:nvSpPr>
            <p:cNvPr id="3" name="Freeform 3"/>
            <p:cNvSpPr/>
            <p:nvPr/>
          </p:nvSpPr>
          <p:spPr>
            <a:xfrm>
              <a:off x="0" y="0"/>
              <a:ext cx="4462780" cy="6305550"/>
            </a:xfrm>
            <a:custGeom>
              <a:avLst/>
              <a:gdLst/>
              <a:ahLst/>
              <a:cxnLst/>
              <a:rect l="l" t="t" r="r" b="b"/>
              <a:pathLst>
                <a:path w="4462780" h="6305550">
                  <a:moveTo>
                    <a:pt x="0" y="0"/>
                  </a:moveTo>
                  <a:lnTo>
                    <a:pt x="4462780" y="594360"/>
                  </a:lnTo>
                  <a:lnTo>
                    <a:pt x="3385820" y="6305550"/>
                  </a:lnTo>
                  <a:lnTo>
                    <a:pt x="1062990" y="5552440"/>
                  </a:lnTo>
                  <a:lnTo>
                    <a:pt x="1076960" y="4930140"/>
                  </a:lnTo>
                  <a:lnTo>
                    <a:pt x="198120" y="4716780"/>
                  </a:lnTo>
                  <a:close/>
                </a:path>
              </a:pathLst>
            </a:custGeom>
            <a:blipFill>
              <a:blip r:embed="rId2"/>
              <a:stretch>
                <a:fillRect l="-43238" r="-43238"/>
              </a:stretch>
            </a:blipFill>
            <a:ln w="123825" cap="sq">
              <a:solidFill>
                <a:srgbClr val="C4EDFB"/>
              </a:solidFill>
              <a:prstDash val="solid"/>
              <a:miter/>
            </a:ln>
          </p:spPr>
          <p:txBody>
            <a:bodyPr/>
            <a:lstStyle/>
            <a:p>
              <a:endParaRPr lang="en-LB"/>
            </a:p>
          </p:txBody>
        </p:sp>
      </p:grpSp>
      <p:sp>
        <p:nvSpPr>
          <p:cNvPr id="4" name="Freeform 4"/>
          <p:cNvSpPr/>
          <p:nvPr/>
        </p:nvSpPr>
        <p:spPr>
          <a:xfrm rot="-5400000" flipH="1">
            <a:off x="15273083" y="1096139"/>
            <a:ext cx="3972433" cy="782900"/>
          </a:xfrm>
          <a:custGeom>
            <a:avLst/>
            <a:gdLst/>
            <a:ahLst/>
            <a:cxnLst/>
            <a:rect l="l" t="t" r="r" b="b"/>
            <a:pathLst>
              <a:path w="3972433" h="782900">
                <a:moveTo>
                  <a:pt x="3972434" y="0"/>
                </a:moveTo>
                <a:lnTo>
                  <a:pt x="0" y="0"/>
                </a:lnTo>
                <a:lnTo>
                  <a:pt x="0" y="782900"/>
                </a:lnTo>
                <a:lnTo>
                  <a:pt x="3972434" y="782900"/>
                </a:lnTo>
                <a:lnTo>
                  <a:pt x="3972434"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LB"/>
          </a:p>
        </p:txBody>
      </p:sp>
      <p:sp>
        <p:nvSpPr>
          <p:cNvPr id="5" name="TextBox 5"/>
          <p:cNvSpPr txBox="1"/>
          <p:nvPr/>
        </p:nvSpPr>
        <p:spPr>
          <a:xfrm>
            <a:off x="7325375" y="1019175"/>
            <a:ext cx="9612814" cy="1381125"/>
          </a:xfrm>
          <a:prstGeom prst="rect">
            <a:avLst/>
          </a:prstGeom>
        </p:spPr>
        <p:txBody>
          <a:bodyPr lIns="0" tIns="0" rIns="0" bIns="0" rtlCol="0" anchor="t">
            <a:spAutoFit/>
          </a:bodyPr>
          <a:lstStyle/>
          <a:p>
            <a:pPr algn="l">
              <a:lnSpc>
                <a:spcPts val="10800"/>
              </a:lnSpc>
            </a:pPr>
            <a:r>
              <a:rPr lang="en-US" sz="9000">
                <a:solidFill>
                  <a:srgbClr val="58CAF4"/>
                </a:solidFill>
                <a:latin typeface="Anton"/>
                <a:ea typeface="Anton"/>
                <a:cs typeface="Anton"/>
                <a:sym typeface="Anton"/>
              </a:rPr>
              <a:t>WHAT IS A FIREWALL ?</a:t>
            </a:r>
          </a:p>
        </p:txBody>
      </p:sp>
      <p:sp>
        <p:nvSpPr>
          <p:cNvPr id="6" name="TextBox 6"/>
          <p:cNvSpPr txBox="1"/>
          <p:nvPr/>
        </p:nvSpPr>
        <p:spPr>
          <a:xfrm>
            <a:off x="7004263" y="2507959"/>
            <a:ext cx="9933925" cy="3906838"/>
          </a:xfrm>
          <a:prstGeom prst="rect">
            <a:avLst/>
          </a:prstGeom>
        </p:spPr>
        <p:txBody>
          <a:bodyPr lIns="0" tIns="0" rIns="0" bIns="0" rtlCol="0" anchor="t">
            <a:spAutoFit/>
          </a:bodyPr>
          <a:lstStyle/>
          <a:p>
            <a:pPr marL="539749" lvl="1" indent="-269875" algn="just">
              <a:lnSpc>
                <a:spcPts val="3974"/>
              </a:lnSpc>
              <a:buFont typeface="Arial"/>
              <a:buChar char="•"/>
            </a:pPr>
            <a:r>
              <a:rPr lang="en-US" sz="2499">
                <a:solidFill>
                  <a:srgbClr val="FFFFFF"/>
                </a:solidFill>
                <a:latin typeface="Open Sauce"/>
                <a:ea typeface="Open Sauce"/>
                <a:cs typeface="Open Sauce"/>
                <a:sym typeface="Open Sauce"/>
              </a:rPr>
              <a:t>A firewall is a network security device or software tool that monitors and controls incoming and outgoing traffic based on predefined rules</a:t>
            </a:r>
          </a:p>
          <a:p>
            <a:pPr marL="539749" lvl="1" indent="-269875" algn="just">
              <a:lnSpc>
                <a:spcPts val="3974"/>
              </a:lnSpc>
              <a:buFont typeface="Arial"/>
              <a:buChar char="•"/>
            </a:pPr>
            <a:r>
              <a:rPr lang="en-US" sz="2499">
                <a:solidFill>
                  <a:srgbClr val="FFFFFF"/>
                </a:solidFill>
                <a:latin typeface="Open Sauce"/>
                <a:ea typeface="Open Sauce"/>
                <a:cs typeface="Open Sauce"/>
                <a:sym typeface="Open Sauce"/>
              </a:rPr>
              <a:t>Acts as a barrier between trusted internal networks and untrusted external networks, preventing unauthorized access while allowing legitimate communication</a:t>
            </a:r>
          </a:p>
          <a:p>
            <a:pPr algn="just">
              <a:lnSpc>
                <a:spcPts val="3974"/>
              </a:lnSpc>
            </a:pPr>
            <a:endParaRPr lang="en-US" sz="2499">
              <a:solidFill>
                <a:srgbClr val="FFFFFF"/>
              </a:solidFill>
              <a:latin typeface="Open Sauce"/>
              <a:ea typeface="Open Sauce"/>
              <a:cs typeface="Open Sauce"/>
              <a:sym typeface="Open Sauce"/>
            </a:endParaRPr>
          </a:p>
          <a:p>
            <a:pPr algn="just">
              <a:lnSpc>
                <a:spcPts val="3499"/>
              </a:lnSpc>
            </a:pPr>
            <a:r>
              <a:rPr lang="en-US" sz="2499">
                <a:solidFill>
                  <a:srgbClr val="FFFFFF"/>
                </a:solidFill>
                <a:latin typeface="Open Sauce"/>
                <a:ea typeface="Open Sauce"/>
                <a:cs typeface="Open Sauce"/>
                <a:sym typeface="Open Sauce"/>
              </a:rPr>
              <a:t>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194275"/>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296750"/>
            <a:ext cx="5445108" cy="7693501"/>
            <a:chOff x="0" y="0"/>
            <a:chExt cx="4462780" cy="6305550"/>
          </a:xfrm>
        </p:grpSpPr>
        <p:sp>
          <p:nvSpPr>
            <p:cNvPr id="3" name="Freeform 3"/>
            <p:cNvSpPr/>
            <p:nvPr/>
          </p:nvSpPr>
          <p:spPr>
            <a:xfrm>
              <a:off x="0" y="0"/>
              <a:ext cx="4462780" cy="6305550"/>
            </a:xfrm>
            <a:custGeom>
              <a:avLst/>
              <a:gdLst/>
              <a:ahLst/>
              <a:cxnLst/>
              <a:rect l="l" t="t" r="r" b="b"/>
              <a:pathLst>
                <a:path w="4462780" h="6305550">
                  <a:moveTo>
                    <a:pt x="0" y="0"/>
                  </a:moveTo>
                  <a:lnTo>
                    <a:pt x="4462780" y="594360"/>
                  </a:lnTo>
                  <a:lnTo>
                    <a:pt x="3385820" y="6305550"/>
                  </a:lnTo>
                  <a:lnTo>
                    <a:pt x="1062990" y="5552440"/>
                  </a:lnTo>
                  <a:lnTo>
                    <a:pt x="1076960" y="4930140"/>
                  </a:lnTo>
                  <a:lnTo>
                    <a:pt x="198120" y="4716780"/>
                  </a:lnTo>
                  <a:close/>
                </a:path>
              </a:pathLst>
            </a:custGeom>
            <a:blipFill>
              <a:blip r:embed="rId2"/>
              <a:stretch>
                <a:fillRect l="-43238" r="-43238"/>
              </a:stretch>
            </a:blipFill>
            <a:ln w="123825" cap="sq">
              <a:solidFill>
                <a:srgbClr val="C4EDFB"/>
              </a:solidFill>
              <a:prstDash val="solid"/>
              <a:miter/>
            </a:ln>
          </p:spPr>
          <p:txBody>
            <a:bodyPr/>
            <a:lstStyle/>
            <a:p>
              <a:endParaRPr lang="en-LB"/>
            </a:p>
          </p:txBody>
        </p:sp>
      </p:grpSp>
      <p:sp>
        <p:nvSpPr>
          <p:cNvPr id="4" name="Freeform 4"/>
          <p:cNvSpPr/>
          <p:nvPr/>
        </p:nvSpPr>
        <p:spPr>
          <a:xfrm rot="-5400000" flipH="1">
            <a:off x="15273083" y="1096139"/>
            <a:ext cx="3972433" cy="782900"/>
          </a:xfrm>
          <a:custGeom>
            <a:avLst/>
            <a:gdLst/>
            <a:ahLst/>
            <a:cxnLst/>
            <a:rect l="l" t="t" r="r" b="b"/>
            <a:pathLst>
              <a:path w="3972433" h="782900">
                <a:moveTo>
                  <a:pt x="3972434" y="0"/>
                </a:moveTo>
                <a:lnTo>
                  <a:pt x="0" y="0"/>
                </a:lnTo>
                <a:lnTo>
                  <a:pt x="0" y="782900"/>
                </a:lnTo>
                <a:lnTo>
                  <a:pt x="3972434" y="782900"/>
                </a:lnTo>
                <a:lnTo>
                  <a:pt x="3972434"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LB"/>
          </a:p>
        </p:txBody>
      </p:sp>
      <p:sp>
        <p:nvSpPr>
          <p:cNvPr id="5" name="TextBox 5"/>
          <p:cNvSpPr txBox="1"/>
          <p:nvPr/>
        </p:nvSpPr>
        <p:spPr>
          <a:xfrm>
            <a:off x="7004263" y="2507959"/>
            <a:ext cx="9933925" cy="6383338"/>
          </a:xfrm>
          <a:prstGeom prst="rect">
            <a:avLst/>
          </a:prstGeom>
        </p:spPr>
        <p:txBody>
          <a:bodyPr lIns="0" tIns="0" rIns="0" bIns="0" rtlCol="0" anchor="t">
            <a:spAutoFit/>
          </a:bodyPr>
          <a:lstStyle/>
          <a:p>
            <a:pPr marL="539749" lvl="1" indent="-269875" algn="just">
              <a:lnSpc>
                <a:spcPts val="3974"/>
              </a:lnSpc>
              <a:buFont typeface="Arial"/>
              <a:buChar char="•"/>
            </a:pPr>
            <a:r>
              <a:rPr lang="en-US" sz="2499">
                <a:solidFill>
                  <a:srgbClr val="FFFFFF"/>
                </a:solidFill>
                <a:latin typeface="Open Sauce"/>
                <a:ea typeface="Open Sauce"/>
                <a:cs typeface="Open Sauce"/>
                <a:sym typeface="Open Sauce"/>
              </a:rPr>
              <a:t>A firewall is a network security device or software tool that monitors and controls incoming and outgoing traffic based on predefined rules</a:t>
            </a:r>
          </a:p>
          <a:p>
            <a:pPr marL="539749" lvl="1" indent="-269875" algn="just">
              <a:lnSpc>
                <a:spcPts val="3974"/>
              </a:lnSpc>
              <a:buFont typeface="Arial"/>
              <a:buChar char="•"/>
            </a:pPr>
            <a:r>
              <a:rPr lang="en-US" sz="2499">
                <a:solidFill>
                  <a:srgbClr val="FFFFFF"/>
                </a:solidFill>
                <a:latin typeface="Open Sauce"/>
                <a:ea typeface="Open Sauce"/>
                <a:cs typeface="Open Sauce"/>
                <a:sym typeface="Open Sauce"/>
              </a:rPr>
              <a:t>Acts as a barrier between trusted internal networks and untrusted external networks, preventing unauthorized access while allowing legitimate communication</a:t>
            </a:r>
          </a:p>
          <a:p>
            <a:pPr marL="539749" lvl="1" indent="-269875" algn="just">
              <a:lnSpc>
                <a:spcPts val="3974"/>
              </a:lnSpc>
              <a:buFont typeface="Arial"/>
              <a:buChar char="•"/>
            </a:pPr>
            <a:r>
              <a:rPr lang="en-US" sz="2499">
                <a:solidFill>
                  <a:srgbClr val="FFFFFF"/>
                </a:solidFill>
                <a:latin typeface="Open Sauce"/>
                <a:ea typeface="Open Sauce"/>
                <a:cs typeface="Open Sauce"/>
                <a:sym typeface="Open Sauce"/>
              </a:rPr>
              <a:t>Basic Packet Filtering: Inspects data packets based on IP addresses, ports, and protocols.</a:t>
            </a:r>
          </a:p>
          <a:p>
            <a:pPr marL="539749" lvl="1" indent="-269875" algn="just">
              <a:lnSpc>
                <a:spcPts val="3974"/>
              </a:lnSpc>
              <a:buFont typeface="Arial"/>
              <a:buChar char="•"/>
            </a:pPr>
            <a:r>
              <a:rPr lang="en-US" sz="2499">
                <a:solidFill>
                  <a:srgbClr val="FFFFFF"/>
                </a:solidFill>
                <a:latin typeface="Open Sauce"/>
                <a:ea typeface="Open Sauce"/>
                <a:cs typeface="Open Sauce"/>
                <a:sym typeface="Open Sauce"/>
              </a:rPr>
              <a:t>Advanced Monitoring: Includes stateful inspection and application-layer monitoring to analyze traffic context and behavior</a:t>
            </a:r>
          </a:p>
          <a:p>
            <a:pPr algn="just">
              <a:lnSpc>
                <a:spcPts val="3974"/>
              </a:lnSpc>
            </a:pPr>
            <a:endParaRPr lang="en-US" sz="2499">
              <a:solidFill>
                <a:srgbClr val="FFFFFF"/>
              </a:solidFill>
              <a:latin typeface="Open Sauce"/>
              <a:ea typeface="Open Sauce"/>
              <a:cs typeface="Open Sauce"/>
              <a:sym typeface="Open Sauce"/>
            </a:endParaRPr>
          </a:p>
          <a:p>
            <a:pPr algn="just">
              <a:lnSpc>
                <a:spcPts val="3499"/>
              </a:lnSpc>
            </a:pPr>
            <a:r>
              <a:rPr lang="en-US" sz="2499">
                <a:solidFill>
                  <a:srgbClr val="FFFFFF"/>
                </a:solidFill>
                <a:latin typeface="Open Sauce"/>
                <a:ea typeface="Open Sauce"/>
                <a:cs typeface="Open Sauce"/>
                <a:sym typeface="Open Sauce"/>
              </a:rPr>
              <a:t> </a:t>
            </a:r>
          </a:p>
        </p:txBody>
      </p:sp>
      <p:sp>
        <p:nvSpPr>
          <p:cNvPr id="6" name="TextBox 6"/>
          <p:cNvSpPr txBox="1"/>
          <p:nvPr/>
        </p:nvSpPr>
        <p:spPr>
          <a:xfrm>
            <a:off x="7325375" y="1019175"/>
            <a:ext cx="9612814" cy="1381125"/>
          </a:xfrm>
          <a:prstGeom prst="rect">
            <a:avLst/>
          </a:prstGeom>
        </p:spPr>
        <p:txBody>
          <a:bodyPr lIns="0" tIns="0" rIns="0" bIns="0" rtlCol="0" anchor="t">
            <a:spAutoFit/>
          </a:bodyPr>
          <a:lstStyle/>
          <a:p>
            <a:pPr algn="l">
              <a:lnSpc>
                <a:spcPts val="10800"/>
              </a:lnSpc>
            </a:pPr>
            <a:r>
              <a:rPr lang="en-US" sz="9000">
                <a:solidFill>
                  <a:srgbClr val="58CAF4"/>
                </a:solidFill>
                <a:latin typeface="Anton"/>
                <a:ea typeface="Anton"/>
                <a:cs typeface="Anton"/>
                <a:sym typeface="Anton"/>
              </a:rPr>
              <a:t>WHAT IS A FIREWALL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194275"/>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296750"/>
            <a:ext cx="5445108" cy="7693501"/>
            <a:chOff x="0" y="0"/>
            <a:chExt cx="4462780" cy="6305550"/>
          </a:xfrm>
        </p:grpSpPr>
        <p:sp>
          <p:nvSpPr>
            <p:cNvPr id="3" name="Freeform 3"/>
            <p:cNvSpPr/>
            <p:nvPr/>
          </p:nvSpPr>
          <p:spPr>
            <a:xfrm>
              <a:off x="0" y="0"/>
              <a:ext cx="4462780" cy="6305550"/>
            </a:xfrm>
            <a:custGeom>
              <a:avLst/>
              <a:gdLst/>
              <a:ahLst/>
              <a:cxnLst/>
              <a:rect l="l" t="t" r="r" b="b"/>
              <a:pathLst>
                <a:path w="4462780" h="6305550">
                  <a:moveTo>
                    <a:pt x="0" y="0"/>
                  </a:moveTo>
                  <a:lnTo>
                    <a:pt x="4462780" y="594360"/>
                  </a:lnTo>
                  <a:lnTo>
                    <a:pt x="3385820" y="6305550"/>
                  </a:lnTo>
                  <a:lnTo>
                    <a:pt x="1062990" y="5552440"/>
                  </a:lnTo>
                  <a:lnTo>
                    <a:pt x="1076960" y="4930140"/>
                  </a:lnTo>
                  <a:lnTo>
                    <a:pt x="198120" y="4716780"/>
                  </a:lnTo>
                  <a:close/>
                </a:path>
              </a:pathLst>
            </a:custGeom>
            <a:blipFill>
              <a:blip r:embed="rId2"/>
              <a:stretch>
                <a:fillRect l="-43238" r="-43238"/>
              </a:stretch>
            </a:blipFill>
            <a:ln w="123825" cap="sq">
              <a:solidFill>
                <a:srgbClr val="C4EDFB"/>
              </a:solidFill>
              <a:prstDash val="solid"/>
              <a:miter/>
            </a:ln>
          </p:spPr>
          <p:txBody>
            <a:bodyPr/>
            <a:lstStyle/>
            <a:p>
              <a:endParaRPr lang="en-LB"/>
            </a:p>
          </p:txBody>
        </p:sp>
      </p:grpSp>
      <p:sp>
        <p:nvSpPr>
          <p:cNvPr id="4" name="Freeform 4"/>
          <p:cNvSpPr/>
          <p:nvPr/>
        </p:nvSpPr>
        <p:spPr>
          <a:xfrm rot="-5400000" flipH="1">
            <a:off x="15273083" y="1096139"/>
            <a:ext cx="3972433" cy="782900"/>
          </a:xfrm>
          <a:custGeom>
            <a:avLst/>
            <a:gdLst/>
            <a:ahLst/>
            <a:cxnLst/>
            <a:rect l="l" t="t" r="r" b="b"/>
            <a:pathLst>
              <a:path w="3972433" h="782900">
                <a:moveTo>
                  <a:pt x="3972434" y="0"/>
                </a:moveTo>
                <a:lnTo>
                  <a:pt x="0" y="0"/>
                </a:lnTo>
                <a:lnTo>
                  <a:pt x="0" y="782900"/>
                </a:lnTo>
                <a:lnTo>
                  <a:pt x="3972434" y="782900"/>
                </a:lnTo>
                <a:lnTo>
                  <a:pt x="3972434"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LB"/>
          </a:p>
        </p:txBody>
      </p:sp>
      <p:sp>
        <p:nvSpPr>
          <p:cNvPr id="5" name="TextBox 5"/>
          <p:cNvSpPr txBox="1"/>
          <p:nvPr/>
        </p:nvSpPr>
        <p:spPr>
          <a:xfrm>
            <a:off x="7004263" y="2507959"/>
            <a:ext cx="9933925" cy="7373938"/>
          </a:xfrm>
          <a:prstGeom prst="rect">
            <a:avLst/>
          </a:prstGeom>
        </p:spPr>
        <p:txBody>
          <a:bodyPr lIns="0" tIns="0" rIns="0" bIns="0" rtlCol="0" anchor="t">
            <a:spAutoFit/>
          </a:bodyPr>
          <a:lstStyle/>
          <a:p>
            <a:pPr marL="539749" lvl="1" indent="-269875" algn="just">
              <a:lnSpc>
                <a:spcPts val="3974"/>
              </a:lnSpc>
              <a:buFont typeface="Arial"/>
              <a:buChar char="•"/>
            </a:pPr>
            <a:r>
              <a:rPr lang="en-US" sz="2499">
                <a:solidFill>
                  <a:srgbClr val="FFFFFF"/>
                </a:solidFill>
                <a:latin typeface="Open Sauce"/>
                <a:ea typeface="Open Sauce"/>
                <a:cs typeface="Open Sauce"/>
                <a:sym typeface="Open Sauce"/>
              </a:rPr>
              <a:t>A firewall is a network security device or software tool that monitors and controls incoming and outgoing traffic based on predefined rules</a:t>
            </a:r>
          </a:p>
          <a:p>
            <a:pPr marL="539749" lvl="1" indent="-269875" algn="just">
              <a:lnSpc>
                <a:spcPts val="3974"/>
              </a:lnSpc>
              <a:buFont typeface="Arial"/>
              <a:buChar char="•"/>
            </a:pPr>
            <a:r>
              <a:rPr lang="en-US" sz="2499">
                <a:solidFill>
                  <a:srgbClr val="FFFFFF"/>
                </a:solidFill>
                <a:latin typeface="Open Sauce"/>
                <a:ea typeface="Open Sauce"/>
                <a:cs typeface="Open Sauce"/>
                <a:sym typeface="Open Sauce"/>
              </a:rPr>
              <a:t>Acts as a barrier between trusted internal networks and untrusted external networks, preventing unauthorized access while allowing legitimate communication</a:t>
            </a:r>
          </a:p>
          <a:p>
            <a:pPr marL="539749" lvl="1" indent="-269875" algn="just">
              <a:lnSpc>
                <a:spcPts val="3974"/>
              </a:lnSpc>
              <a:buFont typeface="Arial"/>
              <a:buChar char="•"/>
            </a:pPr>
            <a:r>
              <a:rPr lang="en-US" sz="2499">
                <a:solidFill>
                  <a:srgbClr val="FFFFFF"/>
                </a:solidFill>
                <a:latin typeface="Open Sauce"/>
                <a:ea typeface="Open Sauce"/>
                <a:cs typeface="Open Sauce"/>
                <a:sym typeface="Open Sauce"/>
              </a:rPr>
              <a:t>Basic Packet Filtering: Inspects data packets based on IP addresses, ports, and protocols.</a:t>
            </a:r>
          </a:p>
          <a:p>
            <a:pPr marL="539749" lvl="1" indent="-269875" algn="just">
              <a:lnSpc>
                <a:spcPts val="3974"/>
              </a:lnSpc>
              <a:buFont typeface="Arial"/>
              <a:buChar char="•"/>
            </a:pPr>
            <a:r>
              <a:rPr lang="en-US" sz="2499">
                <a:solidFill>
                  <a:srgbClr val="FFFFFF"/>
                </a:solidFill>
                <a:latin typeface="Open Sauce"/>
                <a:ea typeface="Open Sauce"/>
                <a:cs typeface="Open Sauce"/>
                <a:sym typeface="Open Sauce"/>
              </a:rPr>
              <a:t>Advanced Monitoring: Includes stateful inspection and application-layer monitoring to analyze traffic context and behavior</a:t>
            </a:r>
          </a:p>
          <a:p>
            <a:pPr marL="539749" lvl="1" indent="-269875" algn="just">
              <a:lnSpc>
                <a:spcPts val="3974"/>
              </a:lnSpc>
              <a:buFont typeface="Arial"/>
              <a:buChar char="•"/>
            </a:pPr>
            <a:r>
              <a:rPr lang="en-US" sz="2499">
                <a:solidFill>
                  <a:srgbClr val="FFFFFF"/>
                </a:solidFill>
                <a:latin typeface="Open Sauce"/>
                <a:ea typeface="Open Sauce"/>
                <a:cs typeface="Open Sauce"/>
                <a:sym typeface="Open Sauce"/>
              </a:rPr>
              <a:t>Enforces access control policies, filters malicious data, mitigates cyber threats, and ensures the integrity of network communications</a:t>
            </a:r>
          </a:p>
          <a:p>
            <a:pPr algn="just">
              <a:lnSpc>
                <a:spcPts val="3499"/>
              </a:lnSpc>
            </a:pPr>
            <a:r>
              <a:rPr lang="en-US" sz="2499">
                <a:solidFill>
                  <a:srgbClr val="FFFFFF"/>
                </a:solidFill>
                <a:latin typeface="Open Sauce"/>
                <a:ea typeface="Open Sauce"/>
                <a:cs typeface="Open Sauce"/>
                <a:sym typeface="Open Sauce"/>
              </a:rPr>
              <a:t> </a:t>
            </a:r>
          </a:p>
        </p:txBody>
      </p:sp>
      <p:sp>
        <p:nvSpPr>
          <p:cNvPr id="6" name="TextBox 6"/>
          <p:cNvSpPr txBox="1"/>
          <p:nvPr/>
        </p:nvSpPr>
        <p:spPr>
          <a:xfrm>
            <a:off x="7325375" y="1019175"/>
            <a:ext cx="9612814" cy="1381125"/>
          </a:xfrm>
          <a:prstGeom prst="rect">
            <a:avLst/>
          </a:prstGeom>
        </p:spPr>
        <p:txBody>
          <a:bodyPr lIns="0" tIns="0" rIns="0" bIns="0" rtlCol="0" anchor="t">
            <a:spAutoFit/>
          </a:bodyPr>
          <a:lstStyle/>
          <a:p>
            <a:pPr algn="l">
              <a:lnSpc>
                <a:spcPts val="10800"/>
              </a:lnSpc>
            </a:pPr>
            <a:r>
              <a:rPr lang="en-US" sz="9000">
                <a:solidFill>
                  <a:srgbClr val="58CAF4"/>
                </a:solidFill>
                <a:latin typeface="Anton"/>
                <a:ea typeface="Anton"/>
                <a:cs typeface="Anton"/>
                <a:sym typeface="Anton"/>
              </a:rPr>
              <a:t>WHAT IS A FIREWALL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194275"/>
        </a:solidFill>
        <a:effectLst/>
      </p:bgPr>
    </p:bg>
    <p:spTree>
      <p:nvGrpSpPr>
        <p:cNvPr id="1" name=""/>
        <p:cNvGrpSpPr/>
        <p:nvPr/>
      </p:nvGrpSpPr>
      <p:grpSpPr>
        <a:xfrm>
          <a:off x="0" y="0"/>
          <a:ext cx="0" cy="0"/>
          <a:chOff x="0" y="0"/>
          <a:chExt cx="0" cy="0"/>
        </a:xfrm>
      </p:grpSpPr>
      <p:sp>
        <p:nvSpPr>
          <p:cNvPr id="2" name="TextBox 2"/>
          <p:cNvSpPr txBox="1"/>
          <p:nvPr/>
        </p:nvSpPr>
        <p:spPr>
          <a:xfrm>
            <a:off x="1113932" y="1019175"/>
            <a:ext cx="8400291" cy="4124325"/>
          </a:xfrm>
          <a:prstGeom prst="rect">
            <a:avLst/>
          </a:prstGeom>
        </p:spPr>
        <p:txBody>
          <a:bodyPr lIns="0" tIns="0" rIns="0" bIns="0" rtlCol="0" anchor="t">
            <a:spAutoFit/>
          </a:bodyPr>
          <a:lstStyle/>
          <a:p>
            <a:pPr algn="l">
              <a:lnSpc>
                <a:spcPts val="10800"/>
              </a:lnSpc>
            </a:pPr>
            <a:r>
              <a:rPr lang="en-US" sz="9000">
                <a:solidFill>
                  <a:srgbClr val="58CAF4"/>
                </a:solidFill>
                <a:latin typeface="Anton"/>
                <a:ea typeface="Anton"/>
                <a:cs typeface="Anton"/>
                <a:sym typeface="Anton"/>
              </a:rPr>
              <a:t>WHAT IS A FIREWALL USING IPTABLES?</a:t>
            </a:r>
          </a:p>
        </p:txBody>
      </p:sp>
      <p:sp>
        <p:nvSpPr>
          <p:cNvPr id="3" name="Freeform 3"/>
          <p:cNvSpPr/>
          <p:nvPr/>
        </p:nvSpPr>
        <p:spPr>
          <a:xfrm rot="-10800000">
            <a:off x="9144000" y="8173124"/>
            <a:ext cx="12107122" cy="2885531"/>
          </a:xfrm>
          <a:custGeom>
            <a:avLst/>
            <a:gdLst/>
            <a:ahLst/>
            <a:cxnLst/>
            <a:rect l="l" t="t" r="r" b="b"/>
            <a:pathLst>
              <a:path w="12107122" h="2885531">
                <a:moveTo>
                  <a:pt x="0" y="0"/>
                </a:moveTo>
                <a:lnTo>
                  <a:pt x="12107122" y="0"/>
                </a:lnTo>
                <a:lnTo>
                  <a:pt x="12107122" y="2885531"/>
                </a:lnTo>
                <a:lnTo>
                  <a:pt x="0" y="288553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LB"/>
          </a:p>
        </p:txBody>
      </p:sp>
      <p:sp>
        <p:nvSpPr>
          <p:cNvPr id="4" name="Freeform 4"/>
          <p:cNvSpPr/>
          <p:nvPr/>
        </p:nvSpPr>
        <p:spPr>
          <a:xfrm>
            <a:off x="1028700" y="8825130"/>
            <a:ext cx="6989961" cy="646571"/>
          </a:xfrm>
          <a:custGeom>
            <a:avLst/>
            <a:gdLst/>
            <a:ahLst/>
            <a:cxnLst/>
            <a:rect l="l" t="t" r="r" b="b"/>
            <a:pathLst>
              <a:path w="6989961" h="646571">
                <a:moveTo>
                  <a:pt x="0" y="0"/>
                </a:moveTo>
                <a:lnTo>
                  <a:pt x="6989961" y="0"/>
                </a:lnTo>
                <a:lnTo>
                  <a:pt x="6989961" y="646572"/>
                </a:lnTo>
                <a:lnTo>
                  <a:pt x="0" y="646572"/>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n-LB"/>
          </a:p>
        </p:txBody>
      </p:sp>
      <p:sp>
        <p:nvSpPr>
          <p:cNvPr id="5" name="Freeform 5"/>
          <p:cNvSpPr/>
          <p:nvPr/>
        </p:nvSpPr>
        <p:spPr>
          <a:xfrm rot="5400000">
            <a:off x="6766333" y="33949"/>
            <a:ext cx="3972433" cy="782900"/>
          </a:xfrm>
          <a:custGeom>
            <a:avLst/>
            <a:gdLst/>
            <a:ahLst/>
            <a:cxnLst/>
            <a:rect l="l" t="t" r="r" b="b"/>
            <a:pathLst>
              <a:path w="3972433" h="782900">
                <a:moveTo>
                  <a:pt x="0" y="0"/>
                </a:moveTo>
                <a:lnTo>
                  <a:pt x="3972433" y="0"/>
                </a:lnTo>
                <a:lnTo>
                  <a:pt x="3972433" y="782900"/>
                </a:lnTo>
                <a:lnTo>
                  <a:pt x="0" y="7829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LB"/>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194275"/>
        </a:solidFill>
        <a:effectLst/>
      </p:bgPr>
    </p:bg>
    <p:spTree>
      <p:nvGrpSpPr>
        <p:cNvPr id="1" name=""/>
        <p:cNvGrpSpPr/>
        <p:nvPr/>
      </p:nvGrpSpPr>
      <p:grpSpPr>
        <a:xfrm>
          <a:off x="0" y="0"/>
          <a:ext cx="0" cy="0"/>
          <a:chOff x="0" y="0"/>
          <a:chExt cx="0" cy="0"/>
        </a:xfrm>
      </p:grpSpPr>
      <p:sp>
        <p:nvSpPr>
          <p:cNvPr id="2" name="TextBox 2"/>
          <p:cNvSpPr txBox="1"/>
          <p:nvPr/>
        </p:nvSpPr>
        <p:spPr>
          <a:xfrm>
            <a:off x="1113932" y="1019175"/>
            <a:ext cx="8400291" cy="4124325"/>
          </a:xfrm>
          <a:prstGeom prst="rect">
            <a:avLst/>
          </a:prstGeom>
        </p:spPr>
        <p:txBody>
          <a:bodyPr lIns="0" tIns="0" rIns="0" bIns="0" rtlCol="0" anchor="t">
            <a:spAutoFit/>
          </a:bodyPr>
          <a:lstStyle/>
          <a:p>
            <a:pPr algn="l">
              <a:lnSpc>
                <a:spcPts val="10800"/>
              </a:lnSpc>
            </a:pPr>
            <a:r>
              <a:rPr lang="en-US" sz="9000">
                <a:solidFill>
                  <a:srgbClr val="58CAF4"/>
                </a:solidFill>
                <a:latin typeface="Anton"/>
                <a:ea typeface="Anton"/>
                <a:cs typeface="Anton"/>
                <a:sym typeface="Anton"/>
              </a:rPr>
              <a:t>WHAT IS A FIREWALL USING IPTABLES?</a:t>
            </a:r>
          </a:p>
        </p:txBody>
      </p:sp>
      <p:sp>
        <p:nvSpPr>
          <p:cNvPr id="3" name="Freeform 3"/>
          <p:cNvSpPr/>
          <p:nvPr/>
        </p:nvSpPr>
        <p:spPr>
          <a:xfrm rot="-10800000">
            <a:off x="9144000" y="8173124"/>
            <a:ext cx="12107122" cy="2885531"/>
          </a:xfrm>
          <a:custGeom>
            <a:avLst/>
            <a:gdLst/>
            <a:ahLst/>
            <a:cxnLst/>
            <a:rect l="l" t="t" r="r" b="b"/>
            <a:pathLst>
              <a:path w="12107122" h="2885531">
                <a:moveTo>
                  <a:pt x="0" y="0"/>
                </a:moveTo>
                <a:lnTo>
                  <a:pt x="12107122" y="0"/>
                </a:lnTo>
                <a:lnTo>
                  <a:pt x="12107122" y="2885531"/>
                </a:lnTo>
                <a:lnTo>
                  <a:pt x="0" y="288553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LB"/>
          </a:p>
        </p:txBody>
      </p:sp>
      <p:sp>
        <p:nvSpPr>
          <p:cNvPr id="4" name="TextBox 4"/>
          <p:cNvSpPr txBox="1"/>
          <p:nvPr/>
        </p:nvSpPr>
        <p:spPr>
          <a:xfrm>
            <a:off x="10849651" y="1610713"/>
            <a:ext cx="6666885" cy="1054100"/>
          </a:xfrm>
          <a:prstGeom prst="rect">
            <a:avLst/>
          </a:prstGeom>
        </p:spPr>
        <p:txBody>
          <a:bodyPr lIns="0" tIns="0" rIns="0" bIns="0" rtlCol="0" anchor="t">
            <a:spAutoFit/>
          </a:bodyPr>
          <a:lstStyle/>
          <a:p>
            <a:pPr algn="just">
              <a:lnSpc>
                <a:spcPts val="2800"/>
              </a:lnSpc>
            </a:pPr>
            <a:r>
              <a:rPr lang="en-US" sz="2000">
                <a:solidFill>
                  <a:srgbClr val="FFFFFF"/>
                </a:solidFill>
                <a:latin typeface="Open Sauce"/>
                <a:ea typeface="Open Sauce"/>
                <a:cs typeface="Open Sauce"/>
                <a:sym typeface="Open Sauce"/>
              </a:rPr>
              <a:t>iptables offers granular control, allowing administrators to define specific rules for traffic based on IPs, ports, protocols, and connection states.</a:t>
            </a:r>
          </a:p>
        </p:txBody>
      </p:sp>
      <p:sp>
        <p:nvSpPr>
          <p:cNvPr id="5" name="Freeform 5"/>
          <p:cNvSpPr/>
          <p:nvPr/>
        </p:nvSpPr>
        <p:spPr>
          <a:xfrm>
            <a:off x="1028700" y="8825130"/>
            <a:ext cx="6989961" cy="646571"/>
          </a:xfrm>
          <a:custGeom>
            <a:avLst/>
            <a:gdLst/>
            <a:ahLst/>
            <a:cxnLst/>
            <a:rect l="l" t="t" r="r" b="b"/>
            <a:pathLst>
              <a:path w="6989961" h="646571">
                <a:moveTo>
                  <a:pt x="0" y="0"/>
                </a:moveTo>
                <a:lnTo>
                  <a:pt x="6989961" y="0"/>
                </a:lnTo>
                <a:lnTo>
                  <a:pt x="6989961" y="646572"/>
                </a:lnTo>
                <a:lnTo>
                  <a:pt x="0" y="646572"/>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n-LB"/>
          </a:p>
        </p:txBody>
      </p:sp>
      <p:grpSp>
        <p:nvGrpSpPr>
          <p:cNvPr id="6" name="Group 6"/>
          <p:cNvGrpSpPr/>
          <p:nvPr/>
        </p:nvGrpSpPr>
        <p:grpSpPr>
          <a:xfrm>
            <a:off x="9867588" y="1028700"/>
            <a:ext cx="629638" cy="629638"/>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4EDFB"/>
            </a:solidFill>
          </p:spPr>
          <p:txBody>
            <a:bodyPr/>
            <a:lstStyle/>
            <a:p>
              <a:endParaRPr lang="en-LB"/>
            </a:p>
          </p:txBody>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a:off x="10049290" y="1200364"/>
            <a:ext cx="266234" cy="313370"/>
          </a:xfrm>
          <a:custGeom>
            <a:avLst/>
            <a:gdLst/>
            <a:ahLst/>
            <a:cxnLst/>
            <a:rect l="l" t="t" r="r" b="b"/>
            <a:pathLst>
              <a:path w="266234" h="313370">
                <a:moveTo>
                  <a:pt x="0" y="0"/>
                </a:moveTo>
                <a:lnTo>
                  <a:pt x="266234" y="0"/>
                </a:lnTo>
                <a:lnTo>
                  <a:pt x="266234" y="313370"/>
                </a:lnTo>
                <a:lnTo>
                  <a:pt x="0" y="31337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LB"/>
          </a:p>
        </p:txBody>
      </p:sp>
      <p:sp>
        <p:nvSpPr>
          <p:cNvPr id="10" name="TextBox 10"/>
          <p:cNvSpPr txBox="1"/>
          <p:nvPr/>
        </p:nvSpPr>
        <p:spPr>
          <a:xfrm>
            <a:off x="10849651" y="1091392"/>
            <a:ext cx="6666885" cy="422275"/>
          </a:xfrm>
          <a:prstGeom prst="rect">
            <a:avLst/>
          </a:prstGeom>
        </p:spPr>
        <p:txBody>
          <a:bodyPr lIns="0" tIns="0" rIns="0" bIns="0" rtlCol="0" anchor="t">
            <a:spAutoFit/>
          </a:bodyPr>
          <a:lstStyle/>
          <a:p>
            <a:pPr algn="l">
              <a:lnSpc>
                <a:spcPts val="3499"/>
              </a:lnSpc>
            </a:pPr>
            <a:r>
              <a:rPr lang="en-US" sz="2499" b="1">
                <a:solidFill>
                  <a:srgbClr val="FFFFFF"/>
                </a:solidFill>
                <a:latin typeface="Open Sauce Bold"/>
                <a:ea typeface="Open Sauce Bold"/>
                <a:cs typeface="Open Sauce Bold"/>
                <a:sym typeface="Open Sauce Bold"/>
              </a:rPr>
              <a:t>ADVANCED CONTROL</a:t>
            </a:r>
          </a:p>
        </p:txBody>
      </p:sp>
      <p:sp>
        <p:nvSpPr>
          <p:cNvPr id="11" name="Freeform 11"/>
          <p:cNvSpPr/>
          <p:nvPr/>
        </p:nvSpPr>
        <p:spPr>
          <a:xfrm rot="5400000">
            <a:off x="6766333" y="33949"/>
            <a:ext cx="3972433" cy="782900"/>
          </a:xfrm>
          <a:custGeom>
            <a:avLst/>
            <a:gdLst/>
            <a:ahLst/>
            <a:cxnLst/>
            <a:rect l="l" t="t" r="r" b="b"/>
            <a:pathLst>
              <a:path w="3972433" h="782900">
                <a:moveTo>
                  <a:pt x="0" y="0"/>
                </a:moveTo>
                <a:lnTo>
                  <a:pt x="3972433" y="0"/>
                </a:lnTo>
                <a:lnTo>
                  <a:pt x="3972433" y="782900"/>
                </a:lnTo>
                <a:lnTo>
                  <a:pt x="0" y="7829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LB"/>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94275"/>
        </a:solidFill>
        <a:effectLst/>
      </p:bgPr>
    </p:bg>
    <p:spTree>
      <p:nvGrpSpPr>
        <p:cNvPr id="1" name=""/>
        <p:cNvGrpSpPr/>
        <p:nvPr/>
      </p:nvGrpSpPr>
      <p:grpSpPr>
        <a:xfrm>
          <a:off x="0" y="0"/>
          <a:ext cx="0" cy="0"/>
          <a:chOff x="0" y="0"/>
          <a:chExt cx="0" cy="0"/>
        </a:xfrm>
      </p:grpSpPr>
      <p:sp>
        <p:nvSpPr>
          <p:cNvPr id="2" name="Freeform 2"/>
          <p:cNvSpPr/>
          <p:nvPr/>
        </p:nvSpPr>
        <p:spPr>
          <a:xfrm>
            <a:off x="0" y="411480"/>
            <a:ext cx="18288000" cy="1234440"/>
          </a:xfrm>
          <a:custGeom>
            <a:avLst/>
            <a:gdLst/>
            <a:ahLst/>
            <a:cxnLst/>
            <a:rect l="l" t="t" r="r" b="b"/>
            <a:pathLst>
              <a:path w="18288000" h="1234440">
                <a:moveTo>
                  <a:pt x="0" y="0"/>
                </a:moveTo>
                <a:lnTo>
                  <a:pt x="18288000" y="0"/>
                </a:lnTo>
                <a:lnTo>
                  <a:pt x="18288000" y="1234440"/>
                </a:lnTo>
                <a:lnTo>
                  <a:pt x="0" y="123444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LB"/>
          </a:p>
        </p:txBody>
      </p:sp>
      <p:sp>
        <p:nvSpPr>
          <p:cNvPr id="3" name="Freeform 3"/>
          <p:cNvSpPr/>
          <p:nvPr/>
        </p:nvSpPr>
        <p:spPr>
          <a:xfrm flipV="1">
            <a:off x="-2007602" y="9258300"/>
            <a:ext cx="6677774" cy="1591536"/>
          </a:xfrm>
          <a:custGeom>
            <a:avLst/>
            <a:gdLst/>
            <a:ahLst/>
            <a:cxnLst/>
            <a:rect l="l" t="t" r="r" b="b"/>
            <a:pathLst>
              <a:path w="6677774" h="1591536">
                <a:moveTo>
                  <a:pt x="0" y="1591536"/>
                </a:moveTo>
                <a:lnTo>
                  <a:pt x="6677775" y="1591536"/>
                </a:lnTo>
                <a:lnTo>
                  <a:pt x="6677775" y="0"/>
                </a:lnTo>
                <a:lnTo>
                  <a:pt x="0" y="0"/>
                </a:lnTo>
                <a:lnTo>
                  <a:pt x="0" y="1591536"/>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n-LB"/>
          </a:p>
        </p:txBody>
      </p:sp>
      <p:sp>
        <p:nvSpPr>
          <p:cNvPr id="4" name="Freeform 4"/>
          <p:cNvSpPr/>
          <p:nvPr/>
        </p:nvSpPr>
        <p:spPr>
          <a:xfrm flipH="1" flipV="1">
            <a:off x="13617827" y="9258300"/>
            <a:ext cx="6677774" cy="1591536"/>
          </a:xfrm>
          <a:custGeom>
            <a:avLst/>
            <a:gdLst/>
            <a:ahLst/>
            <a:cxnLst/>
            <a:rect l="l" t="t" r="r" b="b"/>
            <a:pathLst>
              <a:path w="6677774" h="1591536">
                <a:moveTo>
                  <a:pt x="6677775" y="1591536"/>
                </a:moveTo>
                <a:lnTo>
                  <a:pt x="0" y="1591536"/>
                </a:lnTo>
                <a:lnTo>
                  <a:pt x="0" y="0"/>
                </a:lnTo>
                <a:lnTo>
                  <a:pt x="6677775" y="0"/>
                </a:lnTo>
                <a:lnTo>
                  <a:pt x="6677775" y="1591536"/>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n-LB"/>
          </a:p>
        </p:txBody>
      </p:sp>
      <p:sp>
        <p:nvSpPr>
          <p:cNvPr id="5" name="Freeform 5"/>
          <p:cNvSpPr/>
          <p:nvPr/>
        </p:nvSpPr>
        <p:spPr>
          <a:xfrm>
            <a:off x="13740550" y="2095593"/>
            <a:ext cx="3972433" cy="782900"/>
          </a:xfrm>
          <a:custGeom>
            <a:avLst/>
            <a:gdLst/>
            <a:ahLst/>
            <a:cxnLst/>
            <a:rect l="l" t="t" r="r" b="b"/>
            <a:pathLst>
              <a:path w="3972433" h="782900">
                <a:moveTo>
                  <a:pt x="0" y="0"/>
                </a:moveTo>
                <a:lnTo>
                  <a:pt x="3972433" y="0"/>
                </a:lnTo>
                <a:lnTo>
                  <a:pt x="3972433" y="782900"/>
                </a:lnTo>
                <a:lnTo>
                  <a:pt x="0" y="7829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LB"/>
          </a:p>
        </p:txBody>
      </p:sp>
      <p:sp>
        <p:nvSpPr>
          <p:cNvPr id="6" name="Freeform 6"/>
          <p:cNvSpPr/>
          <p:nvPr/>
        </p:nvSpPr>
        <p:spPr>
          <a:xfrm flipH="1">
            <a:off x="575017" y="2241004"/>
            <a:ext cx="3972433" cy="782900"/>
          </a:xfrm>
          <a:custGeom>
            <a:avLst/>
            <a:gdLst/>
            <a:ahLst/>
            <a:cxnLst/>
            <a:rect l="l" t="t" r="r" b="b"/>
            <a:pathLst>
              <a:path w="3972433" h="782900">
                <a:moveTo>
                  <a:pt x="3972433" y="0"/>
                </a:moveTo>
                <a:lnTo>
                  <a:pt x="0" y="0"/>
                </a:lnTo>
                <a:lnTo>
                  <a:pt x="0" y="782900"/>
                </a:lnTo>
                <a:lnTo>
                  <a:pt x="3972433" y="782900"/>
                </a:lnTo>
                <a:lnTo>
                  <a:pt x="3972433"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LB"/>
          </a:p>
        </p:txBody>
      </p:sp>
      <p:grpSp>
        <p:nvGrpSpPr>
          <p:cNvPr id="7" name="Group 7"/>
          <p:cNvGrpSpPr/>
          <p:nvPr/>
        </p:nvGrpSpPr>
        <p:grpSpPr>
          <a:xfrm>
            <a:off x="3720692" y="3650098"/>
            <a:ext cx="948539" cy="948539"/>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4EDFB"/>
            </a:solidFill>
          </p:spPr>
          <p:txBody>
            <a:bodyPr/>
            <a:lstStyle/>
            <a:p>
              <a:endParaRPr lang="en-LB"/>
            </a:p>
          </p:txBody>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0" name="TextBox 10"/>
          <p:cNvSpPr txBox="1"/>
          <p:nvPr/>
        </p:nvSpPr>
        <p:spPr>
          <a:xfrm>
            <a:off x="2586205" y="1864456"/>
            <a:ext cx="13115589" cy="1381059"/>
          </a:xfrm>
          <a:prstGeom prst="rect">
            <a:avLst/>
          </a:prstGeom>
        </p:spPr>
        <p:txBody>
          <a:bodyPr lIns="0" tIns="0" rIns="0" bIns="0" rtlCol="0" anchor="t">
            <a:spAutoFit/>
          </a:bodyPr>
          <a:lstStyle/>
          <a:p>
            <a:pPr algn="ctr">
              <a:lnSpc>
                <a:spcPts val="10800"/>
              </a:lnSpc>
            </a:pPr>
            <a:r>
              <a:rPr lang="en-US" sz="9000">
                <a:solidFill>
                  <a:srgbClr val="58CAF4"/>
                </a:solidFill>
                <a:latin typeface="Anton"/>
                <a:ea typeface="Anton"/>
                <a:cs typeface="Anton"/>
                <a:sym typeface="Anton"/>
              </a:rPr>
              <a:t>TABLE OF CONTENT</a:t>
            </a:r>
          </a:p>
        </p:txBody>
      </p:sp>
      <p:sp>
        <p:nvSpPr>
          <p:cNvPr id="11" name="TextBox 11"/>
          <p:cNvSpPr txBox="1"/>
          <p:nvPr/>
        </p:nvSpPr>
        <p:spPr>
          <a:xfrm>
            <a:off x="3720692" y="3833839"/>
            <a:ext cx="948539" cy="590583"/>
          </a:xfrm>
          <a:prstGeom prst="rect">
            <a:avLst/>
          </a:prstGeom>
        </p:spPr>
        <p:txBody>
          <a:bodyPr lIns="0" tIns="0" rIns="0" bIns="0" rtlCol="0" anchor="t">
            <a:spAutoFit/>
          </a:bodyPr>
          <a:lstStyle/>
          <a:p>
            <a:pPr algn="ctr">
              <a:lnSpc>
                <a:spcPts val="4799"/>
              </a:lnSpc>
            </a:pPr>
            <a:r>
              <a:rPr lang="en-US" sz="3999">
                <a:solidFill>
                  <a:srgbClr val="194275"/>
                </a:solidFill>
                <a:latin typeface="Anton"/>
                <a:ea typeface="Anton"/>
                <a:cs typeface="Anton"/>
                <a:sym typeface="Anton"/>
              </a:rPr>
              <a:t>1</a:t>
            </a:r>
          </a:p>
        </p:txBody>
      </p:sp>
      <p:sp>
        <p:nvSpPr>
          <p:cNvPr id="12" name="TextBox 12"/>
          <p:cNvSpPr txBox="1"/>
          <p:nvPr/>
        </p:nvSpPr>
        <p:spPr>
          <a:xfrm>
            <a:off x="2536262" y="4655787"/>
            <a:ext cx="3317399" cy="523941"/>
          </a:xfrm>
          <a:prstGeom prst="rect">
            <a:avLst/>
          </a:prstGeom>
        </p:spPr>
        <p:txBody>
          <a:bodyPr lIns="0" tIns="0" rIns="0" bIns="0" rtlCol="0" anchor="t">
            <a:spAutoFit/>
          </a:bodyPr>
          <a:lstStyle/>
          <a:p>
            <a:pPr algn="ctr">
              <a:lnSpc>
                <a:spcPts val="4200"/>
              </a:lnSpc>
            </a:pPr>
            <a:r>
              <a:rPr lang="en-US" sz="3000">
                <a:solidFill>
                  <a:srgbClr val="FFFFFF"/>
                </a:solidFill>
                <a:latin typeface="Open Sauce"/>
                <a:ea typeface="Open Sauce"/>
                <a:cs typeface="Open Sauce"/>
                <a:sym typeface="Open Sauce"/>
              </a:rPr>
              <a:t>INTRODUCTION</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194275"/>
        </a:solidFill>
        <a:effectLst/>
      </p:bgPr>
    </p:bg>
    <p:spTree>
      <p:nvGrpSpPr>
        <p:cNvPr id="1" name=""/>
        <p:cNvGrpSpPr/>
        <p:nvPr/>
      </p:nvGrpSpPr>
      <p:grpSpPr>
        <a:xfrm>
          <a:off x="0" y="0"/>
          <a:ext cx="0" cy="0"/>
          <a:chOff x="0" y="0"/>
          <a:chExt cx="0" cy="0"/>
        </a:xfrm>
      </p:grpSpPr>
      <p:sp>
        <p:nvSpPr>
          <p:cNvPr id="2" name="TextBox 2"/>
          <p:cNvSpPr txBox="1"/>
          <p:nvPr/>
        </p:nvSpPr>
        <p:spPr>
          <a:xfrm>
            <a:off x="1113932" y="1019175"/>
            <a:ext cx="8400291" cy="4124325"/>
          </a:xfrm>
          <a:prstGeom prst="rect">
            <a:avLst/>
          </a:prstGeom>
        </p:spPr>
        <p:txBody>
          <a:bodyPr lIns="0" tIns="0" rIns="0" bIns="0" rtlCol="0" anchor="t">
            <a:spAutoFit/>
          </a:bodyPr>
          <a:lstStyle/>
          <a:p>
            <a:pPr algn="l">
              <a:lnSpc>
                <a:spcPts val="10800"/>
              </a:lnSpc>
            </a:pPr>
            <a:r>
              <a:rPr lang="en-US" sz="9000">
                <a:solidFill>
                  <a:srgbClr val="58CAF4"/>
                </a:solidFill>
                <a:latin typeface="Anton"/>
                <a:ea typeface="Anton"/>
                <a:cs typeface="Anton"/>
                <a:sym typeface="Anton"/>
              </a:rPr>
              <a:t>WHAT IS A FIREWALL USING IPTABLES?</a:t>
            </a:r>
          </a:p>
        </p:txBody>
      </p:sp>
      <p:sp>
        <p:nvSpPr>
          <p:cNvPr id="3" name="Freeform 3"/>
          <p:cNvSpPr/>
          <p:nvPr/>
        </p:nvSpPr>
        <p:spPr>
          <a:xfrm rot="-10800000">
            <a:off x="9144000" y="8173124"/>
            <a:ext cx="12107122" cy="2885531"/>
          </a:xfrm>
          <a:custGeom>
            <a:avLst/>
            <a:gdLst/>
            <a:ahLst/>
            <a:cxnLst/>
            <a:rect l="l" t="t" r="r" b="b"/>
            <a:pathLst>
              <a:path w="12107122" h="2885531">
                <a:moveTo>
                  <a:pt x="0" y="0"/>
                </a:moveTo>
                <a:lnTo>
                  <a:pt x="12107122" y="0"/>
                </a:lnTo>
                <a:lnTo>
                  <a:pt x="12107122" y="2885531"/>
                </a:lnTo>
                <a:lnTo>
                  <a:pt x="0" y="288553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LB"/>
          </a:p>
        </p:txBody>
      </p:sp>
      <p:sp>
        <p:nvSpPr>
          <p:cNvPr id="4" name="TextBox 4"/>
          <p:cNvSpPr txBox="1"/>
          <p:nvPr/>
        </p:nvSpPr>
        <p:spPr>
          <a:xfrm>
            <a:off x="10849651" y="1610713"/>
            <a:ext cx="6666885" cy="1054100"/>
          </a:xfrm>
          <a:prstGeom prst="rect">
            <a:avLst/>
          </a:prstGeom>
        </p:spPr>
        <p:txBody>
          <a:bodyPr lIns="0" tIns="0" rIns="0" bIns="0" rtlCol="0" anchor="t">
            <a:spAutoFit/>
          </a:bodyPr>
          <a:lstStyle/>
          <a:p>
            <a:pPr algn="just">
              <a:lnSpc>
                <a:spcPts val="2800"/>
              </a:lnSpc>
            </a:pPr>
            <a:r>
              <a:rPr lang="en-US" sz="2000">
                <a:solidFill>
                  <a:srgbClr val="FFFFFF"/>
                </a:solidFill>
                <a:latin typeface="Open Sauce"/>
                <a:ea typeface="Open Sauce"/>
                <a:cs typeface="Open Sauce"/>
                <a:sym typeface="Open Sauce"/>
              </a:rPr>
              <a:t>iptables offers granular control, allowing administrators to define specific rules for traffic based on IPs, ports, protocols, and connection states.</a:t>
            </a:r>
          </a:p>
        </p:txBody>
      </p:sp>
      <p:sp>
        <p:nvSpPr>
          <p:cNvPr id="5" name="TextBox 5"/>
          <p:cNvSpPr txBox="1"/>
          <p:nvPr/>
        </p:nvSpPr>
        <p:spPr>
          <a:xfrm>
            <a:off x="10849651" y="3599251"/>
            <a:ext cx="6666885" cy="701675"/>
          </a:xfrm>
          <a:prstGeom prst="rect">
            <a:avLst/>
          </a:prstGeom>
        </p:spPr>
        <p:txBody>
          <a:bodyPr lIns="0" tIns="0" rIns="0" bIns="0" rtlCol="0" anchor="t">
            <a:spAutoFit/>
          </a:bodyPr>
          <a:lstStyle/>
          <a:p>
            <a:pPr algn="just">
              <a:lnSpc>
                <a:spcPts val="2800"/>
              </a:lnSpc>
            </a:pPr>
            <a:r>
              <a:rPr lang="en-US" sz="2000">
                <a:solidFill>
                  <a:srgbClr val="FFFFFF"/>
                </a:solidFill>
                <a:latin typeface="Open Sauce"/>
                <a:ea typeface="Open Sauce"/>
                <a:cs typeface="Open Sauce"/>
                <a:sym typeface="Open Sauce"/>
              </a:rPr>
              <a:t>Enables creation of custom rule chains to determine how packets are processed, dropped, or accepted</a:t>
            </a:r>
          </a:p>
        </p:txBody>
      </p:sp>
      <p:sp>
        <p:nvSpPr>
          <p:cNvPr id="6" name="Freeform 6"/>
          <p:cNvSpPr/>
          <p:nvPr/>
        </p:nvSpPr>
        <p:spPr>
          <a:xfrm>
            <a:off x="1028700" y="8825130"/>
            <a:ext cx="6989961" cy="646571"/>
          </a:xfrm>
          <a:custGeom>
            <a:avLst/>
            <a:gdLst/>
            <a:ahLst/>
            <a:cxnLst/>
            <a:rect l="l" t="t" r="r" b="b"/>
            <a:pathLst>
              <a:path w="6989961" h="646571">
                <a:moveTo>
                  <a:pt x="0" y="0"/>
                </a:moveTo>
                <a:lnTo>
                  <a:pt x="6989961" y="0"/>
                </a:lnTo>
                <a:lnTo>
                  <a:pt x="6989961" y="646572"/>
                </a:lnTo>
                <a:lnTo>
                  <a:pt x="0" y="646572"/>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n-LB"/>
          </a:p>
        </p:txBody>
      </p:sp>
      <p:grpSp>
        <p:nvGrpSpPr>
          <p:cNvPr id="7" name="Group 7"/>
          <p:cNvGrpSpPr/>
          <p:nvPr/>
        </p:nvGrpSpPr>
        <p:grpSpPr>
          <a:xfrm>
            <a:off x="9867588" y="1028700"/>
            <a:ext cx="629638" cy="629638"/>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4EDFB"/>
            </a:solidFill>
          </p:spPr>
          <p:txBody>
            <a:bodyPr/>
            <a:lstStyle/>
            <a:p>
              <a:endParaRPr lang="en-LB"/>
            </a:p>
          </p:txBody>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10" name="Group 10"/>
          <p:cNvGrpSpPr/>
          <p:nvPr/>
        </p:nvGrpSpPr>
        <p:grpSpPr>
          <a:xfrm>
            <a:off x="9867588" y="3017238"/>
            <a:ext cx="629638" cy="629638"/>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4EDFB"/>
            </a:solidFill>
          </p:spPr>
          <p:txBody>
            <a:bodyPr/>
            <a:lstStyle/>
            <a:p>
              <a:endParaRPr lang="en-LB"/>
            </a:p>
          </p:txBody>
        </p:sp>
        <p:sp>
          <p:nvSpPr>
            <p:cNvPr id="12" name="TextBox 12"/>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3" name="Freeform 13"/>
          <p:cNvSpPr/>
          <p:nvPr/>
        </p:nvSpPr>
        <p:spPr>
          <a:xfrm>
            <a:off x="10049290" y="1200364"/>
            <a:ext cx="266234" cy="313370"/>
          </a:xfrm>
          <a:custGeom>
            <a:avLst/>
            <a:gdLst/>
            <a:ahLst/>
            <a:cxnLst/>
            <a:rect l="l" t="t" r="r" b="b"/>
            <a:pathLst>
              <a:path w="266234" h="313370">
                <a:moveTo>
                  <a:pt x="0" y="0"/>
                </a:moveTo>
                <a:lnTo>
                  <a:pt x="266234" y="0"/>
                </a:lnTo>
                <a:lnTo>
                  <a:pt x="266234" y="313370"/>
                </a:lnTo>
                <a:lnTo>
                  <a:pt x="0" y="31337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LB"/>
          </a:p>
        </p:txBody>
      </p:sp>
      <p:sp>
        <p:nvSpPr>
          <p:cNvPr id="14" name="Freeform 14"/>
          <p:cNvSpPr/>
          <p:nvPr/>
        </p:nvSpPr>
        <p:spPr>
          <a:xfrm>
            <a:off x="10049290" y="3175372"/>
            <a:ext cx="266234" cy="313370"/>
          </a:xfrm>
          <a:custGeom>
            <a:avLst/>
            <a:gdLst/>
            <a:ahLst/>
            <a:cxnLst/>
            <a:rect l="l" t="t" r="r" b="b"/>
            <a:pathLst>
              <a:path w="266234" h="313370">
                <a:moveTo>
                  <a:pt x="0" y="0"/>
                </a:moveTo>
                <a:lnTo>
                  <a:pt x="266234" y="0"/>
                </a:lnTo>
                <a:lnTo>
                  <a:pt x="266234" y="313370"/>
                </a:lnTo>
                <a:lnTo>
                  <a:pt x="0" y="31337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LB"/>
          </a:p>
        </p:txBody>
      </p:sp>
      <p:sp>
        <p:nvSpPr>
          <p:cNvPr id="15" name="TextBox 15"/>
          <p:cNvSpPr txBox="1"/>
          <p:nvPr/>
        </p:nvSpPr>
        <p:spPr>
          <a:xfrm>
            <a:off x="10849651" y="1091392"/>
            <a:ext cx="6666885" cy="422275"/>
          </a:xfrm>
          <a:prstGeom prst="rect">
            <a:avLst/>
          </a:prstGeom>
        </p:spPr>
        <p:txBody>
          <a:bodyPr lIns="0" tIns="0" rIns="0" bIns="0" rtlCol="0" anchor="t">
            <a:spAutoFit/>
          </a:bodyPr>
          <a:lstStyle/>
          <a:p>
            <a:pPr algn="l">
              <a:lnSpc>
                <a:spcPts val="3499"/>
              </a:lnSpc>
            </a:pPr>
            <a:r>
              <a:rPr lang="en-US" sz="2499" b="1">
                <a:solidFill>
                  <a:srgbClr val="FFFFFF"/>
                </a:solidFill>
                <a:latin typeface="Open Sauce Bold"/>
                <a:ea typeface="Open Sauce Bold"/>
                <a:cs typeface="Open Sauce Bold"/>
                <a:sym typeface="Open Sauce Bold"/>
              </a:rPr>
              <a:t>ADVANCED CONTROL</a:t>
            </a:r>
          </a:p>
        </p:txBody>
      </p:sp>
      <p:sp>
        <p:nvSpPr>
          <p:cNvPr id="16" name="TextBox 16"/>
          <p:cNvSpPr txBox="1"/>
          <p:nvPr/>
        </p:nvSpPr>
        <p:spPr>
          <a:xfrm>
            <a:off x="10849651" y="3097107"/>
            <a:ext cx="6129109" cy="422275"/>
          </a:xfrm>
          <a:prstGeom prst="rect">
            <a:avLst/>
          </a:prstGeom>
        </p:spPr>
        <p:txBody>
          <a:bodyPr lIns="0" tIns="0" rIns="0" bIns="0" rtlCol="0" anchor="t">
            <a:spAutoFit/>
          </a:bodyPr>
          <a:lstStyle/>
          <a:p>
            <a:pPr algn="l">
              <a:lnSpc>
                <a:spcPts val="3499"/>
              </a:lnSpc>
            </a:pPr>
            <a:r>
              <a:rPr lang="en-US" sz="2499" b="1">
                <a:solidFill>
                  <a:srgbClr val="FFFFFF"/>
                </a:solidFill>
                <a:latin typeface="Open Sauce Bold"/>
                <a:ea typeface="Open Sauce Bold"/>
                <a:cs typeface="Open Sauce Bold"/>
                <a:sym typeface="Open Sauce Bold"/>
              </a:rPr>
              <a:t>CUSTOM RULE CHAINS</a:t>
            </a:r>
          </a:p>
        </p:txBody>
      </p:sp>
      <p:sp>
        <p:nvSpPr>
          <p:cNvPr id="17" name="Freeform 17"/>
          <p:cNvSpPr/>
          <p:nvPr/>
        </p:nvSpPr>
        <p:spPr>
          <a:xfrm rot="5400000">
            <a:off x="6766333" y="33949"/>
            <a:ext cx="3972433" cy="782900"/>
          </a:xfrm>
          <a:custGeom>
            <a:avLst/>
            <a:gdLst/>
            <a:ahLst/>
            <a:cxnLst/>
            <a:rect l="l" t="t" r="r" b="b"/>
            <a:pathLst>
              <a:path w="3972433" h="782900">
                <a:moveTo>
                  <a:pt x="0" y="0"/>
                </a:moveTo>
                <a:lnTo>
                  <a:pt x="3972433" y="0"/>
                </a:lnTo>
                <a:lnTo>
                  <a:pt x="3972433" y="782900"/>
                </a:lnTo>
                <a:lnTo>
                  <a:pt x="0" y="7829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LB"/>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194275"/>
        </a:solidFill>
        <a:effectLst/>
      </p:bgPr>
    </p:bg>
    <p:spTree>
      <p:nvGrpSpPr>
        <p:cNvPr id="1" name=""/>
        <p:cNvGrpSpPr/>
        <p:nvPr/>
      </p:nvGrpSpPr>
      <p:grpSpPr>
        <a:xfrm>
          <a:off x="0" y="0"/>
          <a:ext cx="0" cy="0"/>
          <a:chOff x="0" y="0"/>
          <a:chExt cx="0" cy="0"/>
        </a:xfrm>
      </p:grpSpPr>
      <p:sp>
        <p:nvSpPr>
          <p:cNvPr id="2" name="TextBox 2"/>
          <p:cNvSpPr txBox="1"/>
          <p:nvPr/>
        </p:nvSpPr>
        <p:spPr>
          <a:xfrm>
            <a:off x="1113932" y="1019175"/>
            <a:ext cx="8400291" cy="4124325"/>
          </a:xfrm>
          <a:prstGeom prst="rect">
            <a:avLst/>
          </a:prstGeom>
        </p:spPr>
        <p:txBody>
          <a:bodyPr lIns="0" tIns="0" rIns="0" bIns="0" rtlCol="0" anchor="t">
            <a:spAutoFit/>
          </a:bodyPr>
          <a:lstStyle/>
          <a:p>
            <a:pPr algn="l">
              <a:lnSpc>
                <a:spcPts val="10800"/>
              </a:lnSpc>
            </a:pPr>
            <a:r>
              <a:rPr lang="en-US" sz="9000">
                <a:solidFill>
                  <a:srgbClr val="58CAF4"/>
                </a:solidFill>
                <a:latin typeface="Anton"/>
                <a:ea typeface="Anton"/>
                <a:cs typeface="Anton"/>
                <a:sym typeface="Anton"/>
              </a:rPr>
              <a:t>WHAT IS A FIREWALL USING IPTABLES?</a:t>
            </a:r>
          </a:p>
        </p:txBody>
      </p:sp>
      <p:sp>
        <p:nvSpPr>
          <p:cNvPr id="3" name="TextBox 3"/>
          <p:cNvSpPr txBox="1"/>
          <p:nvPr/>
        </p:nvSpPr>
        <p:spPr>
          <a:xfrm>
            <a:off x="10849651" y="1610713"/>
            <a:ext cx="6666885" cy="1054100"/>
          </a:xfrm>
          <a:prstGeom prst="rect">
            <a:avLst/>
          </a:prstGeom>
        </p:spPr>
        <p:txBody>
          <a:bodyPr lIns="0" tIns="0" rIns="0" bIns="0" rtlCol="0" anchor="t">
            <a:spAutoFit/>
          </a:bodyPr>
          <a:lstStyle/>
          <a:p>
            <a:pPr algn="just">
              <a:lnSpc>
                <a:spcPts val="2800"/>
              </a:lnSpc>
            </a:pPr>
            <a:r>
              <a:rPr lang="en-US" sz="2000">
                <a:solidFill>
                  <a:srgbClr val="FFFFFF"/>
                </a:solidFill>
                <a:latin typeface="Open Sauce"/>
                <a:ea typeface="Open Sauce"/>
                <a:cs typeface="Open Sauce"/>
                <a:sym typeface="Open Sauce"/>
              </a:rPr>
              <a:t>iptables offers granular control, allowing administrators to define specific rules for traffic based on IPs, ports, protocols, and connection states.</a:t>
            </a:r>
          </a:p>
        </p:txBody>
      </p:sp>
      <p:sp>
        <p:nvSpPr>
          <p:cNvPr id="4" name="TextBox 4"/>
          <p:cNvSpPr txBox="1"/>
          <p:nvPr/>
        </p:nvSpPr>
        <p:spPr>
          <a:xfrm>
            <a:off x="10849651" y="3599251"/>
            <a:ext cx="6666885" cy="701675"/>
          </a:xfrm>
          <a:prstGeom prst="rect">
            <a:avLst/>
          </a:prstGeom>
        </p:spPr>
        <p:txBody>
          <a:bodyPr lIns="0" tIns="0" rIns="0" bIns="0" rtlCol="0" anchor="t">
            <a:spAutoFit/>
          </a:bodyPr>
          <a:lstStyle/>
          <a:p>
            <a:pPr algn="just">
              <a:lnSpc>
                <a:spcPts val="2800"/>
              </a:lnSpc>
            </a:pPr>
            <a:r>
              <a:rPr lang="en-US" sz="2000">
                <a:solidFill>
                  <a:srgbClr val="FFFFFF"/>
                </a:solidFill>
                <a:latin typeface="Open Sauce"/>
                <a:ea typeface="Open Sauce"/>
                <a:cs typeface="Open Sauce"/>
                <a:sym typeface="Open Sauce"/>
              </a:rPr>
              <a:t>Enables creation of custom rule chains to determine how packets are processed, dropped, or accepted</a:t>
            </a:r>
          </a:p>
        </p:txBody>
      </p:sp>
      <p:sp>
        <p:nvSpPr>
          <p:cNvPr id="5" name="Freeform 5"/>
          <p:cNvSpPr/>
          <p:nvPr/>
        </p:nvSpPr>
        <p:spPr>
          <a:xfrm>
            <a:off x="1028700" y="8825130"/>
            <a:ext cx="6989961" cy="646571"/>
          </a:xfrm>
          <a:custGeom>
            <a:avLst/>
            <a:gdLst/>
            <a:ahLst/>
            <a:cxnLst/>
            <a:rect l="l" t="t" r="r" b="b"/>
            <a:pathLst>
              <a:path w="6989961" h="646571">
                <a:moveTo>
                  <a:pt x="0" y="0"/>
                </a:moveTo>
                <a:lnTo>
                  <a:pt x="6989961" y="0"/>
                </a:lnTo>
                <a:lnTo>
                  <a:pt x="6989961" y="646572"/>
                </a:lnTo>
                <a:lnTo>
                  <a:pt x="0" y="646572"/>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LB"/>
          </a:p>
        </p:txBody>
      </p:sp>
      <p:grpSp>
        <p:nvGrpSpPr>
          <p:cNvPr id="6" name="Group 6"/>
          <p:cNvGrpSpPr/>
          <p:nvPr/>
        </p:nvGrpSpPr>
        <p:grpSpPr>
          <a:xfrm>
            <a:off x="9867588" y="1028700"/>
            <a:ext cx="629638" cy="629638"/>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4EDFB"/>
            </a:solidFill>
          </p:spPr>
          <p:txBody>
            <a:bodyPr/>
            <a:lstStyle/>
            <a:p>
              <a:endParaRPr lang="en-LB"/>
            </a:p>
          </p:txBody>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9867588" y="3017238"/>
            <a:ext cx="629638" cy="629638"/>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4EDFB"/>
            </a:solidFill>
          </p:spPr>
          <p:txBody>
            <a:bodyPr/>
            <a:lstStyle/>
            <a:p>
              <a:endParaRPr lang="en-LB"/>
            </a:p>
          </p:txBody>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2" name="Freeform 12"/>
          <p:cNvSpPr/>
          <p:nvPr/>
        </p:nvSpPr>
        <p:spPr>
          <a:xfrm>
            <a:off x="10049290" y="1200364"/>
            <a:ext cx="266234" cy="313370"/>
          </a:xfrm>
          <a:custGeom>
            <a:avLst/>
            <a:gdLst/>
            <a:ahLst/>
            <a:cxnLst/>
            <a:rect l="l" t="t" r="r" b="b"/>
            <a:pathLst>
              <a:path w="266234" h="313370">
                <a:moveTo>
                  <a:pt x="0" y="0"/>
                </a:moveTo>
                <a:lnTo>
                  <a:pt x="266234" y="0"/>
                </a:lnTo>
                <a:lnTo>
                  <a:pt x="266234" y="313370"/>
                </a:lnTo>
                <a:lnTo>
                  <a:pt x="0" y="31337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LB"/>
          </a:p>
        </p:txBody>
      </p:sp>
      <p:sp>
        <p:nvSpPr>
          <p:cNvPr id="13" name="Freeform 13"/>
          <p:cNvSpPr/>
          <p:nvPr/>
        </p:nvSpPr>
        <p:spPr>
          <a:xfrm>
            <a:off x="10049290" y="3175372"/>
            <a:ext cx="266234" cy="313370"/>
          </a:xfrm>
          <a:custGeom>
            <a:avLst/>
            <a:gdLst/>
            <a:ahLst/>
            <a:cxnLst/>
            <a:rect l="l" t="t" r="r" b="b"/>
            <a:pathLst>
              <a:path w="266234" h="313370">
                <a:moveTo>
                  <a:pt x="0" y="0"/>
                </a:moveTo>
                <a:lnTo>
                  <a:pt x="266234" y="0"/>
                </a:lnTo>
                <a:lnTo>
                  <a:pt x="266234" y="313370"/>
                </a:lnTo>
                <a:lnTo>
                  <a:pt x="0" y="31337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LB"/>
          </a:p>
        </p:txBody>
      </p:sp>
      <p:sp>
        <p:nvSpPr>
          <p:cNvPr id="14" name="TextBox 14"/>
          <p:cNvSpPr txBox="1"/>
          <p:nvPr/>
        </p:nvSpPr>
        <p:spPr>
          <a:xfrm>
            <a:off x="10849651" y="1091392"/>
            <a:ext cx="6666885" cy="422275"/>
          </a:xfrm>
          <a:prstGeom prst="rect">
            <a:avLst/>
          </a:prstGeom>
        </p:spPr>
        <p:txBody>
          <a:bodyPr lIns="0" tIns="0" rIns="0" bIns="0" rtlCol="0" anchor="t">
            <a:spAutoFit/>
          </a:bodyPr>
          <a:lstStyle/>
          <a:p>
            <a:pPr algn="l">
              <a:lnSpc>
                <a:spcPts val="3499"/>
              </a:lnSpc>
            </a:pPr>
            <a:r>
              <a:rPr lang="en-US" sz="2499" b="1">
                <a:solidFill>
                  <a:srgbClr val="FFFFFF"/>
                </a:solidFill>
                <a:latin typeface="Open Sauce Bold"/>
                <a:ea typeface="Open Sauce Bold"/>
                <a:cs typeface="Open Sauce Bold"/>
                <a:sym typeface="Open Sauce Bold"/>
              </a:rPr>
              <a:t>ADVANCED CONTROL</a:t>
            </a:r>
          </a:p>
        </p:txBody>
      </p:sp>
      <p:sp>
        <p:nvSpPr>
          <p:cNvPr id="15" name="TextBox 15"/>
          <p:cNvSpPr txBox="1"/>
          <p:nvPr/>
        </p:nvSpPr>
        <p:spPr>
          <a:xfrm>
            <a:off x="10849651" y="3097107"/>
            <a:ext cx="6129109" cy="422275"/>
          </a:xfrm>
          <a:prstGeom prst="rect">
            <a:avLst/>
          </a:prstGeom>
        </p:spPr>
        <p:txBody>
          <a:bodyPr lIns="0" tIns="0" rIns="0" bIns="0" rtlCol="0" anchor="t">
            <a:spAutoFit/>
          </a:bodyPr>
          <a:lstStyle/>
          <a:p>
            <a:pPr algn="l">
              <a:lnSpc>
                <a:spcPts val="3499"/>
              </a:lnSpc>
            </a:pPr>
            <a:r>
              <a:rPr lang="en-US" sz="2499" b="1">
                <a:solidFill>
                  <a:srgbClr val="FFFFFF"/>
                </a:solidFill>
                <a:latin typeface="Open Sauce Bold"/>
                <a:ea typeface="Open Sauce Bold"/>
                <a:cs typeface="Open Sauce Bold"/>
                <a:sym typeface="Open Sauce Bold"/>
              </a:rPr>
              <a:t>CUSTOM RULE CHAINS</a:t>
            </a:r>
          </a:p>
        </p:txBody>
      </p:sp>
      <p:grpSp>
        <p:nvGrpSpPr>
          <p:cNvPr id="16" name="Group 16"/>
          <p:cNvGrpSpPr/>
          <p:nvPr/>
        </p:nvGrpSpPr>
        <p:grpSpPr>
          <a:xfrm>
            <a:off x="9867588" y="4740319"/>
            <a:ext cx="629638" cy="629638"/>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4EDFB"/>
            </a:solidFill>
          </p:spPr>
          <p:txBody>
            <a:bodyPr/>
            <a:lstStyle/>
            <a:p>
              <a:endParaRPr lang="en-LB"/>
            </a:p>
          </p:txBody>
        </p:sp>
        <p:sp>
          <p:nvSpPr>
            <p:cNvPr id="18" name="TextBox 18"/>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9" name="Freeform 19"/>
          <p:cNvSpPr/>
          <p:nvPr/>
        </p:nvSpPr>
        <p:spPr>
          <a:xfrm>
            <a:off x="10049290" y="4911983"/>
            <a:ext cx="266234" cy="313370"/>
          </a:xfrm>
          <a:custGeom>
            <a:avLst/>
            <a:gdLst/>
            <a:ahLst/>
            <a:cxnLst/>
            <a:rect l="l" t="t" r="r" b="b"/>
            <a:pathLst>
              <a:path w="266234" h="313370">
                <a:moveTo>
                  <a:pt x="0" y="0"/>
                </a:moveTo>
                <a:lnTo>
                  <a:pt x="266234" y="0"/>
                </a:lnTo>
                <a:lnTo>
                  <a:pt x="266234" y="313370"/>
                </a:lnTo>
                <a:lnTo>
                  <a:pt x="0" y="31337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LB"/>
          </a:p>
        </p:txBody>
      </p:sp>
      <p:sp>
        <p:nvSpPr>
          <p:cNvPr id="20" name="TextBox 20"/>
          <p:cNvSpPr txBox="1"/>
          <p:nvPr/>
        </p:nvSpPr>
        <p:spPr>
          <a:xfrm>
            <a:off x="10849651" y="4803012"/>
            <a:ext cx="6129109" cy="422275"/>
          </a:xfrm>
          <a:prstGeom prst="rect">
            <a:avLst/>
          </a:prstGeom>
        </p:spPr>
        <p:txBody>
          <a:bodyPr lIns="0" tIns="0" rIns="0" bIns="0" rtlCol="0" anchor="t">
            <a:spAutoFit/>
          </a:bodyPr>
          <a:lstStyle/>
          <a:p>
            <a:pPr algn="l">
              <a:lnSpc>
                <a:spcPts val="3499"/>
              </a:lnSpc>
            </a:pPr>
            <a:r>
              <a:rPr lang="en-US" sz="2499" b="1">
                <a:solidFill>
                  <a:srgbClr val="FFFFFF"/>
                </a:solidFill>
                <a:latin typeface="Open Sauce Bold"/>
                <a:ea typeface="Open Sauce Bold"/>
                <a:cs typeface="Open Sauce Bold"/>
                <a:sym typeface="Open Sauce Bold"/>
              </a:rPr>
              <a:t>ENHANCED FEATURES</a:t>
            </a:r>
          </a:p>
        </p:txBody>
      </p:sp>
      <p:sp>
        <p:nvSpPr>
          <p:cNvPr id="21" name="TextBox 21"/>
          <p:cNvSpPr txBox="1"/>
          <p:nvPr/>
        </p:nvSpPr>
        <p:spPr>
          <a:xfrm>
            <a:off x="10849651" y="5301487"/>
            <a:ext cx="6409649" cy="1054100"/>
          </a:xfrm>
          <a:prstGeom prst="rect">
            <a:avLst/>
          </a:prstGeom>
        </p:spPr>
        <p:txBody>
          <a:bodyPr lIns="0" tIns="0" rIns="0" bIns="0" rtlCol="0" anchor="t">
            <a:spAutoFit/>
          </a:bodyPr>
          <a:lstStyle/>
          <a:p>
            <a:pPr algn="just">
              <a:lnSpc>
                <a:spcPts val="2800"/>
              </a:lnSpc>
            </a:pPr>
            <a:r>
              <a:rPr lang="en-US" sz="2000">
                <a:solidFill>
                  <a:srgbClr val="FFFFFF"/>
                </a:solidFill>
                <a:latin typeface="Open Sauce"/>
                <a:ea typeface="Open Sauce"/>
                <a:cs typeface="Open Sauce"/>
                <a:sym typeface="Open Sauce"/>
              </a:rPr>
              <a:t>Supports additional functionalities like Network Address Translation (NAT), detailed logging, and dynamic traffic handling</a:t>
            </a:r>
          </a:p>
        </p:txBody>
      </p:sp>
      <p:sp>
        <p:nvSpPr>
          <p:cNvPr id="22" name="Freeform 22"/>
          <p:cNvSpPr/>
          <p:nvPr/>
        </p:nvSpPr>
        <p:spPr>
          <a:xfrm rot="5400000">
            <a:off x="6766333" y="33949"/>
            <a:ext cx="3972433" cy="782900"/>
          </a:xfrm>
          <a:custGeom>
            <a:avLst/>
            <a:gdLst/>
            <a:ahLst/>
            <a:cxnLst/>
            <a:rect l="l" t="t" r="r" b="b"/>
            <a:pathLst>
              <a:path w="3972433" h="782900">
                <a:moveTo>
                  <a:pt x="0" y="0"/>
                </a:moveTo>
                <a:lnTo>
                  <a:pt x="3972433" y="0"/>
                </a:lnTo>
                <a:lnTo>
                  <a:pt x="3972433" y="782900"/>
                </a:lnTo>
                <a:lnTo>
                  <a:pt x="0" y="7829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LB"/>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194275"/>
        </a:solidFill>
        <a:effectLst/>
      </p:bgPr>
    </p:bg>
    <p:spTree>
      <p:nvGrpSpPr>
        <p:cNvPr id="1" name=""/>
        <p:cNvGrpSpPr/>
        <p:nvPr/>
      </p:nvGrpSpPr>
      <p:grpSpPr>
        <a:xfrm>
          <a:off x="0" y="0"/>
          <a:ext cx="0" cy="0"/>
          <a:chOff x="0" y="0"/>
          <a:chExt cx="0" cy="0"/>
        </a:xfrm>
      </p:grpSpPr>
      <p:sp>
        <p:nvSpPr>
          <p:cNvPr id="2" name="TextBox 2"/>
          <p:cNvSpPr txBox="1"/>
          <p:nvPr/>
        </p:nvSpPr>
        <p:spPr>
          <a:xfrm>
            <a:off x="1113932" y="1019175"/>
            <a:ext cx="8400291" cy="4124325"/>
          </a:xfrm>
          <a:prstGeom prst="rect">
            <a:avLst/>
          </a:prstGeom>
        </p:spPr>
        <p:txBody>
          <a:bodyPr lIns="0" tIns="0" rIns="0" bIns="0" rtlCol="0" anchor="t">
            <a:spAutoFit/>
          </a:bodyPr>
          <a:lstStyle/>
          <a:p>
            <a:pPr algn="l">
              <a:lnSpc>
                <a:spcPts val="10800"/>
              </a:lnSpc>
            </a:pPr>
            <a:r>
              <a:rPr lang="en-US" sz="9000">
                <a:solidFill>
                  <a:srgbClr val="58CAF4"/>
                </a:solidFill>
                <a:latin typeface="Anton"/>
                <a:ea typeface="Anton"/>
                <a:cs typeface="Anton"/>
                <a:sym typeface="Anton"/>
              </a:rPr>
              <a:t>WHAT IS A FIREWALL USING IPTABLES?</a:t>
            </a:r>
          </a:p>
        </p:txBody>
      </p:sp>
      <p:sp>
        <p:nvSpPr>
          <p:cNvPr id="3" name="Freeform 3"/>
          <p:cNvSpPr/>
          <p:nvPr/>
        </p:nvSpPr>
        <p:spPr>
          <a:xfrm rot="-10800000">
            <a:off x="9144000" y="8173124"/>
            <a:ext cx="12107122" cy="2885531"/>
          </a:xfrm>
          <a:custGeom>
            <a:avLst/>
            <a:gdLst/>
            <a:ahLst/>
            <a:cxnLst/>
            <a:rect l="l" t="t" r="r" b="b"/>
            <a:pathLst>
              <a:path w="12107122" h="2885531">
                <a:moveTo>
                  <a:pt x="0" y="0"/>
                </a:moveTo>
                <a:lnTo>
                  <a:pt x="12107122" y="0"/>
                </a:lnTo>
                <a:lnTo>
                  <a:pt x="12107122" y="2885531"/>
                </a:lnTo>
                <a:lnTo>
                  <a:pt x="0" y="288553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LB"/>
          </a:p>
        </p:txBody>
      </p:sp>
      <p:sp>
        <p:nvSpPr>
          <p:cNvPr id="4" name="TextBox 4"/>
          <p:cNvSpPr txBox="1"/>
          <p:nvPr/>
        </p:nvSpPr>
        <p:spPr>
          <a:xfrm>
            <a:off x="10849651" y="1610713"/>
            <a:ext cx="6666885" cy="1054100"/>
          </a:xfrm>
          <a:prstGeom prst="rect">
            <a:avLst/>
          </a:prstGeom>
        </p:spPr>
        <p:txBody>
          <a:bodyPr lIns="0" tIns="0" rIns="0" bIns="0" rtlCol="0" anchor="t">
            <a:spAutoFit/>
          </a:bodyPr>
          <a:lstStyle/>
          <a:p>
            <a:pPr algn="just">
              <a:lnSpc>
                <a:spcPts val="2800"/>
              </a:lnSpc>
            </a:pPr>
            <a:r>
              <a:rPr lang="en-US" sz="2000">
                <a:solidFill>
                  <a:srgbClr val="FFFFFF"/>
                </a:solidFill>
                <a:latin typeface="Open Sauce"/>
                <a:ea typeface="Open Sauce"/>
                <a:cs typeface="Open Sauce"/>
                <a:sym typeface="Open Sauce"/>
              </a:rPr>
              <a:t>iptables offers granular control, allowing administrators to define specific rules for traffic based on IPs, ports, protocols, and connection states.</a:t>
            </a:r>
          </a:p>
        </p:txBody>
      </p:sp>
      <p:sp>
        <p:nvSpPr>
          <p:cNvPr id="5" name="TextBox 5"/>
          <p:cNvSpPr txBox="1"/>
          <p:nvPr/>
        </p:nvSpPr>
        <p:spPr>
          <a:xfrm>
            <a:off x="10849651" y="3599251"/>
            <a:ext cx="6666885" cy="701675"/>
          </a:xfrm>
          <a:prstGeom prst="rect">
            <a:avLst/>
          </a:prstGeom>
        </p:spPr>
        <p:txBody>
          <a:bodyPr lIns="0" tIns="0" rIns="0" bIns="0" rtlCol="0" anchor="t">
            <a:spAutoFit/>
          </a:bodyPr>
          <a:lstStyle/>
          <a:p>
            <a:pPr algn="just">
              <a:lnSpc>
                <a:spcPts val="2800"/>
              </a:lnSpc>
            </a:pPr>
            <a:r>
              <a:rPr lang="en-US" sz="2000">
                <a:solidFill>
                  <a:srgbClr val="FFFFFF"/>
                </a:solidFill>
                <a:latin typeface="Open Sauce"/>
                <a:ea typeface="Open Sauce"/>
                <a:cs typeface="Open Sauce"/>
                <a:sym typeface="Open Sauce"/>
              </a:rPr>
              <a:t>Enables creation of custom rule chains to determine how packets are processed, dropped, or accepted</a:t>
            </a:r>
          </a:p>
        </p:txBody>
      </p:sp>
      <p:sp>
        <p:nvSpPr>
          <p:cNvPr id="6" name="Freeform 6"/>
          <p:cNvSpPr/>
          <p:nvPr/>
        </p:nvSpPr>
        <p:spPr>
          <a:xfrm>
            <a:off x="1028700" y="8825130"/>
            <a:ext cx="6989961" cy="646571"/>
          </a:xfrm>
          <a:custGeom>
            <a:avLst/>
            <a:gdLst/>
            <a:ahLst/>
            <a:cxnLst/>
            <a:rect l="l" t="t" r="r" b="b"/>
            <a:pathLst>
              <a:path w="6989961" h="646571">
                <a:moveTo>
                  <a:pt x="0" y="0"/>
                </a:moveTo>
                <a:lnTo>
                  <a:pt x="6989961" y="0"/>
                </a:lnTo>
                <a:lnTo>
                  <a:pt x="6989961" y="646572"/>
                </a:lnTo>
                <a:lnTo>
                  <a:pt x="0" y="646572"/>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n-LB"/>
          </a:p>
        </p:txBody>
      </p:sp>
      <p:grpSp>
        <p:nvGrpSpPr>
          <p:cNvPr id="7" name="Group 7"/>
          <p:cNvGrpSpPr/>
          <p:nvPr/>
        </p:nvGrpSpPr>
        <p:grpSpPr>
          <a:xfrm>
            <a:off x="9867588" y="1028700"/>
            <a:ext cx="629638" cy="629638"/>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4EDFB"/>
            </a:solidFill>
          </p:spPr>
          <p:txBody>
            <a:bodyPr/>
            <a:lstStyle/>
            <a:p>
              <a:endParaRPr lang="en-LB"/>
            </a:p>
          </p:txBody>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10" name="Group 10"/>
          <p:cNvGrpSpPr/>
          <p:nvPr/>
        </p:nvGrpSpPr>
        <p:grpSpPr>
          <a:xfrm>
            <a:off x="9867588" y="3017238"/>
            <a:ext cx="629638" cy="629638"/>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4EDFB"/>
            </a:solidFill>
          </p:spPr>
          <p:txBody>
            <a:bodyPr/>
            <a:lstStyle/>
            <a:p>
              <a:endParaRPr lang="en-LB"/>
            </a:p>
          </p:txBody>
        </p:sp>
        <p:sp>
          <p:nvSpPr>
            <p:cNvPr id="12" name="TextBox 12"/>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3" name="Freeform 13"/>
          <p:cNvSpPr/>
          <p:nvPr/>
        </p:nvSpPr>
        <p:spPr>
          <a:xfrm>
            <a:off x="10049290" y="1200364"/>
            <a:ext cx="266234" cy="313370"/>
          </a:xfrm>
          <a:custGeom>
            <a:avLst/>
            <a:gdLst/>
            <a:ahLst/>
            <a:cxnLst/>
            <a:rect l="l" t="t" r="r" b="b"/>
            <a:pathLst>
              <a:path w="266234" h="313370">
                <a:moveTo>
                  <a:pt x="0" y="0"/>
                </a:moveTo>
                <a:lnTo>
                  <a:pt x="266234" y="0"/>
                </a:lnTo>
                <a:lnTo>
                  <a:pt x="266234" y="313370"/>
                </a:lnTo>
                <a:lnTo>
                  <a:pt x="0" y="31337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LB"/>
          </a:p>
        </p:txBody>
      </p:sp>
      <p:sp>
        <p:nvSpPr>
          <p:cNvPr id="14" name="Freeform 14"/>
          <p:cNvSpPr/>
          <p:nvPr/>
        </p:nvSpPr>
        <p:spPr>
          <a:xfrm>
            <a:off x="10049290" y="3175372"/>
            <a:ext cx="266234" cy="313370"/>
          </a:xfrm>
          <a:custGeom>
            <a:avLst/>
            <a:gdLst/>
            <a:ahLst/>
            <a:cxnLst/>
            <a:rect l="l" t="t" r="r" b="b"/>
            <a:pathLst>
              <a:path w="266234" h="313370">
                <a:moveTo>
                  <a:pt x="0" y="0"/>
                </a:moveTo>
                <a:lnTo>
                  <a:pt x="266234" y="0"/>
                </a:lnTo>
                <a:lnTo>
                  <a:pt x="266234" y="313370"/>
                </a:lnTo>
                <a:lnTo>
                  <a:pt x="0" y="31337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LB"/>
          </a:p>
        </p:txBody>
      </p:sp>
      <p:sp>
        <p:nvSpPr>
          <p:cNvPr id="15" name="TextBox 15"/>
          <p:cNvSpPr txBox="1"/>
          <p:nvPr/>
        </p:nvSpPr>
        <p:spPr>
          <a:xfrm>
            <a:off x="10849651" y="1091392"/>
            <a:ext cx="6666885" cy="422275"/>
          </a:xfrm>
          <a:prstGeom prst="rect">
            <a:avLst/>
          </a:prstGeom>
        </p:spPr>
        <p:txBody>
          <a:bodyPr lIns="0" tIns="0" rIns="0" bIns="0" rtlCol="0" anchor="t">
            <a:spAutoFit/>
          </a:bodyPr>
          <a:lstStyle/>
          <a:p>
            <a:pPr algn="l">
              <a:lnSpc>
                <a:spcPts val="3499"/>
              </a:lnSpc>
            </a:pPr>
            <a:r>
              <a:rPr lang="en-US" sz="2499" b="1">
                <a:solidFill>
                  <a:srgbClr val="FFFFFF"/>
                </a:solidFill>
                <a:latin typeface="Open Sauce Bold"/>
                <a:ea typeface="Open Sauce Bold"/>
                <a:cs typeface="Open Sauce Bold"/>
                <a:sym typeface="Open Sauce Bold"/>
              </a:rPr>
              <a:t>ADVANCED CONTROL</a:t>
            </a:r>
          </a:p>
        </p:txBody>
      </p:sp>
      <p:sp>
        <p:nvSpPr>
          <p:cNvPr id="16" name="TextBox 16"/>
          <p:cNvSpPr txBox="1"/>
          <p:nvPr/>
        </p:nvSpPr>
        <p:spPr>
          <a:xfrm>
            <a:off x="10849651" y="3097107"/>
            <a:ext cx="6129109" cy="422275"/>
          </a:xfrm>
          <a:prstGeom prst="rect">
            <a:avLst/>
          </a:prstGeom>
        </p:spPr>
        <p:txBody>
          <a:bodyPr lIns="0" tIns="0" rIns="0" bIns="0" rtlCol="0" anchor="t">
            <a:spAutoFit/>
          </a:bodyPr>
          <a:lstStyle/>
          <a:p>
            <a:pPr algn="l">
              <a:lnSpc>
                <a:spcPts val="3499"/>
              </a:lnSpc>
            </a:pPr>
            <a:r>
              <a:rPr lang="en-US" sz="2499" b="1">
                <a:solidFill>
                  <a:srgbClr val="FFFFFF"/>
                </a:solidFill>
                <a:latin typeface="Open Sauce Bold"/>
                <a:ea typeface="Open Sauce Bold"/>
                <a:cs typeface="Open Sauce Bold"/>
                <a:sym typeface="Open Sauce Bold"/>
              </a:rPr>
              <a:t>CUSTOM RULE CHAINS</a:t>
            </a:r>
          </a:p>
        </p:txBody>
      </p:sp>
      <p:grpSp>
        <p:nvGrpSpPr>
          <p:cNvPr id="17" name="Group 17"/>
          <p:cNvGrpSpPr/>
          <p:nvPr/>
        </p:nvGrpSpPr>
        <p:grpSpPr>
          <a:xfrm>
            <a:off x="9867588" y="4740319"/>
            <a:ext cx="629638" cy="629638"/>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4EDFB"/>
            </a:solidFill>
          </p:spPr>
          <p:txBody>
            <a:bodyPr/>
            <a:lstStyle/>
            <a:p>
              <a:endParaRPr lang="en-LB"/>
            </a:p>
          </p:txBody>
        </p:sp>
        <p:sp>
          <p:nvSpPr>
            <p:cNvPr id="19" name="TextBox 19"/>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20" name="Freeform 20"/>
          <p:cNvSpPr/>
          <p:nvPr/>
        </p:nvSpPr>
        <p:spPr>
          <a:xfrm>
            <a:off x="10049290" y="4911983"/>
            <a:ext cx="266234" cy="313370"/>
          </a:xfrm>
          <a:custGeom>
            <a:avLst/>
            <a:gdLst/>
            <a:ahLst/>
            <a:cxnLst/>
            <a:rect l="l" t="t" r="r" b="b"/>
            <a:pathLst>
              <a:path w="266234" h="313370">
                <a:moveTo>
                  <a:pt x="0" y="0"/>
                </a:moveTo>
                <a:lnTo>
                  <a:pt x="266234" y="0"/>
                </a:lnTo>
                <a:lnTo>
                  <a:pt x="266234" y="313370"/>
                </a:lnTo>
                <a:lnTo>
                  <a:pt x="0" y="31337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LB"/>
          </a:p>
        </p:txBody>
      </p:sp>
      <p:sp>
        <p:nvSpPr>
          <p:cNvPr id="21" name="TextBox 21"/>
          <p:cNvSpPr txBox="1"/>
          <p:nvPr/>
        </p:nvSpPr>
        <p:spPr>
          <a:xfrm>
            <a:off x="10849651" y="4803012"/>
            <a:ext cx="6129109" cy="422275"/>
          </a:xfrm>
          <a:prstGeom prst="rect">
            <a:avLst/>
          </a:prstGeom>
        </p:spPr>
        <p:txBody>
          <a:bodyPr lIns="0" tIns="0" rIns="0" bIns="0" rtlCol="0" anchor="t">
            <a:spAutoFit/>
          </a:bodyPr>
          <a:lstStyle/>
          <a:p>
            <a:pPr algn="l">
              <a:lnSpc>
                <a:spcPts val="3499"/>
              </a:lnSpc>
            </a:pPr>
            <a:r>
              <a:rPr lang="en-US" sz="2499" b="1">
                <a:solidFill>
                  <a:srgbClr val="FFFFFF"/>
                </a:solidFill>
                <a:latin typeface="Open Sauce Bold"/>
                <a:ea typeface="Open Sauce Bold"/>
                <a:cs typeface="Open Sauce Bold"/>
                <a:sym typeface="Open Sauce Bold"/>
              </a:rPr>
              <a:t>ENHANCED FEATURES</a:t>
            </a:r>
          </a:p>
        </p:txBody>
      </p:sp>
      <p:grpSp>
        <p:nvGrpSpPr>
          <p:cNvPr id="22" name="Group 22"/>
          <p:cNvGrpSpPr/>
          <p:nvPr/>
        </p:nvGrpSpPr>
        <p:grpSpPr>
          <a:xfrm>
            <a:off x="9867588" y="6500947"/>
            <a:ext cx="629638" cy="629638"/>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4EDFB"/>
            </a:solidFill>
          </p:spPr>
          <p:txBody>
            <a:bodyPr/>
            <a:lstStyle/>
            <a:p>
              <a:endParaRPr lang="en-LB"/>
            </a:p>
          </p:txBody>
        </p:sp>
        <p:sp>
          <p:nvSpPr>
            <p:cNvPr id="24" name="TextBox 2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25" name="Freeform 25"/>
          <p:cNvSpPr/>
          <p:nvPr/>
        </p:nvSpPr>
        <p:spPr>
          <a:xfrm>
            <a:off x="10049290" y="6672611"/>
            <a:ext cx="266234" cy="313370"/>
          </a:xfrm>
          <a:custGeom>
            <a:avLst/>
            <a:gdLst/>
            <a:ahLst/>
            <a:cxnLst/>
            <a:rect l="l" t="t" r="r" b="b"/>
            <a:pathLst>
              <a:path w="266234" h="313370">
                <a:moveTo>
                  <a:pt x="0" y="0"/>
                </a:moveTo>
                <a:lnTo>
                  <a:pt x="266234" y="0"/>
                </a:lnTo>
                <a:lnTo>
                  <a:pt x="266234" y="313370"/>
                </a:lnTo>
                <a:lnTo>
                  <a:pt x="0" y="31337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LB"/>
          </a:p>
        </p:txBody>
      </p:sp>
      <p:sp>
        <p:nvSpPr>
          <p:cNvPr id="26" name="TextBox 26"/>
          <p:cNvSpPr txBox="1"/>
          <p:nvPr/>
        </p:nvSpPr>
        <p:spPr>
          <a:xfrm>
            <a:off x="10849651" y="6635352"/>
            <a:ext cx="6129109" cy="422275"/>
          </a:xfrm>
          <a:prstGeom prst="rect">
            <a:avLst/>
          </a:prstGeom>
        </p:spPr>
        <p:txBody>
          <a:bodyPr lIns="0" tIns="0" rIns="0" bIns="0" rtlCol="0" anchor="t">
            <a:spAutoFit/>
          </a:bodyPr>
          <a:lstStyle/>
          <a:p>
            <a:pPr algn="l">
              <a:lnSpc>
                <a:spcPts val="3499"/>
              </a:lnSpc>
            </a:pPr>
            <a:r>
              <a:rPr lang="en-US" sz="2499" b="1">
                <a:solidFill>
                  <a:srgbClr val="FFFFFF"/>
                </a:solidFill>
                <a:latin typeface="Open Sauce Bold"/>
                <a:ea typeface="Open Sauce Bold"/>
                <a:cs typeface="Open Sauce Bold"/>
                <a:sym typeface="Open Sauce Bold"/>
              </a:rPr>
              <a:t>PROJECT EXAMPLE</a:t>
            </a:r>
          </a:p>
        </p:txBody>
      </p:sp>
      <p:sp>
        <p:nvSpPr>
          <p:cNvPr id="27" name="TextBox 27"/>
          <p:cNvSpPr txBox="1"/>
          <p:nvPr/>
        </p:nvSpPr>
        <p:spPr>
          <a:xfrm>
            <a:off x="10849651" y="5301487"/>
            <a:ext cx="6409649" cy="1054100"/>
          </a:xfrm>
          <a:prstGeom prst="rect">
            <a:avLst/>
          </a:prstGeom>
        </p:spPr>
        <p:txBody>
          <a:bodyPr lIns="0" tIns="0" rIns="0" bIns="0" rtlCol="0" anchor="t">
            <a:spAutoFit/>
          </a:bodyPr>
          <a:lstStyle/>
          <a:p>
            <a:pPr algn="just">
              <a:lnSpc>
                <a:spcPts val="2800"/>
              </a:lnSpc>
            </a:pPr>
            <a:r>
              <a:rPr lang="en-US" sz="2000">
                <a:solidFill>
                  <a:srgbClr val="FFFFFF"/>
                </a:solidFill>
                <a:latin typeface="Open Sauce"/>
                <a:ea typeface="Open Sauce"/>
                <a:cs typeface="Open Sauce"/>
                <a:sym typeface="Open Sauce"/>
              </a:rPr>
              <a:t>Supports additional functionalities like Network Address Translation (NAT), detailed logging, and dynamic traffic handling</a:t>
            </a:r>
          </a:p>
        </p:txBody>
      </p:sp>
      <p:sp>
        <p:nvSpPr>
          <p:cNvPr id="28" name="TextBox 28"/>
          <p:cNvSpPr txBox="1"/>
          <p:nvPr/>
        </p:nvSpPr>
        <p:spPr>
          <a:xfrm>
            <a:off x="10849651" y="7082961"/>
            <a:ext cx="6409649" cy="1758950"/>
          </a:xfrm>
          <a:prstGeom prst="rect">
            <a:avLst/>
          </a:prstGeom>
        </p:spPr>
        <p:txBody>
          <a:bodyPr lIns="0" tIns="0" rIns="0" bIns="0" rtlCol="0" anchor="t">
            <a:spAutoFit/>
          </a:bodyPr>
          <a:lstStyle/>
          <a:p>
            <a:pPr algn="just">
              <a:lnSpc>
                <a:spcPts val="2800"/>
              </a:lnSpc>
            </a:pPr>
            <a:r>
              <a:rPr lang="en-US" sz="2000">
                <a:solidFill>
                  <a:srgbClr val="FFFFFF"/>
                </a:solidFill>
                <a:latin typeface="Open Sauce"/>
                <a:ea typeface="Open Sauce"/>
                <a:cs typeface="Open Sauce"/>
                <a:sym typeface="Open Sauce"/>
              </a:rPr>
              <a:t>Configures a firewall to block all incoming traffic by default, allowing only essential services like SSH and HTTP, while permitting trusted IPs—demonstrating tailored security with controlled accessibility</a:t>
            </a:r>
          </a:p>
        </p:txBody>
      </p:sp>
      <p:sp>
        <p:nvSpPr>
          <p:cNvPr id="29" name="Freeform 29"/>
          <p:cNvSpPr/>
          <p:nvPr/>
        </p:nvSpPr>
        <p:spPr>
          <a:xfrm rot="5400000">
            <a:off x="6766333" y="33949"/>
            <a:ext cx="3972433" cy="782900"/>
          </a:xfrm>
          <a:custGeom>
            <a:avLst/>
            <a:gdLst/>
            <a:ahLst/>
            <a:cxnLst/>
            <a:rect l="l" t="t" r="r" b="b"/>
            <a:pathLst>
              <a:path w="3972433" h="782900">
                <a:moveTo>
                  <a:pt x="0" y="0"/>
                </a:moveTo>
                <a:lnTo>
                  <a:pt x="3972433" y="0"/>
                </a:lnTo>
                <a:lnTo>
                  <a:pt x="3972433" y="782900"/>
                </a:lnTo>
                <a:lnTo>
                  <a:pt x="0" y="7829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LB"/>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194275"/>
        </a:solidFill>
        <a:effectLst/>
      </p:bgPr>
    </p:bg>
    <p:spTree>
      <p:nvGrpSpPr>
        <p:cNvPr id="1" name=""/>
        <p:cNvGrpSpPr/>
        <p:nvPr/>
      </p:nvGrpSpPr>
      <p:grpSpPr>
        <a:xfrm>
          <a:off x="0" y="0"/>
          <a:ext cx="0" cy="0"/>
          <a:chOff x="0" y="0"/>
          <a:chExt cx="0" cy="0"/>
        </a:xfrm>
      </p:grpSpPr>
      <p:sp>
        <p:nvSpPr>
          <p:cNvPr id="2" name="Freeform 2"/>
          <p:cNvSpPr/>
          <p:nvPr/>
        </p:nvSpPr>
        <p:spPr>
          <a:xfrm rot="-10800000" flipH="1" flipV="1">
            <a:off x="-3207594" y="-1959137"/>
            <a:ext cx="16440308" cy="3918273"/>
          </a:xfrm>
          <a:custGeom>
            <a:avLst/>
            <a:gdLst/>
            <a:ahLst/>
            <a:cxnLst/>
            <a:rect l="l" t="t" r="r" b="b"/>
            <a:pathLst>
              <a:path w="16440308" h="3918273">
                <a:moveTo>
                  <a:pt x="16440308" y="3918274"/>
                </a:moveTo>
                <a:lnTo>
                  <a:pt x="0" y="3918274"/>
                </a:lnTo>
                <a:lnTo>
                  <a:pt x="0" y="0"/>
                </a:lnTo>
                <a:lnTo>
                  <a:pt x="16440308" y="0"/>
                </a:lnTo>
                <a:lnTo>
                  <a:pt x="16440308" y="3918274"/>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LB"/>
          </a:p>
        </p:txBody>
      </p:sp>
      <p:sp>
        <p:nvSpPr>
          <p:cNvPr id="3" name="Freeform 3"/>
          <p:cNvSpPr/>
          <p:nvPr/>
        </p:nvSpPr>
        <p:spPr>
          <a:xfrm>
            <a:off x="10269339" y="1312565"/>
            <a:ext cx="6989961" cy="646571"/>
          </a:xfrm>
          <a:custGeom>
            <a:avLst/>
            <a:gdLst/>
            <a:ahLst/>
            <a:cxnLst/>
            <a:rect l="l" t="t" r="r" b="b"/>
            <a:pathLst>
              <a:path w="6989961" h="646571">
                <a:moveTo>
                  <a:pt x="0" y="0"/>
                </a:moveTo>
                <a:lnTo>
                  <a:pt x="6989961" y="0"/>
                </a:lnTo>
                <a:lnTo>
                  <a:pt x="6989961" y="646572"/>
                </a:lnTo>
                <a:lnTo>
                  <a:pt x="0" y="646572"/>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n-LB"/>
          </a:p>
        </p:txBody>
      </p:sp>
      <p:grpSp>
        <p:nvGrpSpPr>
          <p:cNvPr id="4" name="Group 4"/>
          <p:cNvGrpSpPr/>
          <p:nvPr/>
        </p:nvGrpSpPr>
        <p:grpSpPr>
          <a:xfrm>
            <a:off x="10269339" y="3129610"/>
            <a:ext cx="1982931" cy="1982931"/>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4EDFB"/>
            </a:solidFill>
          </p:spPr>
          <p:txBody>
            <a:bodyPr/>
            <a:lstStyle/>
            <a:p>
              <a:endParaRPr lang="en-LB"/>
            </a:p>
          </p:txBody>
        </p:sp>
        <p:sp>
          <p:nvSpPr>
            <p:cNvPr id="6" name="TextBox 6"/>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7" name="Group 7"/>
          <p:cNvGrpSpPr/>
          <p:nvPr/>
        </p:nvGrpSpPr>
        <p:grpSpPr>
          <a:xfrm>
            <a:off x="12772854" y="3129610"/>
            <a:ext cx="1982931" cy="1982931"/>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4EDFB"/>
            </a:solidFill>
          </p:spPr>
          <p:txBody>
            <a:bodyPr/>
            <a:lstStyle/>
            <a:p>
              <a:endParaRPr lang="en-LB"/>
            </a:p>
          </p:txBody>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10" name="Group 10"/>
          <p:cNvGrpSpPr/>
          <p:nvPr/>
        </p:nvGrpSpPr>
        <p:grpSpPr>
          <a:xfrm>
            <a:off x="15279660" y="3129610"/>
            <a:ext cx="1982931" cy="1982931"/>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4EDFB"/>
            </a:solidFill>
          </p:spPr>
          <p:txBody>
            <a:bodyPr/>
            <a:lstStyle/>
            <a:p>
              <a:endParaRPr lang="en-LB"/>
            </a:p>
          </p:txBody>
        </p:sp>
        <p:sp>
          <p:nvSpPr>
            <p:cNvPr id="12" name="TextBox 12"/>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3" name="Freeform 13"/>
          <p:cNvSpPr/>
          <p:nvPr/>
        </p:nvSpPr>
        <p:spPr>
          <a:xfrm>
            <a:off x="10646826" y="3507865"/>
            <a:ext cx="1227955" cy="1226420"/>
          </a:xfrm>
          <a:custGeom>
            <a:avLst/>
            <a:gdLst/>
            <a:ahLst/>
            <a:cxnLst/>
            <a:rect l="l" t="t" r="r" b="b"/>
            <a:pathLst>
              <a:path w="1227955" h="1226420">
                <a:moveTo>
                  <a:pt x="0" y="0"/>
                </a:moveTo>
                <a:lnTo>
                  <a:pt x="1227955" y="0"/>
                </a:lnTo>
                <a:lnTo>
                  <a:pt x="1227955" y="1226420"/>
                </a:lnTo>
                <a:lnTo>
                  <a:pt x="0" y="122642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LB"/>
          </a:p>
        </p:txBody>
      </p:sp>
      <p:sp>
        <p:nvSpPr>
          <p:cNvPr id="14" name="Freeform 14"/>
          <p:cNvSpPr/>
          <p:nvPr/>
        </p:nvSpPr>
        <p:spPr>
          <a:xfrm>
            <a:off x="13198168" y="3507865"/>
            <a:ext cx="1132302" cy="1096918"/>
          </a:xfrm>
          <a:custGeom>
            <a:avLst/>
            <a:gdLst/>
            <a:ahLst/>
            <a:cxnLst/>
            <a:rect l="l" t="t" r="r" b="b"/>
            <a:pathLst>
              <a:path w="1132302" h="1096918">
                <a:moveTo>
                  <a:pt x="0" y="0"/>
                </a:moveTo>
                <a:lnTo>
                  <a:pt x="1132302" y="0"/>
                </a:lnTo>
                <a:lnTo>
                  <a:pt x="1132302" y="1096918"/>
                </a:lnTo>
                <a:lnTo>
                  <a:pt x="0" y="1096918"/>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txBody>
          <a:bodyPr/>
          <a:lstStyle/>
          <a:p>
            <a:endParaRPr lang="en-LB"/>
          </a:p>
        </p:txBody>
      </p:sp>
      <p:sp>
        <p:nvSpPr>
          <p:cNvPr id="15" name="Freeform 15"/>
          <p:cNvSpPr/>
          <p:nvPr/>
        </p:nvSpPr>
        <p:spPr>
          <a:xfrm>
            <a:off x="15710758" y="3572616"/>
            <a:ext cx="1120734" cy="1096918"/>
          </a:xfrm>
          <a:custGeom>
            <a:avLst/>
            <a:gdLst/>
            <a:ahLst/>
            <a:cxnLst/>
            <a:rect l="l" t="t" r="r" b="b"/>
            <a:pathLst>
              <a:path w="1120734" h="1096918">
                <a:moveTo>
                  <a:pt x="0" y="0"/>
                </a:moveTo>
                <a:lnTo>
                  <a:pt x="1120734" y="0"/>
                </a:lnTo>
                <a:lnTo>
                  <a:pt x="1120734" y="1096918"/>
                </a:lnTo>
                <a:lnTo>
                  <a:pt x="0" y="1096918"/>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txBody>
          <a:bodyPr/>
          <a:lstStyle/>
          <a:p>
            <a:endParaRPr lang="en-LB"/>
          </a:p>
        </p:txBody>
      </p:sp>
      <p:sp>
        <p:nvSpPr>
          <p:cNvPr id="16" name="Freeform 16"/>
          <p:cNvSpPr/>
          <p:nvPr/>
        </p:nvSpPr>
        <p:spPr>
          <a:xfrm>
            <a:off x="1312972" y="4121075"/>
            <a:ext cx="7632392" cy="6039130"/>
          </a:xfrm>
          <a:custGeom>
            <a:avLst/>
            <a:gdLst/>
            <a:ahLst/>
            <a:cxnLst/>
            <a:rect l="l" t="t" r="r" b="b"/>
            <a:pathLst>
              <a:path w="7632392" h="6039130">
                <a:moveTo>
                  <a:pt x="0" y="0"/>
                </a:moveTo>
                <a:lnTo>
                  <a:pt x="7632392" y="0"/>
                </a:lnTo>
                <a:lnTo>
                  <a:pt x="7632392" y="6039130"/>
                </a:lnTo>
                <a:lnTo>
                  <a:pt x="0" y="6039130"/>
                </a:lnTo>
                <a:lnTo>
                  <a:pt x="0" y="0"/>
                </a:lnTo>
                <a:close/>
              </a:path>
            </a:pathLst>
          </a:custGeom>
          <a:blipFill>
            <a:blip r:embed="rId12"/>
            <a:stretch>
              <a:fillRect/>
            </a:stretch>
          </a:blipFill>
        </p:spPr>
        <p:txBody>
          <a:bodyPr/>
          <a:lstStyle/>
          <a:p>
            <a:endParaRPr lang="en-LB"/>
          </a:p>
        </p:txBody>
      </p:sp>
      <p:sp>
        <p:nvSpPr>
          <p:cNvPr id="17" name="TextBox 17"/>
          <p:cNvSpPr txBox="1"/>
          <p:nvPr/>
        </p:nvSpPr>
        <p:spPr>
          <a:xfrm>
            <a:off x="1028700" y="2806397"/>
            <a:ext cx="9240639" cy="1381125"/>
          </a:xfrm>
          <a:prstGeom prst="rect">
            <a:avLst/>
          </a:prstGeom>
        </p:spPr>
        <p:txBody>
          <a:bodyPr lIns="0" tIns="0" rIns="0" bIns="0" rtlCol="0" anchor="t">
            <a:spAutoFit/>
          </a:bodyPr>
          <a:lstStyle/>
          <a:p>
            <a:pPr algn="l">
              <a:lnSpc>
                <a:spcPts val="10800"/>
              </a:lnSpc>
            </a:pPr>
            <a:r>
              <a:rPr lang="en-US" sz="9000">
                <a:solidFill>
                  <a:srgbClr val="58CAF4"/>
                </a:solidFill>
                <a:latin typeface="Anton"/>
                <a:ea typeface="Anton"/>
                <a:cs typeface="Anton"/>
                <a:sym typeface="Anton"/>
              </a:rPr>
              <a:t>IMPLEMENTATION</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194275"/>
        </a:solidFill>
        <a:effectLst/>
      </p:bgPr>
    </p:bg>
    <p:spTree>
      <p:nvGrpSpPr>
        <p:cNvPr id="1" name=""/>
        <p:cNvGrpSpPr/>
        <p:nvPr/>
      </p:nvGrpSpPr>
      <p:grpSpPr>
        <a:xfrm>
          <a:off x="0" y="0"/>
          <a:ext cx="0" cy="0"/>
          <a:chOff x="0" y="0"/>
          <a:chExt cx="0" cy="0"/>
        </a:xfrm>
      </p:grpSpPr>
      <p:sp>
        <p:nvSpPr>
          <p:cNvPr id="2" name="Freeform 2"/>
          <p:cNvSpPr/>
          <p:nvPr/>
        </p:nvSpPr>
        <p:spPr>
          <a:xfrm rot="-10800000" flipH="1" flipV="1">
            <a:off x="-3207594" y="-1959137"/>
            <a:ext cx="16440308" cy="3918273"/>
          </a:xfrm>
          <a:custGeom>
            <a:avLst/>
            <a:gdLst/>
            <a:ahLst/>
            <a:cxnLst/>
            <a:rect l="l" t="t" r="r" b="b"/>
            <a:pathLst>
              <a:path w="16440308" h="3918273">
                <a:moveTo>
                  <a:pt x="16440308" y="3918274"/>
                </a:moveTo>
                <a:lnTo>
                  <a:pt x="0" y="3918274"/>
                </a:lnTo>
                <a:lnTo>
                  <a:pt x="0" y="0"/>
                </a:lnTo>
                <a:lnTo>
                  <a:pt x="16440308" y="0"/>
                </a:lnTo>
                <a:lnTo>
                  <a:pt x="16440308" y="3918274"/>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LB"/>
          </a:p>
        </p:txBody>
      </p:sp>
      <p:sp>
        <p:nvSpPr>
          <p:cNvPr id="3" name="Freeform 3"/>
          <p:cNvSpPr/>
          <p:nvPr/>
        </p:nvSpPr>
        <p:spPr>
          <a:xfrm>
            <a:off x="10269339" y="1312565"/>
            <a:ext cx="6989961" cy="646571"/>
          </a:xfrm>
          <a:custGeom>
            <a:avLst/>
            <a:gdLst/>
            <a:ahLst/>
            <a:cxnLst/>
            <a:rect l="l" t="t" r="r" b="b"/>
            <a:pathLst>
              <a:path w="6989961" h="646571">
                <a:moveTo>
                  <a:pt x="0" y="0"/>
                </a:moveTo>
                <a:lnTo>
                  <a:pt x="6989961" y="0"/>
                </a:lnTo>
                <a:lnTo>
                  <a:pt x="6989961" y="646572"/>
                </a:lnTo>
                <a:lnTo>
                  <a:pt x="0" y="646572"/>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n-LB"/>
          </a:p>
        </p:txBody>
      </p:sp>
      <p:grpSp>
        <p:nvGrpSpPr>
          <p:cNvPr id="4" name="Group 4"/>
          <p:cNvGrpSpPr/>
          <p:nvPr/>
        </p:nvGrpSpPr>
        <p:grpSpPr>
          <a:xfrm>
            <a:off x="10269339" y="3129610"/>
            <a:ext cx="1982931" cy="1982931"/>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4EDFB"/>
            </a:solidFill>
          </p:spPr>
          <p:txBody>
            <a:bodyPr/>
            <a:lstStyle/>
            <a:p>
              <a:endParaRPr lang="en-LB"/>
            </a:p>
          </p:txBody>
        </p:sp>
        <p:sp>
          <p:nvSpPr>
            <p:cNvPr id="6" name="TextBox 6"/>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7" name="Group 7"/>
          <p:cNvGrpSpPr/>
          <p:nvPr/>
        </p:nvGrpSpPr>
        <p:grpSpPr>
          <a:xfrm>
            <a:off x="12772854" y="3129610"/>
            <a:ext cx="1982931" cy="1982931"/>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4EDFB"/>
            </a:solidFill>
          </p:spPr>
          <p:txBody>
            <a:bodyPr/>
            <a:lstStyle/>
            <a:p>
              <a:endParaRPr lang="en-LB"/>
            </a:p>
          </p:txBody>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10" name="Group 10"/>
          <p:cNvGrpSpPr/>
          <p:nvPr/>
        </p:nvGrpSpPr>
        <p:grpSpPr>
          <a:xfrm>
            <a:off x="15279660" y="3129610"/>
            <a:ext cx="1982931" cy="1982931"/>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4EDFB"/>
            </a:solidFill>
          </p:spPr>
          <p:txBody>
            <a:bodyPr/>
            <a:lstStyle/>
            <a:p>
              <a:endParaRPr lang="en-LB"/>
            </a:p>
          </p:txBody>
        </p:sp>
        <p:sp>
          <p:nvSpPr>
            <p:cNvPr id="12" name="TextBox 12"/>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3" name="Freeform 13"/>
          <p:cNvSpPr/>
          <p:nvPr/>
        </p:nvSpPr>
        <p:spPr>
          <a:xfrm>
            <a:off x="10646826" y="3507865"/>
            <a:ext cx="1227955" cy="1226420"/>
          </a:xfrm>
          <a:custGeom>
            <a:avLst/>
            <a:gdLst/>
            <a:ahLst/>
            <a:cxnLst/>
            <a:rect l="l" t="t" r="r" b="b"/>
            <a:pathLst>
              <a:path w="1227955" h="1226420">
                <a:moveTo>
                  <a:pt x="0" y="0"/>
                </a:moveTo>
                <a:lnTo>
                  <a:pt x="1227955" y="0"/>
                </a:lnTo>
                <a:lnTo>
                  <a:pt x="1227955" y="1226420"/>
                </a:lnTo>
                <a:lnTo>
                  <a:pt x="0" y="122642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LB"/>
          </a:p>
        </p:txBody>
      </p:sp>
      <p:sp>
        <p:nvSpPr>
          <p:cNvPr id="14" name="Freeform 14"/>
          <p:cNvSpPr/>
          <p:nvPr/>
        </p:nvSpPr>
        <p:spPr>
          <a:xfrm>
            <a:off x="13198168" y="3507865"/>
            <a:ext cx="1132302" cy="1096918"/>
          </a:xfrm>
          <a:custGeom>
            <a:avLst/>
            <a:gdLst/>
            <a:ahLst/>
            <a:cxnLst/>
            <a:rect l="l" t="t" r="r" b="b"/>
            <a:pathLst>
              <a:path w="1132302" h="1096918">
                <a:moveTo>
                  <a:pt x="0" y="0"/>
                </a:moveTo>
                <a:lnTo>
                  <a:pt x="1132302" y="0"/>
                </a:lnTo>
                <a:lnTo>
                  <a:pt x="1132302" y="1096918"/>
                </a:lnTo>
                <a:lnTo>
                  <a:pt x="0" y="1096918"/>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txBody>
          <a:bodyPr/>
          <a:lstStyle/>
          <a:p>
            <a:endParaRPr lang="en-LB"/>
          </a:p>
        </p:txBody>
      </p:sp>
      <p:sp>
        <p:nvSpPr>
          <p:cNvPr id="15" name="Freeform 15"/>
          <p:cNvSpPr/>
          <p:nvPr/>
        </p:nvSpPr>
        <p:spPr>
          <a:xfrm>
            <a:off x="15710758" y="3572616"/>
            <a:ext cx="1120734" cy="1096918"/>
          </a:xfrm>
          <a:custGeom>
            <a:avLst/>
            <a:gdLst/>
            <a:ahLst/>
            <a:cxnLst/>
            <a:rect l="l" t="t" r="r" b="b"/>
            <a:pathLst>
              <a:path w="1120734" h="1096918">
                <a:moveTo>
                  <a:pt x="0" y="0"/>
                </a:moveTo>
                <a:lnTo>
                  <a:pt x="1120734" y="0"/>
                </a:lnTo>
                <a:lnTo>
                  <a:pt x="1120734" y="1096918"/>
                </a:lnTo>
                <a:lnTo>
                  <a:pt x="0" y="1096918"/>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txBody>
          <a:bodyPr/>
          <a:lstStyle/>
          <a:p>
            <a:endParaRPr lang="en-LB"/>
          </a:p>
        </p:txBody>
      </p:sp>
      <p:sp>
        <p:nvSpPr>
          <p:cNvPr id="16" name="Freeform 16"/>
          <p:cNvSpPr/>
          <p:nvPr/>
        </p:nvSpPr>
        <p:spPr>
          <a:xfrm>
            <a:off x="1028700" y="4121075"/>
            <a:ext cx="9058063" cy="5685380"/>
          </a:xfrm>
          <a:custGeom>
            <a:avLst/>
            <a:gdLst/>
            <a:ahLst/>
            <a:cxnLst/>
            <a:rect l="l" t="t" r="r" b="b"/>
            <a:pathLst>
              <a:path w="9058063" h="5685380">
                <a:moveTo>
                  <a:pt x="0" y="0"/>
                </a:moveTo>
                <a:lnTo>
                  <a:pt x="9058063" y="0"/>
                </a:lnTo>
                <a:lnTo>
                  <a:pt x="9058063" y="5685380"/>
                </a:lnTo>
                <a:lnTo>
                  <a:pt x="0" y="5685380"/>
                </a:lnTo>
                <a:lnTo>
                  <a:pt x="0" y="0"/>
                </a:lnTo>
                <a:close/>
              </a:path>
            </a:pathLst>
          </a:custGeom>
          <a:blipFill>
            <a:blip r:embed="rId12"/>
            <a:stretch>
              <a:fillRect/>
            </a:stretch>
          </a:blipFill>
        </p:spPr>
        <p:txBody>
          <a:bodyPr/>
          <a:lstStyle/>
          <a:p>
            <a:endParaRPr lang="en-LB"/>
          </a:p>
        </p:txBody>
      </p:sp>
      <p:sp>
        <p:nvSpPr>
          <p:cNvPr id="17" name="TextBox 17"/>
          <p:cNvSpPr txBox="1"/>
          <p:nvPr/>
        </p:nvSpPr>
        <p:spPr>
          <a:xfrm>
            <a:off x="1028700" y="2806397"/>
            <a:ext cx="9240639" cy="1381125"/>
          </a:xfrm>
          <a:prstGeom prst="rect">
            <a:avLst/>
          </a:prstGeom>
        </p:spPr>
        <p:txBody>
          <a:bodyPr lIns="0" tIns="0" rIns="0" bIns="0" rtlCol="0" anchor="t">
            <a:spAutoFit/>
          </a:bodyPr>
          <a:lstStyle/>
          <a:p>
            <a:pPr algn="l">
              <a:lnSpc>
                <a:spcPts val="10800"/>
              </a:lnSpc>
            </a:pPr>
            <a:r>
              <a:rPr lang="en-US" sz="9000">
                <a:solidFill>
                  <a:srgbClr val="58CAF4"/>
                </a:solidFill>
                <a:latin typeface="Anton"/>
                <a:ea typeface="Anton"/>
                <a:cs typeface="Anton"/>
                <a:sym typeface="Anton"/>
              </a:rPr>
              <a:t>IMPLEMENTATION</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194275"/>
        </a:solidFill>
        <a:effectLst/>
      </p:bgPr>
    </p:bg>
    <p:spTree>
      <p:nvGrpSpPr>
        <p:cNvPr id="1" name=""/>
        <p:cNvGrpSpPr/>
        <p:nvPr/>
      </p:nvGrpSpPr>
      <p:grpSpPr>
        <a:xfrm>
          <a:off x="0" y="0"/>
          <a:ext cx="0" cy="0"/>
          <a:chOff x="0" y="0"/>
          <a:chExt cx="0" cy="0"/>
        </a:xfrm>
      </p:grpSpPr>
      <p:sp>
        <p:nvSpPr>
          <p:cNvPr id="2" name="Freeform 2"/>
          <p:cNvSpPr/>
          <p:nvPr/>
        </p:nvSpPr>
        <p:spPr>
          <a:xfrm>
            <a:off x="8139744" y="-714238"/>
            <a:ext cx="12107122" cy="2885531"/>
          </a:xfrm>
          <a:custGeom>
            <a:avLst/>
            <a:gdLst/>
            <a:ahLst/>
            <a:cxnLst/>
            <a:rect l="l" t="t" r="r" b="b"/>
            <a:pathLst>
              <a:path w="12107122" h="2885531">
                <a:moveTo>
                  <a:pt x="0" y="0"/>
                </a:moveTo>
                <a:lnTo>
                  <a:pt x="12107122" y="0"/>
                </a:lnTo>
                <a:lnTo>
                  <a:pt x="12107122" y="2885530"/>
                </a:lnTo>
                <a:lnTo>
                  <a:pt x="0" y="288553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LB"/>
          </a:p>
        </p:txBody>
      </p:sp>
      <p:sp>
        <p:nvSpPr>
          <p:cNvPr id="3" name="TextBox 3"/>
          <p:cNvSpPr txBox="1"/>
          <p:nvPr/>
        </p:nvSpPr>
        <p:spPr>
          <a:xfrm>
            <a:off x="1028700" y="1019175"/>
            <a:ext cx="15317172" cy="1381125"/>
          </a:xfrm>
          <a:prstGeom prst="rect">
            <a:avLst/>
          </a:prstGeom>
        </p:spPr>
        <p:txBody>
          <a:bodyPr lIns="0" tIns="0" rIns="0" bIns="0" rtlCol="0" anchor="t">
            <a:spAutoFit/>
          </a:bodyPr>
          <a:lstStyle/>
          <a:p>
            <a:pPr algn="l">
              <a:lnSpc>
                <a:spcPts val="10800"/>
              </a:lnSpc>
            </a:pPr>
            <a:r>
              <a:rPr lang="en-US" sz="9000">
                <a:solidFill>
                  <a:srgbClr val="58CAF4"/>
                </a:solidFill>
                <a:latin typeface="Anton"/>
                <a:ea typeface="Anton"/>
                <a:cs typeface="Anton"/>
                <a:sym typeface="Anton"/>
              </a:rPr>
              <a:t>REAL LIFE IMPLICATIONS</a:t>
            </a:r>
          </a:p>
        </p:txBody>
      </p:sp>
      <p:sp>
        <p:nvSpPr>
          <p:cNvPr id="4" name="TextBox 4"/>
          <p:cNvSpPr txBox="1"/>
          <p:nvPr/>
        </p:nvSpPr>
        <p:spPr>
          <a:xfrm>
            <a:off x="1280872" y="3375025"/>
            <a:ext cx="15726256" cy="2095500"/>
          </a:xfrm>
          <a:prstGeom prst="rect">
            <a:avLst/>
          </a:prstGeom>
        </p:spPr>
        <p:txBody>
          <a:bodyPr lIns="0" tIns="0" rIns="0" bIns="0" rtlCol="0" anchor="t">
            <a:spAutoFit/>
          </a:bodyPr>
          <a:lstStyle/>
          <a:p>
            <a:pPr marL="539749" lvl="1" indent="-269875" algn="just">
              <a:lnSpc>
                <a:spcPts val="4274"/>
              </a:lnSpc>
              <a:buFont typeface="Arial"/>
              <a:buChar char="•"/>
            </a:pPr>
            <a:r>
              <a:rPr lang="en-US" sz="2499">
                <a:solidFill>
                  <a:srgbClr val="FFFFFF"/>
                </a:solidFill>
                <a:latin typeface="Open Sauce"/>
                <a:ea typeface="Open Sauce"/>
                <a:cs typeface="Open Sauce"/>
                <a:sym typeface="Open Sauce"/>
              </a:rPr>
              <a:t>In May 2017, the WannaCry ransomware attack infected over 230,000 computers in 150+ countries by exploiting a Windows vulnerability (EternalBlue) and spreading through ports 445 and 139. </a:t>
            </a:r>
          </a:p>
          <a:p>
            <a:pPr algn="just">
              <a:lnSpc>
                <a:spcPts val="4274"/>
              </a:lnSpc>
            </a:pPr>
            <a:endParaRPr lang="en-US" sz="2499">
              <a:solidFill>
                <a:srgbClr val="FFFFFF"/>
              </a:solidFill>
              <a:latin typeface="Open Sauce"/>
              <a:ea typeface="Open Sauce"/>
              <a:cs typeface="Open Sauce"/>
              <a:sym typeface="Open Sauce"/>
            </a:endParaRPr>
          </a:p>
        </p:txBody>
      </p:sp>
      <p:sp>
        <p:nvSpPr>
          <p:cNvPr id="5" name="TextBox 5"/>
          <p:cNvSpPr txBox="1"/>
          <p:nvPr/>
        </p:nvSpPr>
        <p:spPr>
          <a:xfrm>
            <a:off x="1615607" y="2502705"/>
            <a:ext cx="7071679" cy="422275"/>
          </a:xfrm>
          <a:prstGeom prst="rect">
            <a:avLst/>
          </a:prstGeom>
        </p:spPr>
        <p:txBody>
          <a:bodyPr lIns="0" tIns="0" rIns="0" bIns="0" rtlCol="0" anchor="t">
            <a:spAutoFit/>
          </a:bodyPr>
          <a:lstStyle/>
          <a:p>
            <a:pPr algn="l">
              <a:lnSpc>
                <a:spcPts val="3499"/>
              </a:lnSpc>
            </a:pPr>
            <a:r>
              <a:rPr lang="en-US" sz="2499">
                <a:solidFill>
                  <a:srgbClr val="FFFFFF"/>
                </a:solidFill>
                <a:latin typeface="Open Sauce"/>
                <a:ea typeface="Open Sauce"/>
                <a:cs typeface="Open Sauce"/>
                <a:sym typeface="Open Sauce"/>
              </a:rPr>
              <a:t> WANNACRY RANSOMWARE ATTACK (2017)</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194275"/>
        </a:solidFill>
        <a:effectLst/>
      </p:bgPr>
    </p:bg>
    <p:spTree>
      <p:nvGrpSpPr>
        <p:cNvPr id="1" name=""/>
        <p:cNvGrpSpPr/>
        <p:nvPr/>
      </p:nvGrpSpPr>
      <p:grpSpPr>
        <a:xfrm>
          <a:off x="0" y="0"/>
          <a:ext cx="0" cy="0"/>
          <a:chOff x="0" y="0"/>
          <a:chExt cx="0" cy="0"/>
        </a:xfrm>
      </p:grpSpPr>
      <p:sp>
        <p:nvSpPr>
          <p:cNvPr id="2" name="Freeform 2"/>
          <p:cNvSpPr/>
          <p:nvPr/>
        </p:nvSpPr>
        <p:spPr>
          <a:xfrm>
            <a:off x="8139744" y="-714238"/>
            <a:ext cx="12107122" cy="2885531"/>
          </a:xfrm>
          <a:custGeom>
            <a:avLst/>
            <a:gdLst/>
            <a:ahLst/>
            <a:cxnLst/>
            <a:rect l="l" t="t" r="r" b="b"/>
            <a:pathLst>
              <a:path w="12107122" h="2885531">
                <a:moveTo>
                  <a:pt x="0" y="0"/>
                </a:moveTo>
                <a:lnTo>
                  <a:pt x="12107122" y="0"/>
                </a:lnTo>
                <a:lnTo>
                  <a:pt x="12107122" y="2885530"/>
                </a:lnTo>
                <a:lnTo>
                  <a:pt x="0" y="288553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LB"/>
          </a:p>
        </p:txBody>
      </p:sp>
      <p:sp>
        <p:nvSpPr>
          <p:cNvPr id="3" name="TextBox 3"/>
          <p:cNvSpPr txBox="1"/>
          <p:nvPr/>
        </p:nvSpPr>
        <p:spPr>
          <a:xfrm>
            <a:off x="1028700" y="1019175"/>
            <a:ext cx="15317172" cy="1381125"/>
          </a:xfrm>
          <a:prstGeom prst="rect">
            <a:avLst/>
          </a:prstGeom>
        </p:spPr>
        <p:txBody>
          <a:bodyPr lIns="0" tIns="0" rIns="0" bIns="0" rtlCol="0" anchor="t">
            <a:spAutoFit/>
          </a:bodyPr>
          <a:lstStyle/>
          <a:p>
            <a:pPr algn="l">
              <a:lnSpc>
                <a:spcPts val="10800"/>
              </a:lnSpc>
            </a:pPr>
            <a:r>
              <a:rPr lang="en-US" sz="9000">
                <a:solidFill>
                  <a:srgbClr val="58CAF4"/>
                </a:solidFill>
                <a:latin typeface="Anton"/>
                <a:ea typeface="Anton"/>
                <a:cs typeface="Anton"/>
                <a:sym typeface="Anton"/>
              </a:rPr>
              <a:t>REAL LIFE IMPLICATIONS</a:t>
            </a:r>
          </a:p>
        </p:txBody>
      </p:sp>
      <p:sp>
        <p:nvSpPr>
          <p:cNvPr id="4" name="TextBox 4"/>
          <p:cNvSpPr txBox="1"/>
          <p:nvPr/>
        </p:nvSpPr>
        <p:spPr>
          <a:xfrm>
            <a:off x="1280872" y="3375025"/>
            <a:ext cx="15726256" cy="3162300"/>
          </a:xfrm>
          <a:prstGeom prst="rect">
            <a:avLst/>
          </a:prstGeom>
        </p:spPr>
        <p:txBody>
          <a:bodyPr lIns="0" tIns="0" rIns="0" bIns="0" rtlCol="0" anchor="t">
            <a:spAutoFit/>
          </a:bodyPr>
          <a:lstStyle/>
          <a:p>
            <a:pPr marL="539749" lvl="1" indent="-269875" algn="just">
              <a:lnSpc>
                <a:spcPts val="4274"/>
              </a:lnSpc>
              <a:buFont typeface="Arial"/>
              <a:buChar char="•"/>
            </a:pPr>
            <a:r>
              <a:rPr lang="en-US" sz="2499">
                <a:solidFill>
                  <a:srgbClr val="FFFFFF"/>
                </a:solidFill>
                <a:latin typeface="Open Sauce"/>
                <a:ea typeface="Open Sauce"/>
                <a:cs typeface="Open Sauce"/>
                <a:sym typeface="Open Sauce"/>
              </a:rPr>
              <a:t>In May 2017, the WannaCry ransomware attack infected over 230,000 computers in 150+ countries by exploiting a Windows vulnerability (EternalBlue) and spreading through ports 445 and 139. </a:t>
            </a:r>
          </a:p>
          <a:p>
            <a:pPr marL="539749" lvl="1" indent="-269875" algn="just">
              <a:lnSpc>
                <a:spcPts val="4274"/>
              </a:lnSpc>
              <a:buFont typeface="Arial"/>
              <a:buChar char="•"/>
            </a:pPr>
            <a:r>
              <a:rPr lang="en-US" sz="2499">
                <a:solidFill>
                  <a:srgbClr val="FFFFFF"/>
                </a:solidFill>
                <a:latin typeface="Open Sauce"/>
                <a:ea typeface="Open Sauce"/>
                <a:cs typeface="Open Sauce"/>
                <a:sym typeface="Open Sauce"/>
              </a:rPr>
              <a:t>Organizations, including the UK’s NHS, mitigated the attack by quickly configuring firewalls to block these ports, containing the malware's spread and preventing further infections. </a:t>
            </a:r>
          </a:p>
          <a:p>
            <a:pPr algn="just">
              <a:lnSpc>
                <a:spcPts val="4274"/>
              </a:lnSpc>
            </a:pPr>
            <a:endParaRPr lang="en-US" sz="2499">
              <a:solidFill>
                <a:srgbClr val="FFFFFF"/>
              </a:solidFill>
              <a:latin typeface="Open Sauce"/>
              <a:ea typeface="Open Sauce"/>
              <a:cs typeface="Open Sauce"/>
              <a:sym typeface="Open Sauce"/>
            </a:endParaRPr>
          </a:p>
        </p:txBody>
      </p:sp>
      <p:sp>
        <p:nvSpPr>
          <p:cNvPr id="5" name="TextBox 5"/>
          <p:cNvSpPr txBox="1"/>
          <p:nvPr/>
        </p:nvSpPr>
        <p:spPr>
          <a:xfrm>
            <a:off x="1615607" y="2502705"/>
            <a:ext cx="7071679" cy="422275"/>
          </a:xfrm>
          <a:prstGeom prst="rect">
            <a:avLst/>
          </a:prstGeom>
        </p:spPr>
        <p:txBody>
          <a:bodyPr lIns="0" tIns="0" rIns="0" bIns="0" rtlCol="0" anchor="t">
            <a:spAutoFit/>
          </a:bodyPr>
          <a:lstStyle/>
          <a:p>
            <a:pPr algn="l">
              <a:lnSpc>
                <a:spcPts val="3499"/>
              </a:lnSpc>
            </a:pPr>
            <a:r>
              <a:rPr lang="en-US" sz="2499">
                <a:solidFill>
                  <a:srgbClr val="FFFFFF"/>
                </a:solidFill>
                <a:latin typeface="Open Sauce"/>
                <a:ea typeface="Open Sauce"/>
                <a:cs typeface="Open Sauce"/>
                <a:sym typeface="Open Sauce"/>
              </a:rPr>
              <a:t> WANNACRY RANSOMWARE ATTACK (2017)</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194275"/>
        </a:solidFill>
        <a:effectLst/>
      </p:bgPr>
    </p:bg>
    <p:spTree>
      <p:nvGrpSpPr>
        <p:cNvPr id="1" name=""/>
        <p:cNvGrpSpPr/>
        <p:nvPr/>
      </p:nvGrpSpPr>
      <p:grpSpPr>
        <a:xfrm>
          <a:off x="0" y="0"/>
          <a:ext cx="0" cy="0"/>
          <a:chOff x="0" y="0"/>
          <a:chExt cx="0" cy="0"/>
        </a:xfrm>
      </p:grpSpPr>
      <p:sp>
        <p:nvSpPr>
          <p:cNvPr id="2" name="Freeform 2"/>
          <p:cNvSpPr/>
          <p:nvPr/>
        </p:nvSpPr>
        <p:spPr>
          <a:xfrm>
            <a:off x="8139744" y="-714238"/>
            <a:ext cx="12107122" cy="2885531"/>
          </a:xfrm>
          <a:custGeom>
            <a:avLst/>
            <a:gdLst/>
            <a:ahLst/>
            <a:cxnLst/>
            <a:rect l="l" t="t" r="r" b="b"/>
            <a:pathLst>
              <a:path w="12107122" h="2885531">
                <a:moveTo>
                  <a:pt x="0" y="0"/>
                </a:moveTo>
                <a:lnTo>
                  <a:pt x="12107122" y="0"/>
                </a:lnTo>
                <a:lnTo>
                  <a:pt x="12107122" y="2885530"/>
                </a:lnTo>
                <a:lnTo>
                  <a:pt x="0" y="288553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LB"/>
          </a:p>
        </p:txBody>
      </p:sp>
      <p:sp>
        <p:nvSpPr>
          <p:cNvPr id="3" name="TextBox 3"/>
          <p:cNvSpPr txBox="1"/>
          <p:nvPr/>
        </p:nvSpPr>
        <p:spPr>
          <a:xfrm>
            <a:off x="1028700" y="1019175"/>
            <a:ext cx="15317172" cy="1381125"/>
          </a:xfrm>
          <a:prstGeom prst="rect">
            <a:avLst/>
          </a:prstGeom>
        </p:spPr>
        <p:txBody>
          <a:bodyPr lIns="0" tIns="0" rIns="0" bIns="0" rtlCol="0" anchor="t">
            <a:spAutoFit/>
          </a:bodyPr>
          <a:lstStyle/>
          <a:p>
            <a:pPr algn="l">
              <a:lnSpc>
                <a:spcPts val="10800"/>
              </a:lnSpc>
            </a:pPr>
            <a:r>
              <a:rPr lang="en-US" sz="9000">
                <a:solidFill>
                  <a:srgbClr val="58CAF4"/>
                </a:solidFill>
                <a:latin typeface="Anton"/>
                <a:ea typeface="Anton"/>
                <a:cs typeface="Anton"/>
                <a:sym typeface="Anton"/>
              </a:rPr>
              <a:t>REAL LIFE IMPLICATIONS</a:t>
            </a:r>
          </a:p>
        </p:txBody>
      </p:sp>
      <p:sp>
        <p:nvSpPr>
          <p:cNvPr id="4" name="TextBox 4"/>
          <p:cNvSpPr txBox="1"/>
          <p:nvPr/>
        </p:nvSpPr>
        <p:spPr>
          <a:xfrm>
            <a:off x="1280872" y="3375025"/>
            <a:ext cx="15726256" cy="4229100"/>
          </a:xfrm>
          <a:prstGeom prst="rect">
            <a:avLst/>
          </a:prstGeom>
        </p:spPr>
        <p:txBody>
          <a:bodyPr lIns="0" tIns="0" rIns="0" bIns="0" rtlCol="0" anchor="t">
            <a:spAutoFit/>
          </a:bodyPr>
          <a:lstStyle/>
          <a:p>
            <a:pPr marL="539749" lvl="1" indent="-269875" algn="just">
              <a:lnSpc>
                <a:spcPts val="4274"/>
              </a:lnSpc>
              <a:buFont typeface="Arial"/>
              <a:buChar char="•"/>
            </a:pPr>
            <a:r>
              <a:rPr lang="en-US" sz="2499">
                <a:solidFill>
                  <a:srgbClr val="FFFFFF"/>
                </a:solidFill>
                <a:latin typeface="Open Sauce"/>
                <a:ea typeface="Open Sauce"/>
                <a:cs typeface="Open Sauce"/>
                <a:sym typeface="Open Sauce"/>
              </a:rPr>
              <a:t>In May 2017, the WannaCry ransomware attack infected over 230,000 computers in 150+ countries by exploiting a Windows vulnerability (EternalBlue) and spreading through ports 445 and 139. </a:t>
            </a:r>
          </a:p>
          <a:p>
            <a:pPr marL="539749" lvl="1" indent="-269875" algn="just">
              <a:lnSpc>
                <a:spcPts val="4274"/>
              </a:lnSpc>
              <a:buFont typeface="Arial"/>
              <a:buChar char="•"/>
            </a:pPr>
            <a:r>
              <a:rPr lang="en-US" sz="2499">
                <a:solidFill>
                  <a:srgbClr val="FFFFFF"/>
                </a:solidFill>
                <a:latin typeface="Open Sauce"/>
                <a:ea typeface="Open Sauce"/>
                <a:cs typeface="Open Sauce"/>
                <a:sym typeface="Open Sauce"/>
              </a:rPr>
              <a:t>Organizations, including the UK’s NHS, mitigated the attack by quickly configuring firewalls to block these ports, containing the malware's spread and preventing further infections. </a:t>
            </a:r>
          </a:p>
          <a:p>
            <a:pPr marL="539749" lvl="1" indent="-269875" algn="just">
              <a:lnSpc>
                <a:spcPts val="4274"/>
              </a:lnSpc>
              <a:buFont typeface="Arial"/>
              <a:buChar char="•"/>
            </a:pPr>
            <a:r>
              <a:rPr lang="en-US" sz="2499">
                <a:solidFill>
                  <a:srgbClr val="FFFFFF"/>
                </a:solidFill>
                <a:latin typeface="Open Sauce"/>
                <a:ea typeface="Open Sauce"/>
                <a:cs typeface="Open Sauce"/>
                <a:sym typeface="Open Sauce"/>
              </a:rPr>
              <a:t>Pre-configured firewalls with restricted access to trusted IPs proved highly effective, underscoring the importance of proactive firewall setups, like those achievable with tools such as `iptables`, in defending against large-scale cyber threats.</a:t>
            </a:r>
          </a:p>
        </p:txBody>
      </p:sp>
      <p:sp>
        <p:nvSpPr>
          <p:cNvPr id="5" name="TextBox 5"/>
          <p:cNvSpPr txBox="1"/>
          <p:nvPr/>
        </p:nvSpPr>
        <p:spPr>
          <a:xfrm>
            <a:off x="1615607" y="2502705"/>
            <a:ext cx="7071679" cy="422275"/>
          </a:xfrm>
          <a:prstGeom prst="rect">
            <a:avLst/>
          </a:prstGeom>
        </p:spPr>
        <p:txBody>
          <a:bodyPr lIns="0" tIns="0" rIns="0" bIns="0" rtlCol="0" anchor="t">
            <a:spAutoFit/>
          </a:bodyPr>
          <a:lstStyle/>
          <a:p>
            <a:pPr algn="l">
              <a:lnSpc>
                <a:spcPts val="3499"/>
              </a:lnSpc>
            </a:pPr>
            <a:r>
              <a:rPr lang="en-US" sz="2499">
                <a:solidFill>
                  <a:srgbClr val="FFFFFF"/>
                </a:solidFill>
                <a:latin typeface="Open Sauce"/>
                <a:ea typeface="Open Sauce"/>
                <a:cs typeface="Open Sauce"/>
                <a:sym typeface="Open Sauce"/>
              </a:rPr>
              <a:t> WANNACRY RANSOMWARE ATTACK (2017)</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194275"/>
        </a:solidFill>
        <a:effectLst/>
      </p:bgPr>
    </p:bg>
    <p:spTree>
      <p:nvGrpSpPr>
        <p:cNvPr id="1" name=""/>
        <p:cNvGrpSpPr/>
        <p:nvPr/>
      </p:nvGrpSpPr>
      <p:grpSpPr>
        <a:xfrm>
          <a:off x="0" y="0"/>
          <a:ext cx="0" cy="0"/>
          <a:chOff x="0" y="0"/>
          <a:chExt cx="0" cy="0"/>
        </a:xfrm>
      </p:grpSpPr>
      <p:sp>
        <p:nvSpPr>
          <p:cNvPr id="2" name="TextBox 2"/>
          <p:cNvSpPr txBox="1"/>
          <p:nvPr/>
        </p:nvSpPr>
        <p:spPr>
          <a:xfrm>
            <a:off x="1113932" y="1019175"/>
            <a:ext cx="8400291" cy="1381125"/>
          </a:xfrm>
          <a:prstGeom prst="rect">
            <a:avLst/>
          </a:prstGeom>
        </p:spPr>
        <p:txBody>
          <a:bodyPr lIns="0" tIns="0" rIns="0" bIns="0" rtlCol="0" anchor="t">
            <a:spAutoFit/>
          </a:bodyPr>
          <a:lstStyle/>
          <a:p>
            <a:pPr algn="l">
              <a:lnSpc>
                <a:spcPts val="10800"/>
              </a:lnSpc>
            </a:pPr>
            <a:r>
              <a:rPr lang="en-US" sz="9000">
                <a:solidFill>
                  <a:srgbClr val="58CAF4"/>
                </a:solidFill>
                <a:latin typeface="Anton"/>
                <a:ea typeface="Anton"/>
                <a:cs typeface="Anton"/>
                <a:sym typeface="Anton"/>
              </a:rPr>
              <a:t>RECOMMENDATIONS </a:t>
            </a:r>
          </a:p>
        </p:txBody>
      </p:sp>
      <p:sp>
        <p:nvSpPr>
          <p:cNvPr id="3" name="Freeform 3"/>
          <p:cNvSpPr/>
          <p:nvPr/>
        </p:nvSpPr>
        <p:spPr>
          <a:xfrm rot="-10800000">
            <a:off x="9144000" y="8173124"/>
            <a:ext cx="12107122" cy="2885531"/>
          </a:xfrm>
          <a:custGeom>
            <a:avLst/>
            <a:gdLst/>
            <a:ahLst/>
            <a:cxnLst/>
            <a:rect l="l" t="t" r="r" b="b"/>
            <a:pathLst>
              <a:path w="12107122" h="2885531">
                <a:moveTo>
                  <a:pt x="0" y="0"/>
                </a:moveTo>
                <a:lnTo>
                  <a:pt x="12107122" y="0"/>
                </a:lnTo>
                <a:lnTo>
                  <a:pt x="12107122" y="2885531"/>
                </a:lnTo>
                <a:lnTo>
                  <a:pt x="0" y="288553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LB"/>
          </a:p>
        </p:txBody>
      </p:sp>
      <p:sp>
        <p:nvSpPr>
          <p:cNvPr id="4" name="TextBox 4"/>
          <p:cNvSpPr txBox="1"/>
          <p:nvPr/>
        </p:nvSpPr>
        <p:spPr>
          <a:xfrm>
            <a:off x="10849651" y="1466042"/>
            <a:ext cx="6920188" cy="2111375"/>
          </a:xfrm>
          <a:prstGeom prst="rect">
            <a:avLst/>
          </a:prstGeom>
        </p:spPr>
        <p:txBody>
          <a:bodyPr lIns="0" tIns="0" rIns="0" bIns="0" rtlCol="0" anchor="t">
            <a:spAutoFit/>
          </a:bodyPr>
          <a:lstStyle/>
          <a:p>
            <a:pPr algn="just">
              <a:lnSpc>
                <a:spcPts val="2800"/>
              </a:lnSpc>
            </a:pPr>
            <a:r>
              <a:rPr lang="en-US" sz="2000">
                <a:solidFill>
                  <a:srgbClr val="FFFFFF"/>
                </a:solidFill>
                <a:latin typeface="Open Sauce"/>
                <a:ea typeface="Open Sauce"/>
                <a:cs typeface="Open Sauce"/>
                <a:sym typeface="Open Sauce"/>
              </a:rPr>
              <a:t>Future implementations could include integrating iptables with network monitoring tools, such as Fail2Ban or Suricata, to enable real-time threat detection and automatic response to suspicious activities.</a:t>
            </a:r>
          </a:p>
          <a:p>
            <a:pPr algn="just">
              <a:lnSpc>
                <a:spcPts val="2800"/>
              </a:lnSpc>
            </a:pPr>
            <a:endParaRPr lang="en-US" sz="2000">
              <a:solidFill>
                <a:srgbClr val="FFFFFF"/>
              </a:solidFill>
              <a:latin typeface="Open Sauce"/>
              <a:ea typeface="Open Sauce"/>
              <a:cs typeface="Open Sauce"/>
              <a:sym typeface="Open Sauce"/>
            </a:endParaRPr>
          </a:p>
        </p:txBody>
      </p:sp>
      <p:sp>
        <p:nvSpPr>
          <p:cNvPr id="5" name="Freeform 5"/>
          <p:cNvSpPr/>
          <p:nvPr/>
        </p:nvSpPr>
        <p:spPr>
          <a:xfrm>
            <a:off x="1028700" y="8825130"/>
            <a:ext cx="6989961" cy="646571"/>
          </a:xfrm>
          <a:custGeom>
            <a:avLst/>
            <a:gdLst/>
            <a:ahLst/>
            <a:cxnLst/>
            <a:rect l="l" t="t" r="r" b="b"/>
            <a:pathLst>
              <a:path w="6989961" h="646571">
                <a:moveTo>
                  <a:pt x="0" y="0"/>
                </a:moveTo>
                <a:lnTo>
                  <a:pt x="6989961" y="0"/>
                </a:lnTo>
                <a:lnTo>
                  <a:pt x="6989961" y="646572"/>
                </a:lnTo>
                <a:lnTo>
                  <a:pt x="0" y="646572"/>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n-LB"/>
          </a:p>
        </p:txBody>
      </p:sp>
      <p:grpSp>
        <p:nvGrpSpPr>
          <p:cNvPr id="6" name="Group 6"/>
          <p:cNvGrpSpPr/>
          <p:nvPr/>
        </p:nvGrpSpPr>
        <p:grpSpPr>
          <a:xfrm>
            <a:off x="9867588" y="1028700"/>
            <a:ext cx="629638" cy="629638"/>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4EDFB"/>
            </a:solidFill>
          </p:spPr>
          <p:txBody>
            <a:bodyPr/>
            <a:lstStyle/>
            <a:p>
              <a:endParaRPr lang="en-LB"/>
            </a:p>
          </p:txBody>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a:off x="10049290" y="1200364"/>
            <a:ext cx="266234" cy="313370"/>
          </a:xfrm>
          <a:custGeom>
            <a:avLst/>
            <a:gdLst/>
            <a:ahLst/>
            <a:cxnLst/>
            <a:rect l="l" t="t" r="r" b="b"/>
            <a:pathLst>
              <a:path w="266234" h="313370">
                <a:moveTo>
                  <a:pt x="0" y="0"/>
                </a:moveTo>
                <a:lnTo>
                  <a:pt x="266234" y="0"/>
                </a:lnTo>
                <a:lnTo>
                  <a:pt x="266234" y="313370"/>
                </a:lnTo>
                <a:lnTo>
                  <a:pt x="0" y="31337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LB"/>
          </a:p>
        </p:txBody>
      </p:sp>
      <p:sp>
        <p:nvSpPr>
          <p:cNvPr id="10" name="TextBox 10"/>
          <p:cNvSpPr txBox="1"/>
          <p:nvPr/>
        </p:nvSpPr>
        <p:spPr>
          <a:xfrm>
            <a:off x="10849651" y="1091392"/>
            <a:ext cx="7282875" cy="422275"/>
          </a:xfrm>
          <a:prstGeom prst="rect">
            <a:avLst/>
          </a:prstGeom>
        </p:spPr>
        <p:txBody>
          <a:bodyPr lIns="0" tIns="0" rIns="0" bIns="0" rtlCol="0" anchor="t">
            <a:spAutoFit/>
          </a:bodyPr>
          <a:lstStyle/>
          <a:p>
            <a:pPr algn="l">
              <a:lnSpc>
                <a:spcPts val="3499"/>
              </a:lnSpc>
            </a:pPr>
            <a:r>
              <a:rPr lang="en-US" sz="2499" b="1">
                <a:solidFill>
                  <a:srgbClr val="FFFFFF"/>
                </a:solidFill>
                <a:latin typeface="Open Sauce Bold"/>
                <a:ea typeface="Open Sauce Bold"/>
                <a:cs typeface="Open Sauce Bold"/>
                <a:sym typeface="Open Sauce Bold"/>
              </a:rPr>
              <a:t>INTEGRATION WITH MONITORING TOOLS</a:t>
            </a:r>
          </a:p>
        </p:txBody>
      </p:sp>
      <p:sp>
        <p:nvSpPr>
          <p:cNvPr id="11" name="Freeform 11"/>
          <p:cNvSpPr/>
          <p:nvPr/>
        </p:nvSpPr>
        <p:spPr>
          <a:xfrm rot="5400000">
            <a:off x="6766333" y="33949"/>
            <a:ext cx="3972433" cy="782900"/>
          </a:xfrm>
          <a:custGeom>
            <a:avLst/>
            <a:gdLst/>
            <a:ahLst/>
            <a:cxnLst/>
            <a:rect l="l" t="t" r="r" b="b"/>
            <a:pathLst>
              <a:path w="3972433" h="782900">
                <a:moveTo>
                  <a:pt x="0" y="0"/>
                </a:moveTo>
                <a:lnTo>
                  <a:pt x="3972433" y="0"/>
                </a:lnTo>
                <a:lnTo>
                  <a:pt x="3972433" y="782900"/>
                </a:lnTo>
                <a:lnTo>
                  <a:pt x="0" y="7829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LB"/>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194275"/>
        </a:solidFill>
        <a:effectLst/>
      </p:bgPr>
    </p:bg>
    <p:spTree>
      <p:nvGrpSpPr>
        <p:cNvPr id="1" name=""/>
        <p:cNvGrpSpPr/>
        <p:nvPr/>
      </p:nvGrpSpPr>
      <p:grpSpPr>
        <a:xfrm>
          <a:off x="0" y="0"/>
          <a:ext cx="0" cy="0"/>
          <a:chOff x="0" y="0"/>
          <a:chExt cx="0" cy="0"/>
        </a:xfrm>
      </p:grpSpPr>
      <p:sp>
        <p:nvSpPr>
          <p:cNvPr id="2" name="TextBox 2"/>
          <p:cNvSpPr txBox="1"/>
          <p:nvPr/>
        </p:nvSpPr>
        <p:spPr>
          <a:xfrm>
            <a:off x="1113932" y="1019175"/>
            <a:ext cx="8400291" cy="1381125"/>
          </a:xfrm>
          <a:prstGeom prst="rect">
            <a:avLst/>
          </a:prstGeom>
        </p:spPr>
        <p:txBody>
          <a:bodyPr lIns="0" tIns="0" rIns="0" bIns="0" rtlCol="0" anchor="t">
            <a:spAutoFit/>
          </a:bodyPr>
          <a:lstStyle/>
          <a:p>
            <a:pPr algn="l">
              <a:lnSpc>
                <a:spcPts val="10800"/>
              </a:lnSpc>
            </a:pPr>
            <a:r>
              <a:rPr lang="en-US" sz="9000">
                <a:solidFill>
                  <a:srgbClr val="58CAF4"/>
                </a:solidFill>
                <a:latin typeface="Anton"/>
                <a:ea typeface="Anton"/>
                <a:cs typeface="Anton"/>
                <a:sym typeface="Anton"/>
              </a:rPr>
              <a:t>RECOMMENDATIONS </a:t>
            </a:r>
          </a:p>
        </p:txBody>
      </p:sp>
      <p:sp>
        <p:nvSpPr>
          <p:cNvPr id="3" name="Freeform 3"/>
          <p:cNvSpPr/>
          <p:nvPr/>
        </p:nvSpPr>
        <p:spPr>
          <a:xfrm rot="-10800000">
            <a:off x="9144000" y="8173124"/>
            <a:ext cx="12107122" cy="2885531"/>
          </a:xfrm>
          <a:custGeom>
            <a:avLst/>
            <a:gdLst/>
            <a:ahLst/>
            <a:cxnLst/>
            <a:rect l="l" t="t" r="r" b="b"/>
            <a:pathLst>
              <a:path w="12107122" h="2885531">
                <a:moveTo>
                  <a:pt x="0" y="0"/>
                </a:moveTo>
                <a:lnTo>
                  <a:pt x="12107122" y="0"/>
                </a:lnTo>
                <a:lnTo>
                  <a:pt x="12107122" y="2885531"/>
                </a:lnTo>
                <a:lnTo>
                  <a:pt x="0" y="288553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LB"/>
          </a:p>
        </p:txBody>
      </p:sp>
      <p:sp>
        <p:nvSpPr>
          <p:cNvPr id="4" name="TextBox 4"/>
          <p:cNvSpPr txBox="1"/>
          <p:nvPr/>
        </p:nvSpPr>
        <p:spPr>
          <a:xfrm>
            <a:off x="10849651" y="1466042"/>
            <a:ext cx="6920188" cy="2111375"/>
          </a:xfrm>
          <a:prstGeom prst="rect">
            <a:avLst/>
          </a:prstGeom>
        </p:spPr>
        <p:txBody>
          <a:bodyPr lIns="0" tIns="0" rIns="0" bIns="0" rtlCol="0" anchor="t">
            <a:spAutoFit/>
          </a:bodyPr>
          <a:lstStyle/>
          <a:p>
            <a:pPr algn="just">
              <a:lnSpc>
                <a:spcPts val="2800"/>
              </a:lnSpc>
            </a:pPr>
            <a:r>
              <a:rPr lang="en-US" sz="2000">
                <a:solidFill>
                  <a:srgbClr val="FFFFFF"/>
                </a:solidFill>
                <a:latin typeface="Open Sauce"/>
                <a:ea typeface="Open Sauce"/>
                <a:cs typeface="Open Sauce"/>
                <a:sym typeface="Open Sauce"/>
              </a:rPr>
              <a:t>Future implementations could include integrating iptables with network monitoring tools, such as Fail2Ban or Suricata, to enable real-time threat detection and automatic response to suspicious activities.</a:t>
            </a:r>
          </a:p>
          <a:p>
            <a:pPr algn="just">
              <a:lnSpc>
                <a:spcPts val="2800"/>
              </a:lnSpc>
            </a:pPr>
            <a:endParaRPr lang="en-US" sz="2000">
              <a:solidFill>
                <a:srgbClr val="FFFFFF"/>
              </a:solidFill>
              <a:latin typeface="Open Sauce"/>
              <a:ea typeface="Open Sauce"/>
              <a:cs typeface="Open Sauce"/>
              <a:sym typeface="Open Sauce"/>
            </a:endParaRPr>
          </a:p>
        </p:txBody>
      </p:sp>
      <p:sp>
        <p:nvSpPr>
          <p:cNvPr id="5" name="TextBox 5"/>
          <p:cNvSpPr txBox="1"/>
          <p:nvPr/>
        </p:nvSpPr>
        <p:spPr>
          <a:xfrm>
            <a:off x="10849651" y="3940108"/>
            <a:ext cx="7053372" cy="1758950"/>
          </a:xfrm>
          <a:prstGeom prst="rect">
            <a:avLst/>
          </a:prstGeom>
        </p:spPr>
        <p:txBody>
          <a:bodyPr lIns="0" tIns="0" rIns="0" bIns="0" rtlCol="0" anchor="t">
            <a:spAutoFit/>
          </a:bodyPr>
          <a:lstStyle/>
          <a:p>
            <a:pPr algn="just">
              <a:lnSpc>
                <a:spcPts val="2800"/>
              </a:lnSpc>
            </a:pPr>
            <a:r>
              <a:rPr lang="en-US" sz="2000">
                <a:solidFill>
                  <a:srgbClr val="FFFFFF"/>
                </a:solidFill>
                <a:latin typeface="Open Sauce"/>
                <a:ea typeface="Open Sauce"/>
                <a:cs typeface="Open Sauce"/>
                <a:sym typeface="Open Sauce"/>
              </a:rPr>
              <a:t>Incorporating advanced logging mechanisms, such as centralized log management using tools like ELK Stack, can provide deeper insights into traffic patterns and potential threats.</a:t>
            </a:r>
          </a:p>
          <a:p>
            <a:pPr algn="just">
              <a:lnSpc>
                <a:spcPts val="2800"/>
              </a:lnSpc>
            </a:pPr>
            <a:endParaRPr lang="en-US" sz="2000">
              <a:solidFill>
                <a:srgbClr val="FFFFFF"/>
              </a:solidFill>
              <a:latin typeface="Open Sauce"/>
              <a:ea typeface="Open Sauce"/>
              <a:cs typeface="Open Sauce"/>
              <a:sym typeface="Open Sauce"/>
            </a:endParaRPr>
          </a:p>
        </p:txBody>
      </p:sp>
      <p:sp>
        <p:nvSpPr>
          <p:cNvPr id="6" name="Freeform 6"/>
          <p:cNvSpPr/>
          <p:nvPr/>
        </p:nvSpPr>
        <p:spPr>
          <a:xfrm>
            <a:off x="1028700" y="8825130"/>
            <a:ext cx="6989961" cy="646571"/>
          </a:xfrm>
          <a:custGeom>
            <a:avLst/>
            <a:gdLst/>
            <a:ahLst/>
            <a:cxnLst/>
            <a:rect l="l" t="t" r="r" b="b"/>
            <a:pathLst>
              <a:path w="6989961" h="646571">
                <a:moveTo>
                  <a:pt x="0" y="0"/>
                </a:moveTo>
                <a:lnTo>
                  <a:pt x="6989961" y="0"/>
                </a:lnTo>
                <a:lnTo>
                  <a:pt x="6989961" y="646572"/>
                </a:lnTo>
                <a:lnTo>
                  <a:pt x="0" y="646572"/>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n-LB"/>
          </a:p>
        </p:txBody>
      </p:sp>
      <p:grpSp>
        <p:nvGrpSpPr>
          <p:cNvPr id="7" name="Group 7"/>
          <p:cNvGrpSpPr/>
          <p:nvPr/>
        </p:nvGrpSpPr>
        <p:grpSpPr>
          <a:xfrm>
            <a:off x="9867588" y="1028700"/>
            <a:ext cx="629638" cy="629638"/>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4EDFB"/>
            </a:solidFill>
          </p:spPr>
          <p:txBody>
            <a:bodyPr/>
            <a:lstStyle/>
            <a:p>
              <a:endParaRPr lang="en-LB"/>
            </a:p>
          </p:txBody>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10" name="Group 10"/>
          <p:cNvGrpSpPr/>
          <p:nvPr/>
        </p:nvGrpSpPr>
        <p:grpSpPr>
          <a:xfrm>
            <a:off x="9867588" y="3546408"/>
            <a:ext cx="629638" cy="629638"/>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4EDFB"/>
            </a:solidFill>
          </p:spPr>
          <p:txBody>
            <a:bodyPr/>
            <a:lstStyle/>
            <a:p>
              <a:endParaRPr lang="en-LB"/>
            </a:p>
          </p:txBody>
        </p:sp>
        <p:sp>
          <p:nvSpPr>
            <p:cNvPr id="12" name="TextBox 12"/>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3" name="Freeform 13"/>
          <p:cNvSpPr/>
          <p:nvPr/>
        </p:nvSpPr>
        <p:spPr>
          <a:xfrm>
            <a:off x="10049290" y="1200364"/>
            <a:ext cx="266234" cy="313370"/>
          </a:xfrm>
          <a:custGeom>
            <a:avLst/>
            <a:gdLst/>
            <a:ahLst/>
            <a:cxnLst/>
            <a:rect l="l" t="t" r="r" b="b"/>
            <a:pathLst>
              <a:path w="266234" h="313370">
                <a:moveTo>
                  <a:pt x="0" y="0"/>
                </a:moveTo>
                <a:lnTo>
                  <a:pt x="266234" y="0"/>
                </a:lnTo>
                <a:lnTo>
                  <a:pt x="266234" y="313370"/>
                </a:lnTo>
                <a:lnTo>
                  <a:pt x="0" y="31337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LB"/>
          </a:p>
        </p:txBody>
      </p:sp>
      <p:sp>
        <p:nvSpPr>
          <p:cNvPr id="14" name="Freeform 14"/>
          <p:cNvSpPr/>
          <p:nvPr/>
        </p:nvSpPr>
        <p:spPr>
          <a:xfrm>
            <a:off x="10049290" y="3718072"/>
            <a:ext cx="266234" cy="313370"/>
          </a:xfrm>
          <a:custGeom>
            <a:avLst/>
            <a:gdLst/>
            <a:ahLst/>
            <a:cxnLst/>
            <a:rect l="l" t="t" r="r" b="b"/>
            <a:pathLst>
              <a:path w="266234" h="313370">
                <a:moveTo>
                  <a:pt x="0" y="0"/>
                </a:moveTo>
                <a:lnTo>
                  <a:pt x="266234" y="0"/>
                </a:lnTo>
                <a:lnTo>
                  <a:pt x="266234" y="313370"/>
                </a:lnTo>
                <a:lnTo>
                  <a:pt x="0" y="31337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LB"/>
          </a:p>
        </p:txBody>
      </p:sp>
      <p:sp>
        <p:nvSpPr>
          <p:cNvPr id="15" name="TextBox 15"/>
          <p:cNvSpPr txBox="1"/>
          <p:nvPr/>
        </p:nvSpPr>
        <p:spPr>
          <a:xfrm>
            <a:off x="10849651" y="1091392"/>
            <a:ext cx="7282875" cy="422275"/>
          </a:xfrm>
          <a:prstGeom prst="rect">
            <a:avLst/>
          </a:prstGeom>
        </p:spPr>
        <p:txBody>
          <a:bodyPr lIns="0" tIns="0" rIns="0" bIns="0" rtlCol="0" anchor="t">
            <a:spAutoFit/>
          </a:bodyPr>
          <a:lstStyle/>
          <a:p>
            <a:pPr algn="l">
              <a:lnSpc>
                <a:spcPts val="3499"/>
              </a:lnSpc>
            </a:pPr>
            <a:r>
              <a:rPr lang="en-US" sz="2499" b="1">
                <a:solidFill>
                  <a:srgbClr val="FFFFFF"/>
                </a:solidFill>
                <a:latin typeface="Open Sauce Bold"/>
                <a:ea typeface="Open Sauce Bold"/>
                <a:cs typeface="Open Sauce Bold"/>
                <a:sym typeface="Open Sauce Bold"/>
              </a:rPr>
              <a:t>INTEGRATION WITH MONITORING TOOLS</a:t>
            </a:r>
          </a:p>
        </p:txBody>
      </p:sp>
      <p:sp>
        <p:nvSpPr>
          <p:cNvPr id="16" name="TextBox 16"/>
          <p:cNvSpPr txBox="1"/>
          <p:nvPr/>
        </p:nvSpPr>
        <p:spPr>
          <a:xfrm>
            <a:off x="10849651" y="3498783"/>
            <a:ext cx="7282875" cy="422275"/>
          </a:xfrm>
          <a:prstGeom prst="rect">
            <a:avLst/>
          </a:prstGeom>
        </p:spPr>
        <p:txBody>
          <a:bodyPr lIns="0" tIns="0" rIns="0" bIns="0" rtlCol="0" anchor="t">
            <a:spAutoFit/>
          </a:bodyPr>
          <a:lstStyle/>
          <a:p>
            <a:pPr algn="l">
              <a:lnSpc>
                <a:spcPts val="3499"/>
              </a:lnSpc>
            </a:pPr>
            <a:r>
              <a:rPr lang="en-US" sz="2499" b="1">
                <a:solidFill>
                  <a:srgbClr val="FFFFFF"/>
                </a:solidFill>
                <a:latin typeface="Open Sauce Bold"/>
                <a:ea typeface="Open Sauce Bold"/>
                <a:cs typeface="Open Sauce Bold"/>
                <a:sym typeface="Open Sauce Bold"/>
              </a:rPr>
              <a:t>ENHANCED LOGGING AND ANALYTICS</a:t>
            </a:r>
          </a:p>
        </p:txBody>
      </p:sp>
      <p:sp>
        <p:nvSpPr>
          <p:cNvPr id="17" name="Freeform 17"/>
          <p:cNvSpPr/>
          <p:nvPr/>
        </p:nvSpPr>
        <p:spPr>
          <a:xfrm rot="5400000">
            <a:off x="6766333" y="33949"/>
            <a:ext cx="3972433" cy="782900"/>
          </a:xfrm>
          <a:custGeom>
            <a:avLst/>
            <a:gdLst/>
            <a:ahLst/>
            <a:cxnLst/>
            <a:rect l="l" t="t" r="r" b="b"/>
            <a:pathLst>
              <a:path w="3972433" h="782900">
                <a:moveTo>
                  <a:pt x="0" y="0"/>
                </a:moveTo>
                <a:lnTo>
                  <a:pt x="3972433" y="0"/>
                </a:lnTo>
                <a:lnTo>
                  <a:pt x="3972433" y="782900"/>
                </a:lnTo>
                <a:lnTo>
                  <a:pt x="0" y="7829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LB"/>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94275"/>
        </a:solidFill>
        <a:effectLst/>
      </p:bgPr>
    </p:bg>
    <p:spTree>
      <p:nvGrpSpPr>
        <p:cNvPr id="1" name=""/>
        <p:cNvGrpSpPr/>
        <p:nvPr/>
      </p:nvGrpSpPr>
      <p:grpSpPr>
        <a:xfrm>
          <a:off x="0" y="0"/>
          <a:ext cx="0" cy="0"/>
          <a:chOff x="0" y="0"/>
          <a:chExt cx="0" cy="0"/>
        </a:xfrm>
      </p:grpSpPr>
      <p:sp>
        <p:nvSpPr>
          <p:cNvPr id="2" name="Freeform 2"/>
          <p:cNvSpPr/>
          <p:nvPr/>
        </p:nvSpPr>
        <p:spPr>
          <a:xfrm>
            <a:off x="0" y="411480"/>
            <a:ext cx="18288000" cy="1234440"/>
          </a:xfrm>
          <a:custGeom>
            <a:avLst/>
            <a:gdLst/>
            <a:ahLst/>
            <a:cxnLst/>
            <a:rect l="l" t="t" r="r" b="b"/>
            <a:pathLst>
              <a:path w="18288000" h="1234440">
                <a:moveTo>
                  <a:pt x="0" y="0"/>
                </a:moveTo>
                <a:lnTo>
                  <a:pt x="18288000" y="0"/>
                </a:lnTo>
                <a:lnTo>
                  <a:pt x="18288000" y="1234440"/>
                </a:lnTo>
                <a:lnTo>
                  <a:pt x="0" y="123444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LB"/>
          </a:p>
        </p:txBody>
      </p:sp>
      <p:sp>
        <p:nvSpPr>
          <p:cNvPr id="3" name="Freeform 3"/>
          <p:cNvSpPr/>
          <p:nvPr/>
        </p:nvSpPr>
        <p:spPr>
          <a:xfrm flipV="1">
            <a:off x="-2007602" y="9258300"/>
            <a:ext cx="6677774" cy="1591536"/>
          </a:xfrm>
          <a:custGeom>
            <a:avLst/>
            <a:gdLst/>
            <a:ahLst/>
            <a:cxnLst/>
            <a:rect l="l" t="t" r="r" b="b"/>
            <a:pathLst>
              <a:path w="6677774" h="1591536">
                <a:moveTo>
                  <a:pt x="0" y="1591536"/>
                </a:moveTo>
                <a:lnTo>
                  <a:pt x="6677775" y="1591536"/>
                </a:lnTo>
                <a:lnTo>
                  <a:pt x="6677775" y="0"/>
                </a:lnTo>
                <a:lnTo>
                  <a:pt x="0" y="0"/>
                </a:lnTo>
                <a:lnTo>
                  <a:pt x="0" y="1591536"/>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n-LB"/>
          </a:p>
        </p:txBody>
      </p:sp>
      <p:sp>
        <p:nvSpPr>
          <p:cNvPr id="4" name="Freeform 4"/>
          <p:cNvSpPr/>
          <p:nvPr/>
        </p:nvSpPr>
        <p:spPr>
          <a:xfrm flipH="1" flipV="1">
            <a:off x="13617827" y="9258300"/>
            <a:ext cx="6677774" cy="1591536"/>
          </a:xfrm>
          <a:custGeom>
            <a:avLst/>
            <a:gdLst/>
            <a:ahLst/>
            <a:cxnLst/>
            <a:rect l="l" t="t" r="r" b="b"/>
            <a:pathLst>
              <a:path w="6677774" h="1591536">
                <a:moveTo>
                  <a:pt x="6677775" y="1591536"/>
                </a:moveTo>
                <a:lnTo>
                  <a:pt x="0" y="1591536"/>
                </a:lnTo>
                <a:lnTo>
                  <a:pt x="0" y="0"/>
                </a:lnTo>
                <a:lnTo>
                  <a:pt x="6677775" y="0"/>
                </a:lnTo>
                <a:lnTo>
                  <a:pt x="6677775" y="1591536"/>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n-LB"/>
          </a:p>
        </p:txBody>
      </p:sp>
      <p:sp>
        <p:nvSpPr>
          <p:cNvPr id="5" name="Freeform 5"/>
          <p:cNvSpPr/>
          <p:nvPr/>
        </p:nvSpPr>
        <p:spPr>
          <a:xfrm>
            <a:off x="13740550" y="2095593"/>
            <a:ext cx="3972433" cy="782900"/>
          </a:xfrm>
          <a:custGeom>
            <a:avLst/>
            <a:gdLst/>
            <a:ahLst/>
            <a:cxnLst/>
            <a:rect l="l" t="t" r="r" b="b"/>
            <a:pathLst>
              <a:path w="3972433" h="782900">
                <a:moveTo>
                  <a:pt x="0" y="0"/>
                </a:moveTo>
                <a:lnTo>
                  <a:pt x="3972433" y="0"/>
                </a:lnTo>
                <a:lnTo>
                  <a:pt x="3972433" y="782900"/>
                </a:lnTo>
                <a:lnTo>
                  <a:pt x="0" y="7829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LB"/>
          </a:p>
        </p:txBody>
      </p:sp>
      <p:sp>
        <p:nvSpPr>
          <p:cNvPr id="6" name="Freeform 6"/>
          <p:cNvSpPr/>
          <p:nvPr/>
        </p:nvSpPr>
        <p:spPr>
          <a:xfrm flipH="1">
            <a:off x="575017" y="2241004"/>
            <a:ext cx="3972433" cy="782900"/>
          </a:xfrm>
          <a:custGeom>
            <a:avLst/>
            <a:gdLst/>
            <a:ahLst/>
            <a:cxnLst/>
            <a:rect l="l" t="t" r="r" b="b"/>
            <a:pathLst>
              <a:path w="3972433" h="782900">
                <a:moveTo>
                  <a:pt x="3972433" y="0"/>
                </a:moveTo>
                <a:lnTo>
                  <a:pt x="0" y="0"/>
                </a:lnTo>
                <a:lnTo>
                  <a:pt x="0" y="782900"/>
                </a:lnTo>
                <a:lnTo>
                  <a:pt x="3972433" y="782900"/>
                </a:lnTo>
                <a:lnTo>
                  <a:pt x="3972433"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LB"/>
          </a:p>
        </p:txBody>
      </p:sp>
      <p:grpSp>
        <p:nvGrpSpPr>
          <p:cNvPr id="7" name="Group 7"/>
          <p:cNvGrpSpPr/>
          <p:nvPr/>
        </p:nvGrpSpPr>
        <p:grpSpPr>
          <a:xfrm>
            <a:off x="8669731" y="3650098"/>
            <a:ext cx="948539" cy="948539"/>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4EDFB"/>
            </a:solidFill>
          </p:spPr>
          <p:txBody>
            <a:bodyPr/>
            <a:lstStyle/>
            <a:p>
              <a:endParaRPr lang="en-LB"/>
            </a:p>
          </p:txBody>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10" name="Group 10"/>
          <p:cNvGrpSpPr/>
          <p:nvPr/>
        </p:nvGrpSpPr>
        <p:grpSpPr>
          <a:xfrm>
            <a:off x="3720692" y="3650098"/>
            <a:ext cx="948539" cy="948539"/>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4EDFB"/>
            </a:solidFill>
          </p:spPr>
          <p:txBody>
            <a:bodyPr/>
            <a:lstStyle/>
            <a:p>
              <a:endParaRPr lang="en-LB"/>
            </a:p>
          </p:txBody>
        </p:sp>
        <p:sp>
          <p:nvSpPr>
            <p:cNvPr id="12" name="TextBox 12"/>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3" name="TextBox 13"/>
          <p:cNvSpPr txBox="1"/>
          <p:nvPr/>
        </p:nvSpPr>
        <p:spPr>
          <a:xfrm>
            <a:off x="2586205" y="1864456"/>
            <a:ext cx="13115589" cy="1381059"/>
          </a:xfrm>
          <a:prstGeom prst="rect">
            <a:avLst/>
          </a:prstGeom>
        </p:spPr>
        <p:txBody>
          <a:bodyPr lIns="0" tIns="0" rIns="0" bIns="0" rtlCol="0" anchor="t">
            <a:spAutoFit/>
          </a:bodyPr>
          <a:lstStyle/>
          <a:p>
            <a:pPr algn="ctr">
              <a:lnSpc>
                <a:spcPts val="10800"/>
              </a:lnSpc>
            </a:pPr>
            <a:r>
              <a:rPr lang="en-US" sz="9000">
                <a:solidFill>
                  <a:srgbClr val="58CAF4"/>
                </a:solidFill>
                <a:latin typeface="Anton"/>
                <a:ea typeface="Anton"/>
                <a:cs typeface="Anton"/>
                <a:sym typeface="Anton"/>
              </a:rPr>
              <a:t>TABLE OF CONTENT</a:t>
            </a:r>
          </a:p>
        </p:txBody>
      </p:sp>
      <p:sp>
        <p:nvSpPr>
          <p:cNvPr id="14" name="TextBox 14"/>
          <p:cNvSpPr txBox="1"/>
          <p:nvPr/>
        </p:nvSpPr>
        <p:spPr>
          <a:xfrm>
            <a:off x="3720692" y="3833839"/>
            <a:ext cx="948539" cy="590583"/>
          </a:xfrm>
          <a:prstGeom prst="rect">
            <a:avLst/>
          </a:prstGeom>
        </p:spPr>
        <p:txBody>
          <a:bodyPr lIns="0" tIns="0" rIns="0" bIns="0" rtlCol="0" anchor="t">
            <a:spAutoFit/>
          </a:bodyPr>
          <a:lstStyle/>
          <a:p>
            <a:pPr algn="ctr">
              <a:lnSpc>
                <a:spcPts val="4799"/>
              </a:lnSpc>
            </a:pPr>
            <a:r>
              <a:rPr lang="en-US" sz="3999">
                <a:solidFill>
                  <a:srgbClr val="194275"/>
                </a:solidFill>
                <a:latin typeface="Anton"/>
                <a:ea typeface="Anton"/>
                <a:cs typeface="Anton"/>
                <a:sym typeface="Anton"/>
              </a:rPr>
              <a:t>1</a:t>
            </a:r>
          </a:p>
        </p:txBody>
      </p:sp>
      <p:sp>
        <p:nvSpPr>
          <p:cNvPr id="15" name="TextBox 15"/>
          <p:cNvSpPr txBox="1"/>
          <p:nvPr/>
        </p:nvSpPr>
        <p:spPr>
          <a:xfrm>
            <a:off x="8669731" y="3833839"/>
            <a:ext cx="948539" cy="590583"/>
          </a:xfrm>
          <a:prstGeom prst="rect">
            <a:avLst/>
          </a:prstGeom>
        </p:spPr>
        <p:txBody>
          <a:bodyPr lIns="0" tIns="0" rIns="0" bIns="0" rtlCol="0" anchor="t">
            <a:spAutoFit/>
          </a:bodyPr>
          <a:lstStyle/>
          <a:p>
            <a:pPr algn="ctr">
              <a:lnSpc>
                <a:spcPts val="4799"/>
              </a:lnSpc>
            </a:pPr>
            <a:r>
              <a:rPr lang="en-US" sz="3999">
                <a:solidFill>
                  <a:srgbClr val="194275"/>
                </a:solidFill>
                <a:latin typeface="Anton"/>
                <a:ea typeface="Anton"/>
                <a:cs typeface="Anton"/>
                <a:sym typeface="Anton"/>
              </a:rPr>
              <a:t>2</a:t>
            </a:r>
          </a:p>
        </p:txBody>
      </p:sp>
      <p:sp>
        <p:nvSpPr>
          <p:cNvPr id="16" name="TextBox 16"/>
          <p:cNvSpPr txBox="1"/>
          <p:nvPr/>
        </p:nvSpPr>
        <p:spPr>
          <a:xfrm>
            <a:off x="2536262" y="4655787"/>
            <a:ext cx="3317399" cy="523941"/>
          </a:xfrm>
          <a:prstGeom prst="rect">
            <a:avLst/>
          </a:prstGeom>
        </p:spPr>
        <p:txBody>
          <a:bodyPr lIns="0" tIns="0" rIns="0" bIns="0" rtlCol="0" anchor="t">
            <a:spAutoFit/>
          </a:bodyPr>
          <a:lstStyle/>
          <a:p>
            <a:pPr algn="ctr">
              <a:lnSpc>
                <a:spcPts val="4200"/>
              </a:lnSpc>
            </a:pPr>
            <a:r>
              <a:rPr lang="en-US" sz="3000">
                <a:solidFill>
                  <a:srgbClr val="FFFFFF"/>
                </a:solidFill>
                <a:latin typeface="Open Sauce"/>
                <a:ea typeface="Open Sauce"/>
                <a:cs typeface="Open Sauce"/>
                <a:sym typeface="Open Sauce"/>
              </a:rPr>
              <a:t>INTRODUCTION</a:t>
            </a:r>
          </a:p>
        </p:txBody>
      </p:sp>
      <p:sp>
        <p:nvSpPr>
          <p:cNvPr id="17" name="TextBox 17"/>
          <p:cNvSpPr txBox="1"/>
          <p:nvPr/>
        </p:nvSpPr>
        <p:spPr>
          <a:xfrm>
            <a:off x="6967851" y="4771535"/>
            <a:ext cx="4352299" cy="523875"/>
          </a:xfrm>
          <a:prstGeom prst="rect">
            <a:avLst/>
          </a:prstGeom>
        </p:spPr>
        <p:txBody>
          <a:bodyPr lIns="0" tIns="0" rIns="0" bIns="0" rtlCol="0" anchor="t">
            <a:spAutoFit/>
          </a:bodyPr>
          <a:lstStyle/>
          <a:p>
            <a:pPr algn="ctr">
              <a:lnSpc>
                <a:spcPts val="4200"/>
              </a:lnSpc>
            </a:pPr>
            <a:r>
              <a:rPr lang="en-US" sz="3000">
                <a:solidFill>
                  <a:srgbClr val="FFFFFF"/>
                </a:solidFill>
                <a:latin typeface="Open Sauce"/>
                <a:ea typeface="Open Sauce"/>
                <a:cs typeface="Open Sauce"/>
                <a:sym typeface="Open Sauce"/>
              </a:rPr>
              <a:t>HISTORY</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194275"/>
        </a:solidFill>
        <a:effectLst/>
      </p:bgPr>
    </p:bg>
    <p:spTree>
      <p:nvGrpSpPr>
        <p:cNvPr id="1" name=""/>
        <p:cNvGrpSpPr/>
        <p:nvPr/>
      </p:nvGrpSpPr>
      <p:grpSpPr>
        <a:xfrm>
          <a:off x="0" y="0"/>
          <a:ext cx="0" cy="0"/>
          <a:chOff x="0" y="0"/>
          <a:chExt cx="0" cy="0"/>
        </a:xfrm>
      </p:grpSpPr>
      <p:sp>
        <p:nvSpPr>
          <p:cNvPr id="2" name="TextBox 2"/>
          <p:cNvSpPr txBox="1"/>
          <p:nvPr/>
        </p:nvSpPr>
        <p:spPr>
          <a:xfrm>
            <a:off x="1113932" y="1019175"/>
            <a:ext cx="8400291" cy="1381125"/>
          </a:xfrm>
          <a:prstGeom prst="rect">
            <a:avLst/>
          </a:prstGeom>
        </p:spPr>
        <p:txBody>
          <a:bodyPr lIns="0" tIns="0" rIns="0" bIns="0" rtlCol="0" anchor="t">
            <a:spAutoFit/>
          </a:bodyPr>
          <a:lstStyle/>
          <a:p>
            <a:pPr algn="l">
              <a:lnSpc>
                <a:spcPts val="10800"/>
              </a:lnSpc>
            </a:pPr>
            <a:r>
              <a:rPr lang="en-US" sz="9000">
                <a:solidFill>
                  <a:srgbClr val="58CAF4"/>
                </a:solidFill>
                <a:latin typeface="Anton"/>
                <a:ea typeface="Anton"/>
                <a:cs typeface="Anton"/>
                <a:sym typeface="Anton"/>
              </a:rPr>
              <a:t>RECOMMENDATIONS </a:t>
            </a:r>
          </a:p>
        </p:txBody>
      </p:sp>
      <p:sp>
        <p:nvSpPr>
          <p:cNvPr id="3" name="Freeform 3"/>
          <p:cNvSpPr/>
          <p:nvPr/>
        </p:nvSpPr>
        <p:spPr>
          <a:xfrm rot="-10800000">
            <a:off x="9144000" y="8173124"/>
            <a:ext cx="12107122" cy="2885531"/>
          </a:xfrm>
          <a:custGeom>
            <a:avLst/>
            <a:gdLst/>
            <a:ahLst/>
            <a:cxnLst/>
            <a:rect l="l" t="t" r="r" b="b"/>
            <a:pathLst>
              <a:path w="12107122" h="2885531">
                <a:moveTo>
                  <a:pt x="0" y="0"/>
                </a:moveTo>
                <a:lnTo>
                  <a:pt x="12107122" y="0"/>
                </a:lnTo>
                <a:lnTo>
                  <a:pt x="12107122" y="2885531"/>
                </a:lnTo>
                <a:lnTo>
                  <a:pt x="0" y="288553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LB"/>
          </a:p>
        </p:txBody>
      </p:sp>
      <p:sp>
        <p:nvSpPr>
          <p:cNvPr id="4" name="TextBox 4"/>
          <p:cNvSpPr txBox="1"/>
          <p:nvPr/>
        </p:nvSpPr>
        <p:spPr>
          <a:xfrm>
            <a:off x="10849651" y="1466042"/>
            <a:ext cx="6920188" cy="2111375"/>
          </a:xfrm>
          <a:prstGeom prst="rect">
            <a:avLst/>
          </a:prstGeom>
        </p:spPr>
        <p:txBody>
          <a:bodyPr lIns="0" tIns="0" rIns="0" bIns="0" rtlCol="0" anchor="t">
            <a:spAutoFit/>
          </a:bodyPr>
          <a:lstStyle/>
          <a:p>
            <a:pPr algn="just">
              <a:lnSpc>
                <a:spcPts val="2800"/>
              </a:lnSpc>
            </a:pPr>
            <a:r>
              <a:rPr lang="en-US" sz="2000">
                <a:solidFill>
                  <a:srgbClr val="FFFFFF"/>
                </a:solidFill>
                <a:latin typeface="Open Sauce"/>
                <a:ea typeface="Open Sauce"/>
                <a:cs typeface="Open Sauce"/>
                <a:sym typeface="Open Sauce"/>
              </a:rPr>
              <a:t>Future implementations could include integrating iptables with network monitoring tools, such as Fail2Ban or Suricata, to enable real-time threat detection and automatic response to suspicious activities.</a:t>
            </a:r>
          </a:p>
          <a:p>
            <a:pPr algn="just">
              <a:lnSpc>
                <a:spcPts val="2800"/>
              </a:lnSpc>
            </a:pPr>
            <a:endParaRPr lang="en-US" sz="2000">
              <a:solidFill>
                <a:srgbClr val="FFFFFF"/>
              </a:solidFill>
              <a:latin typeface="Open Sauce"/>
              <a:ea typeface="Open Sauce"/>
              <a:cs typeface="Open Sauce"/>
              <a:sym typeface="Open Sauce"/>
            </a:endParaRPr>
          </a:p>
        </p:txBody>
      </p:sp>
      <p:sp>
        <p:nvSpPr>
          <p:cNvPr id="5" name="TextBox 5"/>
          <p:cNvSpPr txBox="1"/>
          <p:nvPr/>
        </p:nvSpPr>
        <p:spPr>
          <a:xfrm>
            <a:off x="10849651" y="3940108"/>
            <a:ext cx="7053372" cy="1758950"/>
          </a:xfrm>
          <a:prstGeom prst="rect">
            <a:avLst/>
          </a:prstGeom>
        </p:spPr>
        <p:txBody>
          <a:bodyPr lIns="0" tIns="0" rIns="0" bIns="0" rtlCol="0" anchor="t">
            <a:spAutoFit/>
          </a:bodyPr>
          <a:lstStyle/>
          <a:p>
            <a:pPr algn="just">
              <a:lnSpc>
                <a:spcPts val="2800"/>
              </a:lnSpc>
            </a:pPr>
            <a:r>
              <a:rPr lang="en-US" sz="2000">
                <a:solidFill>
                  <a:srgbClr val="FFFFFF"/>
                </a:solidFill>
                <a:latin typeface="Open Sauce"/>
                <a:ea typeface="Open Sauce"/>
                <a:cs typeface="Open Sauce"/>
                <a:sym typeface="Open Sauce"/>
              </a:rPr>
              <a:t>Incorporating advanced logging mechanisms, such as centralized log management using tools like ELK Stack, can provide deeper insights into traffic patterns and potential threats.</a:t>
            </a:r>
          </a:p>
          <a:p>
            <a:pPr algn="just">
              <a:lnSpc>
                <a:spcPts val="2800"/>
              </a:lnSpc>
            </a:pPr>
            <a:endParaRPr lang="en-US" sz="2000">
              <a:solidFill>
                <a:srgbClr val="FFFFFF"/>
              </a:solidFill>
              <a:latin typeface="Open Sauce"/>
              <a:ea typeface="Open Sauce"/>
              <a:cs typeface="Open Sauce"/>
              <a:sym typeface="Open Sauce"/>
            </a:endParaRPr>
          </a:p>
        </p:txBody>
      </p:sp>
      <p:sp>
        <p:nvSpPr>
          <p:cNvPr id="6" name="Freeform 6"/>
          <p:cNvSpPr/>
          <p:nvPr/>
        </p:nvSpPr>
        <p:spPr>
          <a:xfrm>
            <a:off x="1028700" y="8825130"/>
            <a:ext cx="6989961" cy="646571"/>
          </a:xfrm>
          <a:custGeom>
            <a:avLst/>
            <a:gdLst/>
            <a:ahLst/>
            <a:cxnLst/>
            <a:rect l="l" t="t" r="r" b="b"/>
            <a:pathLst>
              <a:path w="6989961" h="646571">
                <a:moveTo>
                  <a:pt x="0" y="0"/>
                </a:moveTo>
                <a:lnTo>
                  <a:pt x="6989961" y="0"/>
                </a:lnTo>
                <a:lnTo>
                  <a:pt x="6989961" y="646572"/>
                </a:lnTo>
                <a:lnTo>
                  <a:pt x="0" y="646572"/>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n-LB"/>
          </a:p>
        </p:txBody>
      </p:sp>
      <p:grpSp>
        <p:nvGrpSpPr>
          <p:cNvPr id="7" name="Group 7"/>
          <p:cNvGrpSpPr/>
          <p:nvPr/>
        </p:nvGrpSpPr>
        <p:grpSpPr>
          <a:xfrm>
            <a:off x="9867588" y="1028700"/>
            <a:ext cx="629638" cy="629638"/>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4EDFB"/>
            </a:solidFill>
          </p:spPr>
          <p:txBody>
            <a:bodyPr/>
            <a:lstStyle/>
            <a:p>
              <a:endParaRPr lang="en-LB"/>
            </a:p>
          </p:txBody>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10" name="Group 10"/>
          <p:cNvGrpSpPr/>
          <p:nvPr/>
        </p:nvGrpSpPr>
        <p:grpSpPr>
          <a:xfrm>
            <a:off x="9867588" y="3546408"/>
            <a:ext cx="629638" cy="629638"/>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4EDFB"/>
            </a:solidFill>
          </p:spPr>
          <p:txBody>
            <a:bodyPr/>
            <a:lstStyle/>
            <a:p>
              <a:endParaRPr lang="en-LB"/>
            </a:p>
          </p:txBody>
        </p:sp>
        <p:sp>
          <p:nvSpPr>
            <p:cNvPr id="12" name="TextBox 12"/>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3" name="Freeform 13"/>
          <p:cNvSpPr/>
          <p:nvPr/>
        </p:nvSpPr>
        <p:spPr>
          <a:xfrm>
            <a:off x="10049290" y="1200364"/>
            <a:ext cx="266234" cy="313370"/>
          </a:xfrm>
          <a:custGeom>
            <a:avLst/>
            <a:gdLst/>
            <a:ahLst/>
            <a:cxnLst/>
            <a:rect l="l" t="t" r="r" b="b"/>
            <a:pathLst>
              <a:path w="266234" h="313370">
                <a:moveTo>
                  <a:pt x="0" y="0"/>
                </a:moveTo>
                <a:lnTo>
                  <a:pt x="266234" y="0"/>
                </a:lnTo>
                <a:lnTo>
                  <a:pt x="266234" y="313370"/>
                </a:lnTo>
                <a:lnTo>
                  <a:pt x="0" y="31337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LB"/>
          </a:p>
        </p:txBody>
      </p:sp>
      <p:sp>
        <p:nvSpPr>
          <p:cNvPr id="14" name="Freeform 14"/>
          <p:cNvSpPr/>
          <p:nvPr/>
        </p:nvSpPr>
        <p:spPr>
          <a:xfrm>
            <a:off x="10049290" y="3718072"/>
            <a:ext cx="266234" cy="313370"/>
          </a:xfrm>
          <a:custGeom>
            <a:avLst/>
            <a:gdLst/>
            <a:ahLst/>
            <a:cxnLst/>
            <a:rect l="l" t="t" r="r" b="b"/>
            <a:pathLst>
              <a:path w="266234" h="313370">
                <a:moveTo>
                  <a:pt x="0" y="0"/>
                </a:moveTo>
                <a:lnTo>
                  <a:pt x="266234" y="0"/>
                </a:lnTo>
                <a:lnTo>
                  <a:pt x="266234" y="313370"/>
                </a:lnTo>
                <a:lnTo>
                  <a:pt x="0" y="31337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LB"/>
          </a:p>
        </p:txBody>
      </p:sp>
      <p:sp>
        <p:nvSpPr>
          <p:cNvPr id="15" name="TextBox 15"/>
          <p:cNvSpPr txBox="1"/>
          <p:nvPr/>
        </p:nvSpPr>
        <p:spPr>
          <a:xfrm>
            <a:off x="10849651" y="1091392"/>
            <a:ext cx="7282875" cy="422275"/>
          </a:xfrm>
          <a:prstGeom prst="rect">
            <a:avLst/>
          </a:prstGeom>
        </p:spPr>
        <p:txBody>
          <a:bodyPr lIns="0" tIns="0" rIns="0" bIns="0" rtlCol="0" anchor="t">
            <a:spAutoFit/>
          </a:bodyPr>
          <a:lstStyle/>
          <a:p>
            <a:pPr algn="l">
              <a:lnSpc>
                <a:spcPts val="3499"/>
              </a:lnSpc>
            </a:pPr>
            <a:r>
              <a:rPr lang="en-US" sz="2499" b="1">
                <a:solidFill>
                  <a:srgbClr val="FFFFFF"/>
                </a:solidFill>
                <a:latin typeface="Open Sauce Bold"/>
                <a:ea typeface="Open Sauce Bold"/>
                <a:cs typeface="Open Sauce Bold"/>
                <a:sym typeface="Open Sauce Bold"/>
              </a:rPr>
              <a:t>INTEGRATION WITH MONITORING TOOLS</a:t>
            </a:r>
          </a:p>
        </p:txBody>
      </p:sp>
      <p:sp>
        <p:nvSpPr>
          <p:cNvPr id="16" name="TextBox 16"/>
          <p:cNvSpPr txBox="1"/>
          <p:nvPr/>
        </p:nvSpPr>
        <p:spPr>
          <a:xfrm>
            <a:off x="10849651" y="3498783"/>
            <a:ext cx="7282875" cy="422275"/>
          </a:xfrm>
          <a:prstGeom prst="rect">
            <a:avLst/>
          </a:prstGeom>
        </p:spPr>
        <p:txBody>
          <a:bodyPr lIns="0" tIns="0" rIns="0" bIns="0" rtlCol="0" anchor="t">
            <a:spAutoFit/>
          </a:bodyPr>
          <a:lstStyle/>
          <a:p>
            <a:pPr algn="l">
              <a:lnSpc>
                <a:spcPts val="3499"/>
              </a:lnSpc>
            </a:pPr>
            <a:r>
              <a:rPr lang="en-US" sz="2499" b="1">
                <a:solidFill>
                  <a:srgbClr val="FFFFFF"/>
                </a:solidFill>
                <a:latin typeface="Open Sauce Bold"/>
                <a:ea typeface="Open Sauce Bold"/>
                <a:cs typeface="Open Sauce Bold"/>
                <a:sym typeface="Open Sauce Bold"/>
              </a:rPr>
              <a:t>ENHANCED LOGGING AND ANALYTICS</a:t>
            </a:r>
          </a:p>
        </p:txBody>
      </p:sp>
      <p:grpSp>
        <p:nvGrpSpPr>
          <p:cNvPr id="17" name="Group 17"/>
          <p:cNvGrpSpPr/>
          <p:nvPr/>
        </p:nvGrpSpPr>
        <p:grpSpPr>
          <a:xfrm>
            <a:off x="9867588" y="6104470"/>
            <a:ext cx="629638" cy="629638"/>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4EDFB"/>
            </a:solidFill>
          </p:spPr>
          <p:txBody>
            <a:bodyPr/>
            <a:lstStyle/>
            <a:p>
              <a:endParaRPr lang="en-LB"/>
            </a:p>
          </p:txBody>
        </p:sp>
        <p:sp>
          <p:nvSpPr>
            <p:cNvPr id="19" name="TextBox 19"/>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20" name="Freeform 20"/>
          <p:cNvSpPr/>
          <p:nvPr/>
        </p:nvSpPr>
        <p:spPr>
          <a:xfrm>
            <a:off x="10049290" y="6276134"/>
            <a:ext cx="266234" cy="313370"/>
          </a:xfrm>
          <a:custGeom>
            <a:avLst/>
            <a:gdLst/>
            <a:ahLst/>
            <a:cxnLst/>
            <a:rect l="l" t="t" r="r" b="b"/>
            <a:pathLst>
              <a:path w="266234" h="313370">
                <a:moveTo>
                  <a:pt x="0" y="0"/>
                </a:moveTo>
                <a:lnTo>
                  <a:pt x="266234" y="0"/>
                </a:lnTo>
                <a:lnTo>
                  <a:pt x="266234" y="313370"/>
                </a:lnTo>
                <a:lnTo>
                  <a:pt x="0" y="31337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LB"/>
          </a:p>
        </p:txBody>
      </p:sp>
      <p:sp>
        <p:nvSpPr>
          <p:cNvPr id="21" name="TextBox 21"/>
          <p:cNvSpPr txBox="1"/>
          <p:nvPr/>
        </p:nvSpPr>
        <p:spPr>
          <a:xfrm>
            <a:off x="10756849" y="5989615"/>
            <a:ext cx="6595253" cy="860425"/>
          </a:xfrm>
          <a:prstGeom prst="rect">
            <a:avLst/>
          </a:prstGeom>
        </p:spPr>
        <p:txBody>
          <a:bodyPr lIns="0" tIns="0" rIns="0" bIns="0" rtlCol="0" anchor="t">
            <a:spAutoFit/>
          </a:bodyPr>
          <a:lstStyle/>
          <a:p>
            <a:pPr algn="l">
              <a:lnSpc>
                <a:spcPts val="3499"/>
              </a:lnSpc>
            </a:pPr>
            <a:r>
              <a:rPr lang="en-US" sz="2499" b="1">
                <a:solidFill>
                  <a:srgbClr val="FFFFFF"/>
                </a:solidFill>
                <a:latin typeface="Open Sauce Bold"/>
                <a:ea typeface="Open Sauce Bold"/>
                <a:cs typeface="Open Sauce Bold"/>
                <a:sym typeface="Open Sauce Bold"/>
              </a:rPr>
              <a:t>SECURITY HARDENING AND THREAT MODELING</a:t>
            </a:r>
          </a:p>
        </p:txBody>
      </p:sp>
      <p:sp>
        <p:nvSpPr>
          <p:cNvPr id="22" name="TextBox 22"/>
          <p:cNvSpPr txBox="1"/>
          <p:nvPr/>
        </p:nvSpPr>
        <p:spPr>
          <a:xfrm>
            <a:off x="10756849" y="6869090"/>
            <a:ext cx="6409649" cy="1758950"/>
          </a:xfrm>
          <a:prstGeom prst="rect">
            <a:avLst/>
          </a:prstGeom>
        </p:spPr>
        <p:txBody>
          <a:bodyPr lIns="0" tIns="0" rIns="0" bIns="0" rtlCol="0" anchor="t">
            <a:spAutoFit/>
          </a:bodyPr>
          <a:lstStyle/>
          <a:p>
            <a:pPr algn="just">
              <a:lnSpc>
                <a:spcPts val="2800"/>
              </a:lnSpc>
            </a:pPr>
            <a:r>
              <a:rPr lang="en-US" sz="2000">
                <a:solidFill>
                  <a:srgbClr val="FFFFFF"/>
                </a:solidFill>
                <a:latin typeface="Open Sauce"/>
                <a:ea typeface="Open Sauce"/>
                <a:cs typeface="Open Sauce"/>
                <a:sym typeface="Open Sauce"/>
              </a:rPr>
              <a:t>Regularly reviewing and updating firewall rules based on emerging threats, combined with simulated attack scenarios, can enhance the overall security posture of the system.</a:t>
            </a:r>
          </a:p>
          <a:p>
            <a:pPr algn="just">
              <a:lnSpc>
                <a:spcPts val="2800"/>
              </a:lnSpc>
            </a:pPr>
            <a:endParaRPr lang="en-US" sz="2000">
              <a:solidFill>
                <a:srgbClr val="FFFFFF"/>
              </a:solidFill>
              <a:latin typeface="Open Sauce"/>
              <a:ea typeface="Open Sauce"/>
              <a:cs typeface="Open Sauce"/>
              <a:sym typeface="Open Sauce"/>
            </a:endParaRPr>
          </a:p>
        </p:txBody>
      </p:sp>
      <p:sp>
        <p:nvSpPr>
          <p:cNvPr id="23" name="Freeform 23"/>
          <p:cNvSpPr/>
          <p:nvPr/>
        </p:nvSpPr>
        <p:spPr>
          <a:xfrm rot="5400000">
            <a:off x="6766333" y="33949"/>
            <a:ext cx="3972433" cy="782900"/>
          </a:xfrm>
          <a:custGeom>
            <a:avLst/>
            <a:gdLst/>
            <a:ahLst/>
            <a:cxnLst/>
            <a:rect l="l" t="t" r="r" b="b"/>
            <a:pathLst>
              <a:path w="3972433" h="782900">
                <a:moveTo>
                  <a:pt x="0" y="0"/>
                </a:moveTo>
                <a:lnTo>
                  <a:pt x="3972433" y="0"/>
                </a:lnTo>
                <a:lnTo>
                  <a:pt x="3972433" y="782900"/>
                </a:lnTo>
                <a:lnTo>
                  <a:pt x="0" y="7829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LB"/>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194275"/>
        </a:solidFill>
        <a:effectLst/>
      </p:bgPr>
    </p:bg>
    <p:spTree>
      <p:nvGrpSpPr>
        <p:cNvPr id="1" name=""/>
        <p:cNvGrpSpPr/>
        <p:nvPr/>
      </p:nvGrpSpPr>
      <p:grpSpPr>
        <a:xfrm>
          <a:off x="0" y="0"/>
          <a:ext cx="0" cy="0"/>
          <a:chOff x="0" y="0"/>
          <a:chExt cx="0" cy="0"/>
        </a:xfrm>
      </p:grpSpPr>
      <p:sp>
        <p:nvSpPr>
          <p:cNvPr id="2" name="Freeform 2"/>
          <p:cNvSpPr/>
          <p:nvPr/>
        </p:nvSpPr>
        <p:spPr>
          <a:xfrm rot="-10800000">
            <a:off x="-3458664" y="8173124"/>
            <a:ext cx="12107122" cy="2885531"/>
          </a:xfrm>
          <a:custGeom>
            <a:avLst/>
            <a:gdLst/>
            <a:ahLst/>
            <a:cxnLst/>
            <a:rect l="l" t="t" r="r" b="b"/>
            <a:pathLst>
              <a:path w="12107122" h="2885531">
                <a:moveTo>
                  <a:pt x="0" y="0"/>
                </a:moveTo>
                <a:lnTo>
                  <a:pt x="12107121" y="0"/>
                </a:lnTo>
                <a:lnTo>
                  <a:pt x="12107121" y="2885531"/>
                </a:lnTo>
                <a:lnTo>
                  <a:pt x="0" y="288553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LB"/>
          </a:p>
        </p:txBody>
      </p:sp>
      <p:grpSp>
        <p:nvGrpSpPr>
          <p:cNvPr id="3" name="Group 3"/>
          <p:cNvGrpSpPr/>
          <p:nvPr/>
        </p:nvGrpSpPr>
        <p:grpSpPr>
          <a:xfrm>
            <a:off x="887919" y="5762625"/>
            <a:ext cx="16371381" cy="4312516"/>
            <a:chOff x="0" y="0"/>
            <a:chExt cx="2782431" cy="732942"/>
          </a:xfrm>
        </p:grpSpPr>
        <p:sp>
          <p:nvSpPr>
            <p:cNvPr id="4" name="Freeform 4"/>
            <p:cNvSpPr/>
            <p:nvPr/>
          </p:nvSpPr>
          <p:spPr>
            <a:xfrm>
              <a:off x="0" y="0"/>
              <a:ext cx="2782431" cy="732942"/>
            </a:xfrm>
            <a:custGeom>
              <a:avLst/>
              <a:gdLst/>
              <a:ahLst/>
              <a:cxnLst/>
              <a:rect l="l" t="t" r="r" b="b"/>
              <a:pathLst>
                <a:path w="2782431" h="732942">
                  <a:moveTo>
                    <a:pt x="2579231" y="0"/>
                  </a:moveTo>
                  <a:lnTo>
                    <a:pt x="0" y="0"/>
                  </a:lnTo>
                  <a:lnTo>
                    <a:pt x="203200" y="732942"/>
                  </a:lnTo>
                  <a:lnTo>
                    <a:pt x="2782431" y="732942"/>
                  </a:lnTo>
                  <a:lnTo>
                    <a:pt x="2579231" y="0"/>
                  </a:lnTo>
                  <a:close/>
                </a:path>
              </a:pathLst>
            </a:custGeom>
            <a:blipFill>
              <a:blip r:embed="rId4"/>
              <a:stretch>
                <a:fillRect b="-111858"/>
              </a:stretch>
            </a:blipFill>
            <a:ln w="123825" cap="sq">
              <a:solidFill>
                <a:srgbClr val="C4EDFB"/>
              </a:solidFill>
              <a:prstDash val="solid"/>
              <a:miter/>
            </a:ln>
          </p:spPr>
          <p:txBody>
            <a:bodyPr/>
            <a:lstStyle/>
            <a:p>
              <a:endParaRPr lang="en-LB"/>
            </a:p>
          </p:txBody>
        </p:sp>
      </p:grpSp>
      <p:sp>
        <p:nvSpPr>
          <p:cNvPr id="5" name="Freeform 5"/>
          <p:cNvSpPr/>
          <p:nvPr/>
        </p:nvSpPr>
        <p:spPr>
          <a:xfrm>
            <a:off x="14114578" y="705414"/>
            <a:ext cx="6989961" cy="646571"/>
          </a:xfrm>
          <a:custGeom>
            <a:avLst/>
            <a:gdLst/>
            <a:ahLst/>
            <a:cxnLst/>
            <a:rect l="l" t="t" r="r" b="b"/>
            <a:pathLst>
              <a:path w="6989961" h="646571">
                <a:moveTo>
                  <a:pt x="0" y="0"/>
                </a:moveTo>
                <a:lnTo>
                  <a:pt x="6989961" y="0"/>
                </a:lnTo>
                <a:lnTo>
                  <a:pt x="6989961" y="646572"/>
                </a:lnTo>
                <a:lnTo>
                  <a:pt x="0" y="646572"/>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txBody>
          <a:bodyPr/>
          <a:lstStyle/>
          <a:p>
            <a:endParaRPr lang="en-LB"/>
          </a:p>
        </p:txBody>
      </p:sp>
      <p:sp>
        <p:nvSpPr>
          <p:cNvPr id="6" name="TextBox 6"/>
          <p:cNvSpPr txBox="1"/>
          <p:nvPr/>
        </p:nvSpPr>
        <p:spPr>
          <a:xfrm>
            <a:off x="1113932" y="1019175"/>
            <a:ext cx="8400291" cy="1381125"/>
          </a:xfrm>
          <a:prstGeom prst="rect">
            <a:avLst/>
          </a:prstGeom>
        </p:spPr>
        <p:txBody>
          <a:bodyPr lIns="0" tIns="0" rIns="0" bIns="0" rtlCol="0" anchor="t">
            <a:spAutoFit/>
          </a:bodyPr>
          <a:lstStyle/>
          <a:p>
            <a:pPr algn="l">
              <a:lnSpc>
                <a:spcPts val="10800"/>
              </a:lnSpc>
            </a:pPr>
            <a:r>
              <a:rPr lang="en-US" sz="9000">
                <a:solidFill>
                  <a:srgbClr val="58CAF4"/>
                </a:solidFill>
                <a:latin typeface="Anton"/>
                <a:ea typeface="Anton"/>
                <a:cs typeface="Anton"/>
                <a:sym typeface="Anton"/>
              </a:rPr>
              <a:t>CONSLUSION</a:t>
            </a:r>
          </a:p>
        </p:txBody>
      </p:sp>
      <p:sp>
        <p:nvSpPr>
          <p:cNvPr id="7" name="TextBox 7"/>
          <p:cNvSpPr txBox="1"/>
          <p:nvPr/>
        </p:nvSpPr>
        <p:spPr>
          <a:xfrm>
            <a:off x="1292316" y="2530475"/>
            <a:ext cx="16662401" cy="3489325"/>
          </a:xfrm>
          <a:prstGeom prst="rect">
            <a:avLst/>
          </a:prstGeom>
        </p:spPr>
        <p:txBody>
          <a:bodyPr lIns="0" tIns="0" rIns="0" bIns="0" rtlCol="0" anchor="t">
            <a:spAutoFit/>
          </a:bodyPr>
          <a:lstStyle/>
          <a:p>
            <a:pPr algn="just">
              <a:lnSpc>
                <a:spcPts val="3499"/>
              </a:lnSpc>
            </a:pPr>
            <a:r>
              <a:rPr lang="en-US" sz="2499">
                <a:solidFill>
                  <a:srgbClr val="FFFFFF"/>
                </a:solidFill>
                <a:latin typeface="Open Sauce"/>
                <a:ea typeface="Open Sauce"/>
                <a:cs typeface="Open Sauce"/>
                <a:sym typeface="Open Sauce"/>
              </a:rPr>
              <a:t> Firewalls are an indispensable tool in safeguarding networks from unauthorized access and malicious threats. Through this project, we demonstrated how iptables can be used to design a robust yet straightforward firewall, capable of filtering traffic and securing Linux-based systems. By mastering the configuration of chains, tables, and rules, this project highlights the importance of precise traffic control in achieving an optimal balance between security and functionality. The practical implementation and testing of the firewall underscore its adaptability to real-world challenges, proving its value in protecting systems across diverse environments.</a:t>
            </a:r>
          </a:p>
          <a:p>
            <a:pPr algn="just">
              <a:lnSpc>
                <a:spcPts val="3499"/>
              </a:lnSpc>
            </a:pPr>
            <a:endParaRPr lang="en-US" sz="2499">
              <a:solidFill>
                <a:srgbClr val="FFFFFF"/>
              </a:solidFill>
              <a:latin typeface="Open Sauce"/>
              <a:ea typeface="Open Sauce"/>
              <a:cs typeface="Open Sauce"/>
              <a:sym typeface="Open Sauce"/>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194275"/>
        </a:solidFill>
        <a:effectLst/>
      </p:bgPr>
    </p:bg>
    <p:spTree>
      <p:nvGrpSpPr>
        <p:cNvPr id="1" name=""/>
        <p:cNvGrpSpPr/>
        <p:nvPr/>
      </p:nvGrpSpPr>
      <p:grpSpPr>
        <a:xfrm>
          <a:off x="0" y="0"/>
          <a:ext cx="0" cy="0"/>
          <a:chOff x="0" y="0"/>
          <a:chExt cx="0" cy="0"/>
        </a:xfrm>
      </p:grpSpPr>
      <p:sp>
        <p:nvSpPr>
          <p:cNvPr id="2" name="Freeform 2"/>
          <p:cNvSpPr/>
          <p:nvPr/>
        </p:nvSpPr>
        <p:spPr>
          <a:xfrm>
            <a:off x="3090439" y="-1121644"/>
            <a:ext cx="12107122" cy="2885531"/>
          </a:xfrm>
          <a:custGeom>
            <a:avLst/>
            <a:gdLst/>
            <a:ahLst/>
            <a:cxnLst/>
            <a:rect l="l" t="t" r="r" b="b"/>
            <a:pathLst>
              <a:path w="12107122" h="2885531">
                <a:moveTo>
                  <a:pt x="0" y="0"/>
                </a:moveTo>
                <a:lnTo>
                  <a:pt x="12107122" y="0"/>
                </a:lnTo>
                <a:lnTo>
                  <a:pt x="12107122" y="2885531"/>
                </a:lnTo>
                <a:lnTo>
                  <a:pt x="0" y="288553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LB"/>
          </a:p>
        </p:txBody>
      </p:sp>
      <p:sp>
        <p:nvSpPr>
          <p:cNvPr id="3" name="Freeform 3"/>
          <p:cNvSpPr/>
          <p:nvPr/>
        </p:nvSpPr>
        <p:spPr>
          <a:xfrm flipH="1" flipV="1">
            <a:off x="3090439" y="8523113"/>
            <a:ext cx="12107122" cy="2885531"/>
          </a:xfrm>
          <a:custGeom>
            <a:avLst/>
            <a:gdLst/>
            <a:ahLst/>
            <a:cxnLst/>
            <a:rect l="l" t="t" r="r" b="b"/>
            <a:pathLst>
              <a:path w="12107122" h="2885531">
                <a:moveTo>
                  <a:pt x="12107122" y="2885531"/>
                </a:moveTo>
                <a:lnTo>
                  <a:pt x="0" y="2885531"/>
                </a:lnTo>
                <a:lnTo>
                  <a:pt x="0" y="0"/>
                </a:lnTo>
                <a:lnTo>
                  <a:pt x="12107122" y="0"/>
                </a:lnTo>
                <a:lnTo>
                  <a:pt x="12107122" y="2885531"/>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LB"/>
          </a:p>
        </p:txBody>
      </p:sp>
      <p:sp>
        <p:nvSpPr>
          <p:cNvPr id="4" name="Freeform 4"/>
          <p:cNvSpPr/>
          <p:nvPr/>
        </p:nvSpPr>
        <p:spPr>
          <a:xfrm rot="-5400000">
            <a:off x="-2142995" y="4820214"/>
            <a:ext cx="6989961" cy="646571"/>
          </a:xfrm>
          <a:custGeom>
            <a:avLst/>
            <a:gdLst/>
            <a:ahLst/>
            <a:cxnLst/>
            <a:rect l="l" t="t" r="r" b="b"/>
            <a:pathLst>
              <a:path w="6989961" h="646571">
                <a:moveTo>
                  <a:pt x="0" y="0"/>
                </a:moveTo>
                <a:lnTo>
                  <a:pt x="6989961" y="0"/>
                </a:lnTo>
                <a:lnTo>
                  <a:pt x="6989961" y="646572"/>
                </a:lnTo>
                <a:lnTo>
                  <a:pt x="0" y="646572"/>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n-LB"/>
          </a:p>
        </p:txBody>
      </p:sp>
      <p:sp>
        <p:nvSpPr>
          <p:cNvPr id="5" name="Freeform 5"/>
          <p:cNvSpPr/>
          <p:nvPr/>
        </p:nvSpPr>
        <p:spPr>
          <a:xfrm rot="-5400000" flipH="1" flipV="1">
            <a:off x="13441034" y="4820214"/>
            <a:ext cx="6989961" cy="646571"/>
          </a:xfrm>
          <a:custGeom>
            <a:avLst/>
            <a:gdLst/>
            <a:ahLst/>
            <a:cxnLst/>
            <a:rect l="l" t="t" r="r" b="b"/>
            <a:pathLst>
              <a:path w="6989961" h="646571">
                <a:moveTo>
                  <a:pt x="6989961" y="646572"/>
                </a:moveTo>
                <a:lnTo>
                  <a:pt x="0" y="646572"/>
                </a:lnTo>
                <a:lnTo>
                  <a:pt x="0" y="0"/>
                </a:lnTo>
                <a:lnTo>
                  <a:pt x="6989961" y="0"/>
                </a:lnTo>
                <a:lnTo>
                  <a:pt x="6989961" y="646572"/>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n-LB"/>
          </a:p>
        </p:txBody>
      </p:sp>
      <p:sp>
        <p:nvSpPr>
          <p:cNvPr id="6" name="TextBox 6"/>
          <p:cNvSpPr txBox="1"/>
          <p:nvPr/>
        </p:nvSpPr>
        <p:spPr>
          <a:xfrm>
            <a:off x="5090194" y="3494777"/>
            <a:ext cx="8107612" cy="1771716"/>
          </a:xfrm>
          <a:prstGeom prst="rect">
            <a:avLst/>
          </a:prstGeom>
        </p:spPr>
        <p:txBody>
          <a:bodyPr lIns="0" tIns="0" rIns="0" bIns="0" rtlCol="0" anchor="t">
            <a:spAutoFit/>
          </a:bodyPr>
          <a:lstStyle/>
          <a:p>
            <a:pPr algn="ctr">
              <a:lnSpc>
                <a:spcPts val="13950"/>
              </a:lnSpc>
            </a:pPr>
            <a:r>
              <a:rPr lang="en-US" sz="11625">
                <a:solidFill>
                  <a:srgbClr val="58CAF4"/>
                </a:solidFill>
                <a:latin typeface="Anton"/>
                <a:ea typeface="Anton"/>
                <a:cs typeface="Anton"/>
                <a:sym typeface="Anton"/>
              </a:rPr>
              <a:t>THANK YOU</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94275"/>
        </a:solidFill>
        <a:effectLst/>
      </p:bgPr>
    </p:bg>
    <p:spTree>
      <p:nvGrpSpPr>
        <p:cNvPr id="1" name=""/>
        <p:cNvGrpSpPr/>
        <p:nvPr/>
      </p:nvGrpSpPr>
      <p:grpSpPr>
        <a:xfrm>
          <a:off x="0" y="0"/>
          <a:ext cx="0" cy="0"/>
          <a:chOff x="0" y="0"/>
          <a:chExt cx="0" cy="0"/>
        </a:xfrm>
      </p:grpSpPr>
      <p:sp>
        <p:nvSpPr>
          <p:cNvPr id="2" name="Freeform 2"/>
          <p:cNvSpPr/>
          <p:nvPr/>
        </p:nvSpPr>
        <p:spPr>
          <a:xfrm>
            <a:off x="0" y="411480"/>
            <a:ext cx="18288000" cy="1234440"/>
          </a:xfrm>
          <a:custGeom>
            <a:avLst/>
            <a:gdLst/>
            <a:ahLst/>
            <a:cxnLst/>
            <a:rect l="l" t="t" r="r" b="b"/>
            <a:pathLst>
              <a:path w="18288000" h="1234440">
                <a:moveTo>
                  <a:pt x="0" y="0"/>
                </a:moveTo>
                <a:lnTo>
                  <a:pt x="18288000" y="0"/>
                </a:lnTo>
                <a:lnTo>
                  <a:pt x="18288000" y="1234440"/>
                </a:lnTo>
                <a:lnTo>
                  <a:pt x="0" y="123444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LB"/>
          </a:p>
        </p:txBody>
      </p:sp>
      <p:sp>
        <p:nvSpPr>
          <p:cNvPr id="3" name="Freeform 3"/>
          <p:cNvSpPr/>
          <p:nvPr/>
        </p:nvSpPr>
        <p:spPr>
          <a:xfrm flipV="1">
            <a:off x="-2007602" y="9258300"/>
            <a:ext cx="6677774" cy="1591536"/>
          </a:xfrm>
          <a:custGeom>
            <a:avLst/>
            <a:gdLst/>
            <a:ahLst/>
            <a:cxnLst/>
            <a:rect l="l" t="t" r="r" b="b"/>
            <a:pathLst>
              <a:path w="6677774" h="1591536">
                <a:moveTo>
                  <a:pt x="0" y="1591536"/>
                </a:moveTo>
                <a:lnTo>
                  <a:pt x="6677775" y="1591536"/>
                </a:lnTo>
                <a:lnTo>
                  <a:pt x="6677775" y="0"/>
                </a:lnTo>
                <a:lnTo>
                  <a:pt x="0" y="0"/>
                </a:lnTo>
                <a:lnTo>
                  <a:pt x="0" y="1591536"/>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n-LB"/>
          </a:p>
        </p:txBody>
      </p:sp>
      <p:sp>
        <p:nvSpPr>
          <p:cNvPr id="4" name="Freeform 4"/>
          <p:cNvSpPr/>
          <p:nvPr/>
        </p:nvSpPr>
        <p:spPr>
          <a:xfrm flipH="1" flipV="1">
            <a:off x="13617827" y="9258300"/>
            <a:ext cx="6677774" cy="1591536"/>
          </a:xfrm>
          <a:custGeom>
            <a:avLst/>
            <a:gdLst/>
            <a:ahLst/>
            <a:cxnLst/>
            <a:rect l="l" t="t" r="r" b="b"/>
            <a:pathLst>
              <a:path w="6677774" h="1591536">
                <a:moveTo>
                  <a:pt x="6677775" y="1591536"/>
                </a:moveTo>
                <a:lnTo>
                  <a:pt x="0" y="1591536"/>
                </a:lnTo>
                <a:lnTo>
                  <a:pt x="0" y="0"/>
                </a:lnTo>
                <a:lnTo>
                  <a:pt x="6677775" y="0"/>
                </a:lnTo>
                <a:lnTo>
                  <a:pt x="6677775" y="1591536"/>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n-LB"/>
          </a:p>
        </p:txBody>
      </p:sp>
      <p:sp>
        <p:nvSpPr>
          <p:cNvPr id="5" name="Freeform 5"/>
          <p:cNvSpPr/>
          <p:nvPr/>
        </p:nvSpPr>
        <p:spPr>
          <a:xfrm>
            <a:off x="13740550" y="2095593"/>
            <a:ext cx="3972433" cy="782900"/>
          </a:xfrm>
          <a:custGeom>
            <a:avLst/>
            <a:gdLst/>
            <a:ahLst/>
            <a:cxnLst/>
            <a:rect l="l" t="t" r="r" b="b"/>
            <a:pathLst>
              <a:path w="3972433" h="782900">
                <a:moveTo>
                  <a:pt x="0" y="0"/>
                </a:moveTo>
                <a:lnTo>
                  <a:pt x="3972433" y="0"/>
                </a:lnTo>
                <a:lnTo>
                  <a:pt x="3972433" y="782900"/>
                </a:lnTo>
                <a:lnTo>
                  <a:pt x="0" y="7829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LB"/>
          </a:p>
        </p:txBody>
      </p:sp>
      <p:sp>
        <p:nvSpPr>
          <p:cNvPr id="6" name="Freeform 6"/>
          <p:cNvSpPr/>
          <p:nvPr/>
        </p:nvSpPr>
        <p:spPr>
          <a:xfrm flipH="1">
            <a:off x="575017" y="2241004"/>
            <a:ext cx="3972433" cy="782900"/>
          </a:xfrm>
          <a:custGeom>
            <a:avLst/>
            <a:gdLst/>
            <a:ahLst/>
            <a:cxnLst/>
            <a:rect l="l" t="t" r="r" b="b"/>
            <a:pathLst>
              <a:path w="3972433" h="782900">
                <a:moveTo>
                  <a:pt x="3972433" y="0"/>
                </a:moveTo>
                <a:lnTo>
                  <a:pt x="0" y="0"/>
                </a:lnTo>
                <a:lnTo>
                  <a:pt x="0" y="782900"/>
                </a:lnTo>
                <a:lnTo>
                  <a:pt x="3972433" y="782900"/>
                </a:lnTo>
                <a:lnTo>
                  <a:pt x="3972433"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LB"/>
          </a:p>
        </p:txBody>
      </p:sp>
      <p:grpSp>
        <p:nvGrpSpPr>
          <p:cNvPr id="7" name="Group 7"/>
          <p:cNvGrpSpPr/>
          <p:nvPr/>
        </p:nvGrpSpPr>
        <p:grpSpPr>
          <a:xfrm>
            <a:off x="8669731" y="3650098"/>
            <a:ext cx="948539" cy="948539"/>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4EDFB"/>
            </a:solidFill>
          </p:spPr>
          <p:txBody>
            <a:bodyPr/>
            <a:lstStyle/>
            <a:p>
              <a:endParaRPr lang="en-LB"/>
            </a:p>
          </p:txBody>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10" name="Group 10"/>
          <p:cNvGrpSpPr/>
          <p:nvPr/>
        </p:nvGrpSpPr>
        <p:grpSpPr>
          <a:xfrm>
            <a:off x="13617827" y="3650098"/>
            <a:ext cx="948539" cy="948539"/>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4EDFB"/>
            </a:solidFill>
          </p:spPr>
          <p:txBody>
            <a:bodyPr/>
            <a:lstStyle/>
            <a:p>
              <a:endParaRPr lang="en-LB"/>
            </a:p>
          </p:txBody>
        </p:sp>
        <p:sp>
          <p:nvSpPr>
            <p:cNvPr id="12" name="TextBox 12"/>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13" name="Group 13"/>
          <p:cNvGrpSpPr/>
          <p:nvPr/>
        </p:nvGrpSpPr>
        <p:grpSpPr>
          <a:xfrm>
            <a:off x="3720692" y="3650098"/>
            <a:ext cx="948539" cy="948539"/>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4EDFB"/>
            </a:solidFill>
          </p:spPr>
          <p:txBody>
            <a:bodyPr/>
            <a:lstStyle/>
            <a:p>
              <a:endParaRPr lang="en-LB"/>
            </a:p>
          </p:txBody>
        </p:sp>
        <p:sp>
          <p:nvSpPr>
            <p:cNvPr id="15" name="TextBox 15"/>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6" name="TextBox 16"/>
          <p:cNvSpPr txBox="1"/>
          <p:nvPr/>
        </p:nvSpPr>
        <p:spPr>
          <a:xfrm>
            <a:off x="2586205" y="1864456"/>
            <a:ext cx="13115589" cy="1381059"/>
          </a:xfrm>
          <a:prstGeom prst="rect">
            <a:avLst/>
          </a:prstGeom>
        </p:spPr>
        <p:txBody>
          <a:bodyPr lIns="0" tIns="0" rIns="0" bIns="0" rtlCol="0" anchor="t">
            <a:spAutoFit/>
          </a:bodyPr>
          <a:lstStyle/>
          <a:p>
            <a:pPr algn="ctr">
              <a:lnSpc>
                <a:spcPts val="10800"/>
              </a:lnSpc>
            </a:pPr>
            <a:r>
              <a:rPr lang="en-US" sz="9000">
                <a:solidFill>
                  <a:srgbClr val="58CAF4"/>
                </a:solidFill>
                <a:latin typeface="Anton"/>
                <a:ea typeface="Anton"/>
                <a:cs typeface="Anton"/>
                <a:sym typeface="Anton"/>
              </a:rPr>
              <a:t>TABLE OF CONTENT</a:t>
            </a:r>
          </a:p>
        </p:txBody>
      </p:sp>
      <p:sp>
        <p:nvSpPr>
          <p:cNvPr id="17" name="TextBox 17"/>
          <p:cNvSpPr txBox="1"/>
          <p:nvPr/>
        </p:nvSpPr>
        <p:spPr>
          <a:xfrm>
            <a:off x="3720692" y="3833839"/>
            <a:ext cx="948539" cy="590583"/>
          </a:xfrm>
          <a:prstGeom prst="rect">
            <a:avLst/>
          </a:prstGeom>
        </p:spPr>
        <p:txBody>
          <a:bodyPr lIns="0" tIns="0" rIns="0" bIns="0" rtlCol="0" anchor="t">
            <a:spAutoFit/>
          </a:bodyPr>
          <a:lstStyle/>
          <a:p>
            <a:pPr algn="ctr">
              <a:lnSpc>
                <a:spcPts val="4799"/>
              </a:lnSpc>
            </a:pPr>
            <a:r>
              <a:rPr lang="en-US" sz="3999">
                <a:solidFill>
                  <a:srgbClr val="194275"/>
                </a:solidFill>
                <a:latin typeface="Anton"/>
                <a:ea typeface="Anton"/>
                <a:cs typeface="Anton"/>
                <a:sym typeface="Anton"/>
              </a:rPr>
              <a:t>1</a:t>
            </a:r>
          </a:p>
        </p:txBody>
      </p:sp>
      <p:sp>
        <p:nvSpPr>
          <p:cNvPr id="18" name="TextBox 18"/>
          <p:cNvSpPr txBox="1"/>
          <p:nvPr/>
        </p:nvSpPr>
        <p:spPr>
          <a:xfrm>
            <a:off x="8669731" y="3833839"/>
            <a:ext cx="948539" cy="590583"/>
          </a:xfrm>
          <a:prstGeom prst="rect">
            <a:avLst/>
          </a:prstGeom>
        </p:spPr>
        <p:txBody>
          <a:bodyPr lIns="0" tIns="0" rIns="0" bIns="0" rtlCol="0" anchor="t">
            <a:spAutoFit/>
          </a:bodyPr>
          <a:lstStyle/>
          <a:p>
            <a:pPr algn="ctr">
              <a:lnSpc>
                <a:spcPts val="4799"/>
              </a:lnSpc>
            </a:pPr>
            <a:r>
              <a:rPr lang="en-US" sz="3999">
                <a:solidFill>
                  <a:srgbClr val="194275"/>
                </a:solidFill>
                <a:latin typeface="Anton"/>
                <a:ea typeface="Anton"/>
                <a:cs typeface="Anton"/>
                <a:sym typeface="Anton"/>
              </a:rPr>
              <a:t>2</a:t>
            </a:r>
          </a:p>
        </p:txBody>
      </p:sp>
      <p:sp>
        <p:nvSpPr>
          <p:cNvPr id="19" name="TextBox 19"/>
          <p:cNvSpPr txBox="1"/>
          <p:nvPr/>
        </p:nvSpPr>
        <p:spPr>
          <a:xfrm>
            <a:off x="2536262" y="4655787"/>
            <a:ext cx="3317399" cy="523941"/>
          </a:xfrm>
          <a:prstGeom prst="rect">
            <a:avLst/>
          </a:prstGeom>
        </p:spPr>
        <p:txBody>
          <a:bodyPr lIns="0" tIns="0" rIns="0" bIns="0" rtlCol="0" anchor="t">
            <a:spAutoFit/>
          </a:bodyPr>
          <a:lstStyle/>
          <a:p>
            <a:pPr algn="ctr">
              <a:lnSpc>
                <a:spcPts val="4200"/>
              </a:lnSpc>
            </a:pPr>
            <a:r>
              <a:rPr lang="en-US" sz="3000">
                <a:solidFill>
                  <a:srgbClr val="FFFFFF"/>
                </a:solidFill>
                <a:latin typeface="Open Sauce"/>
                <a:ea typeface="Open Sauce"/>
                <a:cs typeface="Open Sauce"/>
                <a:sym typeface="Open Sauce"/>
              </a:rPr>
              <a:t>INTRODUCTION</a:t>
            </a:r>
          </a:p>
        </p:txBody>
      </p:sp>
      <p:sp>
        <p:nvSpPr>
          <p:cNvPr id="20" name="TextBox 20"/>
          <p:cNvSpPr txBox="1"/>
          <p:nvPr/>
        </p:nvSpPr>
        <p:spPr>
          <a:xfrm>
            <a:off x="13618769" y="3833839"/>
            <a:ext cx="948539" cy="590583"/>
          </a:xfrm>
          <a:prstGeom prst="rect">
            <a:avLst/>
          </a:prstGeom>
        </p:spPr>
        <p:txBody>
          <a:bodyPr lIns="0" tIns="0" rIns="0" bIns="0" rtlCol="0" anchor="t">
            <a:spAutoFit/>
          </a:bodyPr>
          <a:lstStyle/>
          <a:p>
            <a:pPr algn="ctr">
              <a:lnSpc>
                <a:spcPts val="4799"/>
              </a:lnSpc>
            </a:pPr>
            <a:r>
              <a:rPr lang="en-US" sz="3999">
                <a:solidFill>
                  <a:srgbClr val="194275"/>
                </a:solidFill>
                <a:latin typeface="Anton"/>
                <a:ea typeface="Anton"/>
                <a:cs typeface="Anton"/>
                <a:sym typeface="Anton"/>
              </a:rPr>
              <a:t>3</a:t>
            </a:r>
          </a:p>
        </p:txBody>
      </p:sp>
      <p:sp>
        <p:nvSpPr>
          <p:cNvPr id="21" name="TextBox 21"/>
          <p:cNvSpPr txBox="1"/>
          <p:nvPr/>
        </p:nvSpPr>
        <p:spPr>
          <a:xfrm>
            <a:off x="6967851" y="4771535"/>
            <a:ext cx="4352299" cy="523875"/>
          </a:xfrm>
          <a:prstGeom prst="rect">
            <a:avLst/>
          </a:prstGeom>
        </p:spPr>
        <p:txBody>
          <a:bodyPr lIns="0" tIns="0" rIns="0" bIns="0" rtlCol="0" anchor="t">
            <a:spAutoFit/>
          </a:bodyPr>
          <a:lstStyle/>
          <a:p>
            <a:pPr algn="ctr">
              <a:lnSpc>
                <a:spcPts val="4200"/>
              </a:lnSpc>
            </a:pPr>
            <a:r>
              <a:rPr lang="en-US" sz="3000">
                <a:solidFill>
                  <a:srgbClr val="FFFFFF"/>
                </a:solidFill>
                <a:latin typeface="Open Sauce"/>
                <a:ea typeface="Open Sauce"/>
                <a:cs typeface="Open Sauce"/>
                <a:sym typeface="Open Sauce"/>
              </a:rPr>
              <a:t>HISTORY</a:t>
            </a:r>
          </a:p>
        </p:txBody>
      </p:sp>
      <p:sp>
        <p:nvSpPr>
          <p:cNvPr id="22" name="TextBox 22"/>
          <p:cNvSpPr txBox="1"/>
          <p:nvPr/>
        </p:nvSpPr>
        <p:spPr>
          <a:xfrm>
            <a:off x="11566260" y="4848225"/>
            <a:ext cx="5053558" cy="523875"/>
          </a:xfrm>
          <a:prstGeom prst="rect">
            <a:avLst/>
          </a:prstGeom>
        </p:spPr>
        <p:txBody>
          <a:bodyPr lIns="0" tIns="0" rIns="0" bIns="0" rtlCol="0" anchor="t">
            <a:spAutoFit/>
          </a:bodyPr>
          <a:lstStyle/>
          <a:p>
            <a:pPr algn="ctr">
              <a:lnSpc>
                <a:spcPts val="4200"/>
              </a:lnSpc>
            </a:pPr>
            <a:r>
              <a:rPr lang="en-US" sz="3000">
                <a:solidFill>
                  <a:srgbClr val="FFFFFF"/>
                </a:solidFill>
                <a:latin typeface="Open Sauce"/>
                <a:ea typeface="Open Sauce"/>
                <a:cs typeface="Open Sauce"/>
                <a:sym typeface="Open Sauce"/>
              </a:rPr>
              <a:t>WHAT IS A FIREWALL?</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94275"/>
        </a:solidFill>
        <a:effectLst/>
      </p:bgPr>
    </p:bg>
    <p:spTree>
      <p:nvGrpSpPr>
        <p:cNvPr id="1" name=""/>
        <p:cNvGrpSpPr/>
        <p:nvPr/>
      </p:nvGrpSpPr>
      <p:grpSpPr>
        <a:xfrm>
          <a:off x="0" y="0"/>
          <a:ext cx="0" cy="0"/>
          <a:chOff x="0" y="0"/>
          <a:chExt cx="0" cy="0"/>
        </a:xfrm>
      </p:grpSpPr>
      <p:sp>
        <p:nvSpPr>
          <p:cNvPr id="2" name="Freeform 2"/>
          <p:cNvSpPr/>
          <p:nvPr/>
        </p:nvSpPr>
        <p:spPr>
          <a:xfrm>
            <a:off x="0" y="411480"/>
            <a:ext cx="18288000" cy="1234440"/>
          </a:xfrm>
          <a:custGeom>
            <a:avLst/>
            <a:gdLst/>
            <a:ahLst/>
            <a:cxnLst/>
            <a:rect l="l" t="t" r="r" b="b"/>
            <a:pathLst>
              <a:path w="18288000" h="1234440">
                <a:moveTo>
                  <a:pt x="0" y="0"/>
                </a:moveTo>
                <a:lnTo>
                  <a:pt x="18288000" y="0"/>
                </a:lnTo>
                <a:lnTo>
                  <a:pt x="18288000" y="1234440"/>
                </a:lnTo>
                <a:lnTo>
                  <a:pt x="0" y="123444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LB"/>
          </a:p>
        </p:txBody>
      </p:sp>
      <p:sp>
        <p:nvSpPr>
          <p:cNvPr id="3" name="Freeform 3"/>
          <p:cNvSpPr/>
          <p:nvPr/>
        </p:nvSpPr>
        <p:spPr>
          <a:xfrm flipV="1">
            <a:off x="-2007602" y="9258300"/>
            <a:ext cx="6677774" cy="1591536"/>
          </a:xfrm>
          <a:custGeom>
            <a:avLst/>
            <a:gdLst/>
            <a:ahLst/>
            <a:cxnLst/>
            <a:rect l="l" t="t" r="r" b="b"/>
            <a:pathLst>
              <a:path w="6677774" h="1591536">
                <a:moveTo>
                  <a:pt x="0" y="1591536"/>
                </a:moveTo>
                <a:lnTo>
                  <a:pt x="6677775" y="1591536"/>
                </a:lnTo>
                <a:lnTo>
                  <a:pt x="6677775" y="0"/>
                </a:lnTo>
                <a:lnTo>
                  <a:pt x="0" y="0"/>
                </a:lnTo>
                <a:lnTo>
                  <a:pt x="0" y="1591536"/>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n-LB"/>
          </a:p>
        </p:txBody>
      </p:sp>
      <p:sp>
        <p:nvSpPr>
          <p:cNvPr id="4" name="Freeform 4"/>
          <p:cNvSpPr/>
          <p:nvPr/>
        </p:nvSpPr>
        <p:spPr>
          <a:xfrm flipH="1" flipV="1">
            <a:off x="13617827" y="9258300"/>
            <a:ext cx="6677774" cy="1591536"/>
          </a:xfrm>
          <a:custGeom>
            <a:avLst/>
            <a:gdLst/>
            <a:ahLst/>
            <a:cxnLst/>
            <a:rect l="l" t="t" r="r" b="b"/>
            <a:pathLst>
              <a:path w="6677774" h="1591536">
                <a:moveTo>
                  <a:pt x="6677775" y="1591536"/>
                </a:moveTo>
                <a:lnTo>
                  <a:pt x="0" y="1591536"/>
                </a:lnTo>
                <a:lnTo>
                  <a:pt x="0" y="0"/>
                </a:lnTo>
                <a:lnTo>
                  <a:pt x="6677775" y="0"/>
                </a:lnTo>
                <a:lnTo>
                  <a:pt x="6677775" y="1591536"/>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n-LB"/>
          </a:p>
        </p:txBody>
      </p:sp>
      <p:sp>
        <p:nvSpPr>
          <p:cNvPr id="5" name="Freeform 5"/>
          <p:cNvSpPr/>
          <p:nvPr/>
        </p:nvSpPr>
        <p:spPr>
          <a:xfrm>
            <a:off x="13740550" y="2095593"/>
            <a:ext cx="3972433" cy="782900"/>
          </a:xfrm>
          <a:custGeom>
            <a:avLst/>
            <a:gdLst/>
            <a:ahLst/>
            <a:cxnLst/>
            <a:rect l="l" t="t" r="r" b="b"/>
            <a:pathLst>
              <a:path w="3972433" h="782900">
                <a:moveTo>
                  <a:pt x="0" y="0"/>
                </a:moveTo>
                <a:lnTo>
                  <a:pt x="3972433" y="0"/>
                </a:lnTo>
                <a:lnTo>
                  <a:pt x="3972433" y="782900"/>
                </a:lnTo>
                <a:lnTo>
                  <a:pt x="0" y="7829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LB"/>
          </a:p>
        </p:txBody>
      </p:sp>
      <p:sp>
        <p:nvSpPr>
          <p:cNvPr id="6" name="Freeform 6"/>
          <p:cNvSpPr/>
          <p:nvPr/>
        </p:nvSpPr>
        <p:spPr>
          <a:xfrm flipH="1">
            <a:off x="575017" y="2241004"/>
            <a:ext cx="3972433" cy="782900"/>
          </a:xfrm>
          <a:custGeom>
            <a:avLst/>
            <a:gdLst/>
            <a:ahLst/>
            <a:cxnLst/>
            <a:rect l="l" t="t" r="r" b="b"/>
            <a:pathLst>
              <a:path w="3972433" h="782900">
                <a:moveTo>
                  <a:pt x="3972433" y="0"/>
                </a:moveTo>
                <a:lnTo>
                  <a:pt x="0" y="0"/>
                </a:lnTo>
                <a:lnTo>
                  <a:pt x="0" y="782900"/>
                </a:lnTo>
                <a:lnTo>
                  <a:pt x="3972433" y="782900"/>
                </a:lnTo>
                <a:lnTo>
                  <a:pt x="3972433"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LB"/>
          </a:p>
        </p:txBody>
      </p:sp>
      <p:grpSp>
        <p:nvGrpSpPr>
          <p:cNvPr id="7" name="Group 7"/>
          <p:cNvGrpSpPr/>
          <p:nvPr/>
        </p:nvGrpSpPr>
        <p:grpSpPr>
          <a:xfrm>
            <a:off x="8669731" y="3650098"/>
            <a:ext cx="948539" cy="948539"/>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4EDFB"/>
            </a:solidFill>
          </p:spPr>
          <p:txBody>
            <a:bodyPr/>
            <a:lstStyle/>
            <a:p>
              <a:endParaRPr lang="en-LB"/>
            </a:p>
          </p:txBody>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10" name="Group 10"/>
          <p:cNvGrpSpPr/>
          <p:nvPr/>
        </p:nvGrpSpPr>
        <p:grpSpPr>
          <a:xfrm>
            <a:off x="13617827" y="3650098"/>
            <a:ext cx="948539" cy="948539"/>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4EDFB"/>
            </a:solidFill>
          </p:spPr>
          <p:txBody>
            <a:bodyPr/>
            <a:lstStyle/>
            <a:p>
              <a:endParaRPr lang="en-LB"/>
            </a:p>
          </p:txBody>
        </p:sp>
        <p:sp>
          <p:nvSpPr>
            <p:cNvPr id="12" name="TextBox 12"/>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13" name="Group 13"/>
          <p:cNvGrpSpPr/>
          <p:nvPr/>
        </p:nvGrpSpPr>
        <p:grpSpPr>
          <a:xfrm>
            <a:off x="3720692" y="3650098"/>
            <a:ext cx="948539" cy="948539"/>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4EDFB"/>
            </a:solidFill>
          </p:spPr>
          <p:txBody>
            <a:bodyPr/>
            <a:lstStyle/>
            <a:p>
              <a:endParaRPr lang="en-LB"/>
            </a:p>
          </p:txBody>
        </p:sp>
        <p:sp>
          <p:nvSpPr>
            <p:cNvPr id="15" name="TextBox 15"/>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16" name="Group 16"/>
          <p:cNvGrpSpPr/>
          <p:nvPr/>
        </p:nvGrpSpPr>
        <p:grpSpPr>
          <a:xfrm>
            <a:off x="3720692" y="6448557"/>
            <a:ext cx="948539" cy="948539"/>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4EDFB"/>
            </a:solidFill>
          </p:spPr>
          <p:txBody>
            <a:bodyPr/>
            <a:lstStyle/>
            <a:p>
              <a:endParaRPr lang="en-LB"/>
            </a:p>
          </p:txBody>
        </p:sp>
        <p:sp>
          <p:nvSpPr>
            <p:cNvPr id="18" name="TextBox 18"/>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9" name="TextBox 19"/>
          <p:cNvSpPr txBox="1"/>
          <p:nvPr/>
        </p:nvSpPr>
        <p:spPr>
          <a:xfrm>
            <a:off x="2586205" y="1864456"/>
            <a:ext cx="13115589" cy="1381059"/>
          </a:xfrm>
          <a:prstGeom prst="rect">
            <a:avLst/>
          </a:prstGeom>
        </p:spPr>
        <p:txBody>
          <a:bodyPr lIns="0" tIns="0" rIns="0" bIns="0" rtlCol="0" anchor="t">
            <a:spAutoFit/>
          </a:bodyPr>
          <a:lstStyle/>
          <a:p>
            <a:pPr algn="ctr">
              <a:lnSpc>
                <a:spcPts val="10800"/>
              </a:lnSpc>
            </a:pPr>
            <a:r>
              <a:rPr lang="en-US" sz="9000">
                <a:solidFill>
                  <a:srgbClr val="58CAF4"/>
                </a:solidFill>
                <a:latin typeface="Anton"/>
                <a:ea typeface="Anton"/>
                <a:cs typeface="Anton"/>
                <a:sym typeface="Anton"/>
              </a:rPr>
              <a:t>TABLE OF CONTENT</a:t>
            </a:r>
          </a:p>
        </p:txBody>
      </p:sp>
      <p:sp>
        <p:nvSpPr>
          <p:cNvPr id="20" name="TextBox 20"/>
          <p:cNvSpPr txBox="1"/>
          <p:nvPr/>
        </p:nvSpPr>
        <p:spPr>
          <a:xfrm>
            <a:off x="3720692" y="3833839"/>
            <a:ext cx="948539" cy="590583"/>
          </a:xfrm>
          <a:prstGeom prst="rect">
            <a:avLst/>
          </a:prstGeom>
        </p:spPr>
        <p:txBody>
          <a:bodyPr lIns="0" tIns="0" rIns="0" bIns="0" rtlCol="0" anchor="t">
            <a:spAutoFit/>
          </a:bodyPr>
          <a:lstStyle/>
          <a:p>
            <a:pPr algn="ctr">
              <a:lnSpc>
                <a:spcPts val="4799"/>
              </a:lnSpc>
            </a:pPr>
            <a:r>
              <a:rPr lang="en-US" sz="3999">
                <a:solidFill>
                  <a:srgbClr val="194275"/>
                </a:solidFill>
                <a:latin typeface="Anton"/>
                <a:ea typeface="Anton"/>
                <a:cs typeface="Anton"/>
                <a:sym typeface="Anton"/>
              </a:rPr>
              <a:t>1</a:t>
            </a:r>
          </a:p>
        </p:txBody>
      </p:sp>
      <p:sp>
        <p:nvSpPr>
          <p:cNvPr id="21" name="TextBox 21"/>
          <p:cNvSpPr txBox="1"/>
          <p:nvPr/>
        </p:nvSpPr>
        <p:spPr>
          <a:xfrm>
            <a:off x="3720692" y="6609993"/>
            <a:ext cx="948539" cy="590583"/>
          </a:xfrm>
          <a:prstGeom prst="rect">
            <a:avLst/>
          </a:prstGeom>
        </p:spPr>
        <p:txBody>
          <a:bodyPr lIns="0" tIns="0" rIns="0" bIns="0" rtlCol="0" anchor="t">
            <a:spAutoFit/>
          </a:bodyPr>
          <a:lstStyle/>
          <a:p>
            <a:pPr algn="ctr">
              <a:lnSpc>
                <a:spcPts val="4799"/>
              </a:lnSpc>
            </a:pPr>
            <a:r>
              <a:rPr lang="en-US" sz="3999">
                <a:solidFill>
                  <a:srgbClr val="194275"/>
                </a:solidFill>
                <a:latin typeface="Anton"/>
                <a:ea typeface="Anton"/>
                <a:cs typeface="Anton"/>
                <a:sym typeface="Anton"/>
              </a:rPr>
              <a:t>4</a:t>
            </a:r>
          </a:p>
        </p:txBody>
      </p:sp>
      <p:sp>
        <p:nvSpPr>
          <p:cNvPr id="22" name="TextBox 22"/>
          <p:cNvSpPr txBox="1"/>
          <p:nvPr/>
        </p:nvSpPr>
        <p:spPr>
          <a:xfrm>
            <a:off x="8669731" y="3833839"/>
            <a:ext cx="948539" cy="590583"/>
          </a:xfrm>
          <a:prstGeom prst="rect">
            <a:avLst/>
          </a:prstGeom>
        </p:spPr>
        <p:txBody>
          <a:bodyPr lIns="0" tIns="0" rIns="0" bIns="0" rtlCol="0" anchor="t">
            <a:spAutoFit/>
          </a:bodyPr>
          <a:lstStyle/>
          <a:p>
            <a:pPr algn="ctr">
              <a:lnSpc>
                <a:spcPts val="4799"/>
              </a:lnSpc>
            </a:pPr>
            <a:r>
              <a:rPr lang="en-US" sz="3999">
                <a:solidFill>
                  <a:srgbClr val="194275"/>
                </a:solidFill>
                <a:latin typeface="Anton"/>
                <a:ea typeface="Anton"/>
                <a:cs typeface="Anton"/>
                <a:sym typeface="Anton"/>
              </a:rPr>
              <a:t>2</a:t>
            </a:r>
          </a:p>
        </p:txBody>
      </p:sp>
      <p:sp>
        <p:nvSpPr>
          <p:cNvPr id="23" name="TextBox 23"/>
          <p:cNvSpPr txBox="1"/>
          <p:nvPr/>
        </p:nvSpPr>
        <p:spPr>
          <a:xfrm>
            <a:off x="2536262" y="4655787"/>
            <a:ext cx="3317399" cy="523941"/>
          </a:xfrm>
          <a:prstGeom prst="rect">
            <a:avLst/>
          </a:prstGeom>
        </p:spPr>
        <p:txBody>
          <a:bodyPr lIns="0" tIns="0" rIns="0" bIns="0" rtlCol="0" anchor="t">
            <a:spAutoFit/>
          </a:bodyPr>
          <a:lstStyle/>
          <a:p>
            <a:pPr algn="ctr">
              <a:lnSpc>
                <a:spcPts val="4200"/>
              </a:lnSpc>
            </a:pPr>
            <a:r>
              <a:rPr lang="en-US" sz="3000">
                <a:solidFill>
                  <a:srgbClr val="FFFFFF"/>
                </a:solidFill>
                <a:latin typeface="Open Sauce"/>
                <a:ea typeface="Open Sauce"/>
                <a:cs typeface="Open Sauce"/>
                <a:sym typeface="Open Sauce"/>
              </a:rPr>
              <a:t>INTRODUCTION</a:t>
            </a:r>
          </a:p>
        </p:txBody>
      </p:sp>
      <p:sp>
        <p:nvSpPr>
          <p:cNvPr id="24" name="TextBox 24"/>
          <p:cNvSpPr txBox="1"/>
          <p:nvPr/>
        </p:nvSpPr>
        <p:spPr>
          <a:xfrm>
            <a:off x="6967851" y="4771535"/>
            <a:ext cx="4352299" cy="523875"/>
          </a:xfrm>
          <a:prstGeom prst="rect">
            <a:avLst/>
          </a:prstGeom>
        </p:spPr>
        <p:txBody>
          <a:bodyPr lIns="0" tIns="0" rIns="0" bIns="0" rtlCol="0" anchor="t">
            <a:spAutoFit/>
          </a:bodyPr>
          <a:lstStyle/>
          <a:p>
            <a:pPr algn="ctr">
              <a:lnSpc>
                <a:spcPts val="4200"/>
              </a:lnSpc>
            </a:pPr>
            <a:r>
              <a:rPr lang="en-US" sz="3000">
                <a:solidFill>
                  <a:srgbClr val="FFFFFF"/>
                </a:solidFill>
                <a:latin typeface="Open Sauce"/>
                <a:ea typeface="Open Sauce"/>
                <a:cs typeface="Open Sauce"/>
                <a:sym typeface="Open Sauce"/>
              </a:rPr>
              <a:t>HISTORY</a:t>
            </a:r>
          </a:p>
        </p:txBody>
      </p:sp>
      <p:sp>
        <p:nvSpPr>
          <p:cNvPr id="25" name="TextBox 25"/>
          <p:cNvSpPr txBox="1"/>
          <p:nvPr/>
        </p:nvSpPr>
        <p:spPr>
          <a:xfrm>
            <a:off x="13618769" y="3833839"/>
            <a:ext cx="948539" cy="590583"/>
          </a:xfrm>
          <a:prstGeom prst="rect">
            <a:avLst/>
          </a:prstGeom>
        </p:spPr>
        <p:txBody>
          <a:bodyPr lIns="0" tIns="0" rIns="0" bIns="0" rtlCol="0" anchor="t">
            <a:spAutoFit/>
          </a:bodyPr>
          <a:lstStyle/>
          <a:p>
            <a:pPr algn="ctr">
              <a:lnSpc>
                <a:spcPts val="4799"/>
              </a:lnSpc>
            </a:pPr>
            <a:r>
              <a:rPr lang="en-US" sz="3999">
                <a:solidFill>
                  <a:srgbClr val="194275"/>
                </a:solidFill>
                <a:latin typeface="Anton"/>
                <a:ea typeface="Anton"/>
                <a:cs typeface="Anton"/>
                <a:sym typeface="Anton"/>
              </a:rPr>
              <a:t>3</a:t>
            </a:r>
          </a:p>
        </p:txBody>
      </p:sp>
      <p:sp>
        <p:nvSpPr>
          <p:cNvPr id="26" name="TextBox 26"/>
          <p:cNvSpPr txBox="1"/>
          <p:nvPr/>
        </p:nvSpPr>
        <p:spPr>
          <a:xfrm>
            <a:off x="11566260" y="4848225"/>
            <a:ext cx="5053558" cy="523875"/>
          </a:xfrm>
          <a:prstGeom prst="rect">
            <a:avLst/>
          </a:prstGeom>
        </p:spPr>
        <p:txBody>
          <a:bodyPr lIns="0" tIns="0" rIns="0" bIns="0" rtlCol="0" anchor="t">
            <a:spAutoFit/>
          </a:bodyPr>
          <a:lstStyle/>
          <a:p>
            <a:pPr algn="ctr">
              <a:lnSpc>
                <a:spcPts val="4200"/>
              </a:lnSpc>
            </a:pPr>
            <a:r>
              <a:rPr lang="en-US" sz="3000">
                <a:solidFill>
                  <a:srgbClr val="FFFFFF"/>
                </a:solidFill>
                <a:latin typeface="Open Sauce"/>
                <a:ea typeface="Open Sauce"/>
                <a:cs typeface="Open Sauce"/>
                <a:sym typeface="Open Sauce"/>
              </a:rPr>
              <a:t>WHAT IS A FIREWALL?</a:t>
            </a:r>
          </a:p>
        </p:txBody>
      </p:sp>
      <p:sp>
        <p:nvSpPr>
          <p:cNvPr id="27" name="TextBox 27"/>
          <p:cNvSpPr txBox="1"/>
          <p:nvPr/>
        </p:nvSpPr>
        <p:spPr>
          <a:xfrm>
            <a:off x="2173227" y="7559021"/>
            <a:ext cx="4352299" cy="1057275"/>
          </a:xfrm>
          <a:prstGeom prst="rect">
            <a:avLst/>
          </a:prstGeom>
        </p:spPr>
        <p:txBody>
          <a:bodyPr lIns="0" tIns="0" rIns="0" bIns="0" rtlCol="0" anchor="t">
            <a:spAutoFit/>
          </a:bodyPr>
          <a:lstStyle/>
          <a:p>
            <a:pPr algn="ctr">
              <a:lnSpc>
                <a:spcPts val="4200"/>
              </a:lnSpc>
            </a:pPr>
            <a:r>
              <a:rPr lang="en-US" sz="3000">
                <a:solidFill>
                  <a:srgbClr val="FFFFFF"/>
                </a:solidFill>
                <a:latin typeface="Open Sauce"/>
                <a:ea typeface="Open Sauce"/>
                <a:cs typeface="Open Sauce"/>
                <a:sym typeface="Open Sauce"/>
              </a:rPr>
              <a:t>WHAT IS A FIREWALL WITH IPTABLES?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94275"/>
        </a:solidFill>
        <a:effectLst/>
      </p:bgPr>
    </p:bg>
    <p:spTree>
      <p:nvGrpSpPr>
        <p:cNvPr id="1" name=""/>
        <p:cNvGrpSpPr/>
        <p:nvPr/>
      </p:nvGrpSpPr>
      <p:grpSpPr>
        <a:xfrm>
          <a:off x="0" y="0"/>
          <a:ext cx="0" cy="0"/>
          <a:chOff x="0" y="0"/>
          <a:chExt cx="0" cy="0"/>
        </a:xfrm>
      </p:grpSpPr>
      <p:sp>
        <p:nvSpPr>
          <p:cNvPr id="2" name="Freeform 2"/>
          <p:cNvSpPr/>
          <p:nvPr/>
        </p:nvSpPr>
        <p:spPr>
          <a:xfrm>
            <a:off x="0" y="411480"/>
            <a:ext cx="18288000" cy="1234440"/>
          </a:xfrm>
          <a:custGeom>
            <a:avLst/>
            <a:gdLst/>
            <a:ahLst/>
            <a:cxnLst/>
            <a:rect l="l" t="t" r="r" b="b"/>
            <a:pathLst>
              <a:path w="18288000" h="1234440">
                <a:moveTo>
                  <a:pt x="0" y="0"/>
                </a:moveTo>
                <a:lnTo>
                  <a:pt x="18288000" y="0"/>
                </a:lnTo>
                <a:lnTo>
                  <a:pt x="18288000" y="1234440"/>
                </a:lnTo>
                <a:lnTo>
                  <a:pt x="0" y="123444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LB"/>
          </a:p>
        </p:txBody>
      </p:sp>
      <p:sp>
        <p:nvSpPr>
          <p:cNvPr id="3" name="Freeform 3"/>
          <p:cNvSpPr/>
          <p:nvPr/>
        </p:nvSpPr>
        <p:spPr>
          <a:xfrm flipV="1">
            <a:off x="-2007602" y="9258300"/>
            <a:ext cx="6677774" cy="1591536"/>
          </a:xfrm>
          <a:custGeom>
            <a:avLst/>
            <a:gdLst/>
            <a:ahLst/>
            <a:cxnLst/>
            <a:rect l="l" t="t" r="r" b="b"/>
            <a:pathLst>
              <a:path w="6677774" h="1591536">
                <a:moveTo>
                  <a:pt x="0" y="1591536"/>
                </a:moveTo>
                <a:lnTo>
                  <a:pt x="6677775" y="1591536"/>
                </a:lnTo>
                <a:lnTo>
                  <a:pt x="6677775" y="0"/>
                </a:lnTo>
                <a:lnTo>
                  <a:pt x="0" y="0"/>
                </a:lnTo>
                <a:lnTo>
                  <a:pt x="0" y="1591536"/>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n-LB"/>
          </a:p>
        </p:txBody>
      </p:sp>
      <p:sp>
        <p:nvSpPr>
          <p:cNvPr id="4" name="Freeform 4"/>
          <p:cNvSpPr/>
          <p:nvPr/>
        </p:nvSpPr>
        <p:spPr>
          <a:xfrm flipH="1" flipV="1">
            <a:off x="13617827" y="9258300"/>
            <a:ext cx="6677774" cy="1591536"/>
          </a:xfrm>
          <a:custGeom>
            <a:avLst/>
            <a:gdLst/>
            <a:ahLst/>
            <a:cxnLst/>
            <a:rect l="l" t="t" r="r" b="b"/>
            <a:pathLst>
              <a:path w="6677774" h="1591536">
                <a:moveTo>
                  <a:pt x="6677775" y="1591536"/>
                </a:moveTo>
                <a:lnTo>
                  <a:pt x="0" y="1591536"/>
                </a:lnTo>
                <a:lnTo>
                  <a:pt x="0" y="0"/>
                </a:lnTo>
                <a:lnTo>
                  <a:pt x="6677775" y="0"/>
                </a:lnTo>
                <a:lnTo>
                  <a:pt x="6677775" y="1591536"/>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n-LB"/>
          </a:p>
        </p:txBody>
      </p:sp>
      <p:sp>
        <p:nvSpPr>
          <p:cNvPr id="5" name="Freeform 5"/>
          <p:cNvSpPr/>
          <p:nvPr/>
        </p:nvSpPr>
        <p:spPr>
          <a:xfrm>
            <a:off x="13740550" y="2095593"/>
            <a:ext cx="3972433" cy="782900"/>
          </a:xfrm>
          <a:custGeom>
            <a:avLst/>
            <a:gdLst/>
            <a:ahLst/>
            <a:cxnLst/>
            <a:rect l="l" t="t" r="r" b="b"/>
            <a:pathLst>
              <a:path w="3972433" h="782900">
                <a:moveTo>
                  <a:pt x="0" y="0"/>
                </a:moveTo>
                <a:lnTo>
                  <a:pt x="3972433" y="0"/>
                </a:lnTo>
                <a:lnTo>
                  <a:pt x="3972433" y="782900"/>
                </a:lnTo>
                <a:lnTo>
                  <a:pt x="0" y="7829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LB"/>
          </a:p>
        </p:txBody>
      </p:sp>
      <p:sp>
        <p:nvSpPr>
          <p:cNvPr id="6" name="Freeform 6"/>
          <p:cNvSpPr/>
          <p:nvPr/>
        </p:nvSpPr>
        <p:spPr>
          <a:xfrm flipH="1">
            <a:off x="575017" y="2241004"/>
            <a:ext cx="3972433" cy="782900"/>
          </a:xfrm>
          <a:custGeom>
            <a:avLst/>
            <a:gdLst/>
            <a:ahLst/>
            <a:cxnLst/>
            <a:rect l="l" t="t" r="r" b="b"/>
            <a:pathLst>
              <a:path w="3972433" h="782900">
                <a:moveTo>
                  <a:pt x="3972433" y="0"/>
                </a:moveTo>
                <a:lnTo>
                  <a:pt x="0" y="0"/>
                </a:lnTo>
                <a:lnTo>
                  <a:pt x="0" y="782900"/>
                </a:lnTo>
                <a:lnTo>
                  <a:pt x="3972433" y="782900"/>
                </a:lnTo>
                <a:lnTo>
                  <a:pt x="3972433"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LB"/>
          </a:p>
        </p:txBody>
      </p:sp>
      <p:grpSp>
        <p:nvGrpSpPr>
          <p:cNvPr id="7" name="Group 7"/>
          <p:cNvGrpSpPr/>
          <p:nvPr/>
        </p:nvGrpSpPr>
        <p:grpSpPr>
          <a:xfrm>
            <a:off x="8669731" y="3650098"/>
            <a:ext cx="948539" cy="948539"/>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4EDFB"/>
            </a:solidFill>
          </p:spPr>
          <p:txBody>
            <a:bodyPr/>
            <a:lstStyle/>
            <a:p>
              <a:endParaRPr lang="en-LB"/>
            </a:p>
          </p:txBody>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10" name="Group 10"/>
          <p:cNvGrpSpPr/>
          <p:nvPr/>
        </p:nvGrpSpPr>
        <p:grpSpPr>
          <a:xfrm>
            <a:off x="8669731" y="6448557"/>
            <a:ext cx="948539" cy="948539"/>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4EDFB"/>
            </a:solidFill>
          </p:spPr>
          <p:txBody>
            <a:bodyPr/>
            <a:lstStyle/>
            <a:p>
              <a:endParaRPr lang="en-LB"/>
            </a:p>
          </p:txBody>
        </p:sp>
        <p:sp>
          <p:nvSpPr>
            <p:cNvPr id="12" name="TextBox 12"/>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13" name="Group 13"/>
          <p:cNvGrpSpPr/>
          <p:nvPr/>
        </p:nvGrpSpPr>
        <p:grpSpPr>
          <a:xfrm>
            <a:off x="13617827" y="3650098"/>
            <a:ext cx="948539" cy="948539"/>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4EDFB"/>
            </a:solidFill>
          </p:spPr>
          <p:txBody>
            <a:bodyPr/>
            <a:lstStyle/>
            <a:p>
              <a:endParaRPr lang="en-LB"/>
            </a:p>
          </p:txBody>
        </p:sp>
        <p:sp>
          <p:nvSpPr>
            <p:cNvPr id="15" name="TextBox 15"/>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16" name="Group 16"/>
          <p:cNvGrpSpPr/>
          <p:nvPr/>
        </p:nvGrpSpPr>
        <p:grpSpPr>
          <a:xfrm>
            <a:off x="3720692" y="3650098"/>
            <a:ext cx="948539" cy="948539"/>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4EDFB"/>
            </a:solidFill>
          </p:spPr>
          <p:txBody>
            <a:bodyPr/>
            <a:lstStyle/>
            <a:p>
              <a:endParaRPr lang="en-LB"/>
            </a:p>
          </p:txBody>
        </p:sp>
        <p:sp>
          <p:nvSpPr>
            <p:cNvPr id="18" name="TextBox 18"/>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a:off x="3720692" y="6448557"/>
            <a:ext cx="948539" cy="948539"/>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4EDFB"/>
            </a:solidFill>
          </p:spPr>
          <p:txBody>
            <a:bodyPr/>
            <a:lstStyle/>
            <a:p>
              <a:endParaRPr lang="en-LB"/>
            </a:p>
          </p:txBody>
        </p:sp>
        <p:sp>
          <p:nvSpPr>
            <p:cNvPr id="21" name="TextBox 21"/>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22" name="TextBox 22"/>
          <p:cNvSpPr txBox="1"/>
          <p:nvPr/>
        </p:nvSpPr>
        <p:spPr>
          <a:xfrm>
            <a:off x="2586205" y="1864456"/>
            <a:ext cx="13115589" cy="1381059"/>
          </a:xfrm>
          <a:prstGeom prst="rect">
            <a:avLst/>
          </a:prstGeom>
        </p:spPr>
        <p:txBody>
          <a:bodyPr lIns="0" tIns="0" rIns="0" bIns="0" rtlCol="0" anchor="t">
            <a:spAutoFit/>
          </a:bodyPr>
          <a:lstStyle/>
          <a:p>
            <a:pPr algn="ctr">
              <a:lnSpc>
                <a:spcPts val="10800"/>
              </a:lnSpc>
            </a:pPr>
            <a:r>
              <a:rPr lang="en-US" sz="9000">
                <a:solidFill>
                  <a:srgbClr val="58CAF4"/>
                </a:solidFill>
                <a:latin typeface="Anton"/>
                <a:ea typeface="Anton"/>
                <a:cs typeface="Anton"/>
                <a:sym typeface="Anton"/>
              </a:rPr>
              <a:t>TABLE OF CONTENT</a:t>
            </a:r>
          </a:p>
        </p:txBody>
      </p:sp>
      <p:sp>
        <p:nvSpPr>
          <p:cNvPr id="23" name="TextBox 23"/>
          <p:cNvSpPr txBox="1"/>
          <p:nvPr/>
        </p:nvSpPr>
        <p:spPr>
          <a:xfrm>
            <a:off x="3720692" y="3833839"/>
            <a:ext cx="948539" cy="590583"/>
          </a:xfrm>
          <a:prstGeom prst="rect">
            <a:avLst/>
          </a:prstGeom>
        </p:spPr>
        <p:txBody>
          <a:bodyPr lIns="0" tIns="0" rIns="0" bIns="0" rtlCol="0" anchor="t">
            <a:spAutoFit/>
          </a:bodyPr>
          <a:lstStyle/>
          <a:p>
            <a:pPr algn="ctr">
              <a:lnSpc>
                <a:spcPts val="4799"/>
              </a:lnSpc>
            </a:pPr>
            <a:r>
              <a:rPr lang="en-US" sz="3999">
                <a:solidFill>
                  <a:srgbClr val="194275"/>
                </a:solidFill>
                <a:latin typeface="Anton"/>
                <a:ea typeface="Anton"/>
                <a:cs typeface="Anton"/>
                <a:sym typeface="Anton"/>
              </a:rPr>
              <a:t>1</a:t>
            </a:r>
          </a:p>
        </p:txBody>
      </p:sp>
      <p:sp>
        <p:nvSpPr>
          <p:cNvPr id="24" name="TextBox 24"/>
          <p:cNvSpPr txBox="1"/>
          <p:nvPr/>
        </p:nvSpPr>
        <p:spPr>
          <a:xfrm>
            <a:off x="3720692" y="6609993"/>
            <a:ext cx="948539" cy="590583"/>
          </a:xfrm>
          <a:prstGeom prst="rect">
            <a:avLst/>
          </a:prstGeom>
        </p:spPr>
        <p:txBody>
          <a:bodyPr lIns="0" tIns="0" rIns="0" bIns="0" rtlCol="0" anchor="t">
            <a:spAutoFit/>
          </a:bodyPr>
          <a:lstStyle/>
          <a:p>
            <a:pPr algn="ctr">
              <a:lnSpc>
                <a:spcPts val="4799"/>
              </a:lnSpc>
            </a:pPr>
            <a:r>
              <a:rPr lang="en-US" sz="3999">
                <a:solidFill>
                  <a:srgbClr val="194275"/>
                </a:solidFill>
                <a:latin typeface="Anton"/>
                <a:ea typeface="Anton"/>
                <a:cs typeface="Anton"/>
                <a:sym typeface="Anton"/>
              </a:rPr>
              <a:t>4</a:t>
            </a:r>
          </a:p>
        </p:txBody>
      </p:sp>
      <p:sp>
        <p:nvSpPr>
          <p:cNvPr id="25" name="TextBox 25"/>
          <p:cNvSpPr txBox="1"/>
          <p:nvPr/>
        </p:nvSpPr>
        <p:spPr>
          <a:xfrm>
            <a:off x="8669731" y="3833839"/>
            <a:ext cx="948539" cy="590583"/>
          </a:xfrm>
          <a:prstGeom prst="rect">
            <a:avLst/>
          </a:prstGeom>
        </p:spPr>
        <p:txBody>
          <a:bodyPr lIns="0" tIns="0" rIns="0" bIns="0" rtlCol="0" anchor="t">
            <a:spAutoFit/>
          </a:bodyPr>
          <a:lstStyle/>
          <a:p>
            <a:pPr algn="ctr">
              <a:lnSpc>
                <a:spcPts val="4799"/>
              </a:lnSpc>
            </a:pPr>
            <a:r>
              <a:rPr lang="en-US" sz="3999">
                <a:solidFill>
                  <a:srgbClr val="194275"/>
                </a:solidFill>
                <a:latin typeface="Anton"/>
                <a:ea typeface="Anton"/>
                <a:cs typeface="Anton"/>
                <a:sym typeface="Anton"/>
              </a:rPr>
              <a:t>2</a:t>
            </a:r>
          </a:p>
        </p:txBody>
      </p:sp>
      <p:sp>
        <p:nvSpPr>
          <p:cNvPr id="26" name="TextBox 26"/>
          <p:cNvSpPr txBox="1"/>
          <p:nvPr/>
        </p:nvSpPr>
        <p:spPr>
          <a:xfrm>
            <a:off x="8669731" y="6609993"/>
            <a:ext cx="948539" cy="590583"/>
          </a:xfrm>
          <a:prstGeom prst="rect">
            <a:avLst/>
          </a:prstGeom>
        </p:spPr>
        <p:txBody>
          <a:bodyPr lIns="0" tIns="0" rIns="0" bIns="0" rtlCol="0" anchor="t">
            <a:spAutoFit/>
          </a:bodyPr>
          <a:lstStyle/>
          <a:p>
            <a:pPr algn="ctr">
              <a:lnSpc>
                <a:spcPts val="4799"/>
              </a:lnSpc>
            </a:pPr>
            <a:r>
              <a:rPr lang="en-US" sz="3999">
                <a:solidFill>
                  <a:srgbClr val="194275"/>
                </a:solidFill>
                <a:latin typeface="Anton"/>
                <a:ea typeface="Anton"/>
                <a:cs typeface="Anton"/>
                <a:sym typeface="Anton"/>
              </a:rPr>
              <a:t>5</a:t>
            </a:r>
          </a:p>
        </p:txBody>
      </p:sp>
      <p:sp>
        <p:nvSpPr>
          <p:cNvPr id="27" name="TextBox 27"/>
          <p:cNvSpPr txBox="1"/>
          <p:nvPr/>
        </p:nvSpPr>
        <p:spPr>
          <a:xfrm>
            <a:off x="2536262" y="4655787"/>
            <a:ext cx="3317399" cy="523941"/>
          </a:xfrm>
          <a:prstGeom prst="rect">
            <a:avLst/>
          </a:prstGeom>
        </p:spPr>
        <p:txBody>
          <a:bodyPr lIns="0" tIns="0" rIns="0" bIns="0" rtlCol="0" anchor="t">
            <a:spAutoFit/>
          </a:bodyPr>
          <a:lstStyle/>
          <a:p>
            <a:pPr algn="ctr">
              <a:lnSpc>
                <a:spcPts val="4200"/>
              </a:lnSpc>
            </a:pPr>
            <a:r>
              <a:rPr lang="en-US" sz="3000">
                <a:solidFill>
                  <a:srgbClr val="FFFFFF"/>
                </a:solidFill>
                <a:latin typeface="Open Sauce"/>
                <a:ea typeface="Open Sauce"/>
                <a:cs typeface="Open Sauce"/>
                <a:sym typeface="Open Sauce"/>
              </a:rPr>
              <a:t>INTRODUCTION</a:t>
            </a:r>
          </a:p>
        </p:txBody>
      </p:sp>
      <p:sp>
        <p:nvSpPr>
          <p:cNvPr id="28" name="TextBox 28"/>
          <p:cNvSpPr txBox="1"/>
          <p:nvPr/>
        </p:nvSpPr>
        <p:spPr>
          <a:xfrm>
            <a:off x="11566260" y="4848225"/>
            <a:ext cx="5053558" cy="523875"/>
          </a:xfrm>
          <a:prstGeom prst="rect">
            <a:avLst/>
          </a:prstGeom>
        </p:spPr>
        <p:txBody>
          <a:bodyPr lIns="0" tIns="0" rIns="0" bIns="0" rtlCol="0" anchor="t">
            <a:spAutoFit/>
          </a:bodyPr>
          <a:lstStyle/>
          <a:p>
            <a:pPr algn="ctr">
              <a:lnSpc>
                <a:spcPts val="4200"/>
              </a:lnSpc>
            </a:pPr>
            <a:r>
              <a:rPr lang="en-US" sz="3000">
                <a:solidFill>
                  <a:srgbClr val="FFFFFF"/>
                </a:solidFill>
                <a:latin typeface="Open Sauce"/>
                <a:ea typeface="Open Sauce"/>
                <a:cs typeface="Open Sauce"/>
                <a:sym typeface="Open Sauce"/>
              </a:rPr>
              <a:t>WHAT IS A FIREWALL?</a:t>
            </a:r>
          </a:p>
        </p:txBody>
      </p:sp>
      <p:sp>
        <p:nvSpPr>
          <p:cNvPr id="29" name="TextBox 29"/>
          <p:cNvSpPr txBox="1"/>
          <p:nvPr/>
        </p:nvSpPr>
        <p:spPr>
          <a:xfrm>
            <a:off x="2217622" y="7559021"/>
            <a:ext cx="4352299" cy="1057275"/>
          </a:xfrm>
          <a:prstGeom prst="rect">
            <a:avLst/>
          </a:prstGeom>
        </p:spPr>
        <p:txBody>
          <a:bodyPr lIns="0" tIns="0" rIns="0" bIns="0" rtlCol="0" anchor="t">
            <a:spAutoFit/>
          </a:bodyPr>
          <a:lstStyle/>
          <a:p>
            <a:pPr algn="ctr">
              <a:lnSpc>
                <a:spcPts val="4200"/>
              </a:lnSpc>
            </a:pPr>
            <a:r>
              <a:rPr lang="en-US" sz="3000">
                <a:solidFill>
                  <a:srgbClr val="FFFFFF"/>
                </a:solidFill>
                <a:latin typeface="Open Sauce"/>
                <a:ea typeface="Open Sauce"/>
                <a:cs typeface="Open Sauce"/>
                <a:sym typeface="Open Sauce"/>
              </a:rPr>
              <a:t>WHAT IS A FIREWALL WITH IPTABLES?</a:t>
            </a:r>
          </a:p>
        </p:txBody>
      </p:sp>
      <p:sp>
        <p:nvSpPr>
          <p:cNvPr id="30" name="TextBox 30"/>
          <p:cNvSpPr txBox="1"/>
          <p:nvPr/>
        </p:nvSpPr>
        <p:spPr>
          <a:xfrm>
            <a:off x="6967851" y="4760562"/>
            <a:ext cx="4352299" cy="523875"/>
          </a:xfrm>
          <a:prstGeom prst="rect">
            <a:avLst/>
          </a:prstGeom>
        </p:spPr>
        <p:txBody>
          <a:bodyPr lIns="0" tIns="0" rIns="0" bIns="0" rtlCol="0" anchor="t">
            <a:spAutoFit/>
          </a:bodyPr>
          <a:lstStyle/>
          <a:p>
            <a:pPr algn="ctr">
              <a:lnSpc>
                <a:spcPts val="4200"/>
              </a:lnSpc>
            </a:pPr>
            <a:r>
              <a:rPr lang="en-US" sz="3000">
                <a:solidFill>
                  <a:srgbClr val="FFFFFF"/>
                </a:solidFill>
                <a:latin typeface="Open Sauce"/>
                <a:ea typeface="Open Sauce"/>
                <a:cs typeface="Open Sauce"/>
                <a:sym typeface="Open Sauce"/>
              </a:rPr>
              <a:t>HISTORY</a:t>
            </a:r>
          </a:p>
        </p:txBody>
      </p:sp>
      <p:sp>
        <p:nvSpPr>
          <p:cNvPr id="31" name="TextBox 31"/>
          <p:cNvSpPr txBox="1"/>
          <p:nvPr/>
        </p:nvSpPr>
        <p:spPr>
          <a:xfrm>
            <a:off x="13618769" y="3833839"/>
            <a:ext cx="948539" cy="590583"/>
          </a:xfrm>
          <a:prstGeom prst="rect">
            <a:avLst/>
          </a:prstGeom>
        </p:spPr>
        <p:txBody>
          <a:bodyPr lIns="0" tIns="0" rIns="0" bIns="0" rtlCol="0" anchor="t">
            <a:spAutoFit/>
          </a:bodyPr>
          <a:lstStyle/>
          <a:p>
            <a:pPr algn="ctr">
              <a:lnSpc>
                <a:spcPts val="4799"/>
              </a:lnSpc>
            </a:pPr>
            <a:r>
              <a:rPr lang="en-US" sz="3999">
                <a:solidFill>
                  <a:srgbClr val="194275"/>
                </a:solidFill>
                <a:latin typeface="Anton"/>
                <a:ea typeface="Anton"/>
                <a:cs typeface="Anton"/>
                <a:sym typeface="Anton"/>
              </a:rPr>
              <a:t>3</a:t>
            </a:r>
          </a:p>
        </p:txBody>
      </p:sp>
      <p:sp>
        <p:nvSpPr>
          <p:cNvPr id="32" name="TextBox 32"/>
          <p:cNvSpPr txBox="1"/>
          <p:nvPr/>
        </p:nvSpPr>
        <p:spPr>
          <a:xfrm>
            <a:off x="6967851" y="7559021"/>
            <a:ext cx="4352299" cy="1590675"/>
          </a:xfrm>
          <a:prstGeom prst="rect">
            <a:avLst/>
          </a:prstGeom>
        </p:spPr>
        <p:txBody>
          <a:bodyPr lIns="0" tIns="0" rIns="0" bIns="0" rtlCol="0" anchor="t">
            <a:spAutoFit/>
          </a:bodyPr>
          <a:lstStyle/>
          <a:p>
            <a:pPr algn="ctr">
              <a:lnSpc>
                <a:spcPts val="4200"/>
              </a:lnSpc>
            </a:pPr>
            <a:r>
              <a:rPr lang="en-US" sz="3000">
                <a:solidFill>
                  <a:srgbClr val="FFFFFF"/>
                </a:solidFill>
                <a:latin typeface="Open Sauce"/>
                <a:ea typeface="Open Sauce"/>
                <a:cs typeface="Open Sauce"/>
                <a:sym typeface="Open Sauce"/>
              </a:rPr>
              <a:t>REAL WORLD IMPLICATIONS</a:t>
            </a:r>
          </a:p>
          <a:p>
            <a:pPr algn="ctr">
              <a:lnSpc>
                <a:spcPts val="4200"/>
              </a:lnSpc>
            </a:pPr>
            <a:endParaRPr lang="en-US" sz="3000">
              <a:solidFill>
                <a:srgbClr val="FFFFFF"/>
              </a:solidFill>
              <a:latin typeface="Open Sauce"/>
              <a:ea typeface="Open Sauce"/>
              <a:cs typeface="Open Sauce"/>
              <a:sym typeface="Open Sauce"/>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94275"/>
        </a:solidFill>
        <a:effectLst/>
      </p:bgPr>
    </p:bg>
    <p:spTree>
      <p:nvGrpSpPr>
        <p:cNvPr id="1" name=""/>
        <p:cNvGrpSpPr/>
        <p:nvPr/>
      </p:nvGrpSpPr>
      <p:grpSpPr>
        <a:xfrm>
          <a:off x="0" y="0"/>
          <a:ext cx="0" cy="0"/>
          <a:chOff x="0" y="0"/>
          <a:chExt cx="0" cy="0"/>
        </a:xfrm>
      </p:grpSpPr>
      <p:sp>
        <p:nvSpPr>
          <p:cNvPr id="2" name="Freeform 2"/>
          <p:cNvSpPr/>
          <p:nvPr/>
        </p:nvSpPr>
        <p:spPr>
          <a:xfrm>
            <a:off x="0" y="411480"/>
            <a:ext cx="18288000" cy="1234440"/>
          </a:xfrm>
          <a:custGeom>
            <a:avLst/>
            <a:gdLst/>
            <a:ahLst/>
            <a:cxnLst/>
            <a:rect l="l" t="t" r="r" b="b"/>
            <a:pathLst>
              <a:path w="18288000" h="1234440">
                <a:moveTo>
                  <a:pt x="0" y="0"/>
                </a:moveTo>
                <a:lnTo>
                  <a:pt x="18288000" y="0"/>
                </a:lnTo>
                <a:lnTo>
                  <a:pt x="18288000" y="1234440"/>
                </a:lnTo>
                <a:lnTo>
                  <a:pt x="0" y="123444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LB"/>
          </a:p>
        </p:txBody>
      </p:sp>
      <p:sp>
        <p:nvSpPr>
          <p:cNvPr id="3" name="Freeform 3"/>
          <p:cNvSpPr/>
          <p:nvPr/>
        </p:nvSpPr>
        <p:spPr>
          <a:xfrm flipV="1">
            <a:off x="-2007602" y="9258300"/>
            <a:ext cx="6677774" cy="1591536"/>
          </a:xfrm>
          <a:custGeom>
            <a:avLst/>
            <a:gdLst/>
            <a:ahLst/>
            <a:cxnLst/>
            <a:rect l="l" t="t" r="r" b="b"/>
            <a:pathLst>
              <a:path w="6677774" h="1591536">
                <a:moveTo>
                  <a:pt x="0" y="1591536"/>
                </a:moveTo>
                <a:lnTo>
                  <a:pt x="6677775" y="1591536"/>
                </a:lnTo>
                <a:lnTo>
                  <a:pt x="6677775" y="0"/>
                </a:lnTo>
                <a:lnTo>
                  <a:pt x="0" y="0"/>
                </a:lnTo>
                <a:lnTo>
                  <a:pt x="0" y="1591536"/>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n-LB"/>
          </a:p>
        </p:txBody>
      </p:sp>
      <p:sp>
        <p:nvSpPr>
          <p:cNvPr id="4" name="Freeform 4"/>
          <p:cNvSpPr/>
          <p:nvPr/>
        </p:nvSpPr>
        <p:spPr>
          <a:xfrm flipH="1" flipV="1">
            <a:off x="13617827" y="9258300"/>
            <a:ext cx="6677774" cy="1591536"/>
          </a:xfrm>
          <a:custGeom>
            <a:avLst/>
            <a:gdLst/>
            <a:ahLst/>
            <a:cxnLst/>
            <a:rect l="l" t="t" r="r" b="b"/>
            <a:pathLst>
              <a:path w="6677774" h="1591536">
                <a:moveTo>
                  <a:pt x="6677775" y="1591536"/>
                </a:moveTo>
                <a:lnTo>
                  <a:pt x="0" y="1591536"/>
                </a:lnTo>
                <a:lnTo>
                  <a:pt x="0" y="0"/>
                </a:lnTo>
                <a:lnTo>
                  <a:pt x="6677775" y="0"/>
                </a:lnTo>
                <a:lnTo>
                  <a:pt x="6677775" y="1591536"/>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n-LB"/>
          </a:p>
        </p:txBody>
      </p:sp>
      <p:sp>
        <p:nvSpPr>
          <p:cNvPr id="5" name="Freeform 5"/>
          <p:cNvSpPr/>
          <p:nvPr/>
        </p:nvSpPr>
        <p:spPr>
          <a:xfrm>
            <a:off x="13740550" y="2095593"/>
            <a:ext cx="3972433" cy="782900"/>
          </a:xfrm>
          <a:custGeom>
            <a:avLst/>
            <a:gdLst/>
            <a:ahLst/>
            <a:cxnLst/>
            <a:rect l="l" t="t" r="r" b="b"/>
            <a:pathLst>
              <a:path w="3972433" h="782900">
                <a:moveTo>
                  <a:pt x="0" y="0"/>
                </a:moveTo>
                <a:lnTo>
                  <a:pt x="3972433" y="0"/>
                </a:lnTo>
                <a:lnTo>
                  <a:pt x="3972433" y="782900"/>
                </a:lnTo>
                <a:lnTo>
                  <a:pt x="0" y="7829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LB"/>
          </a:p>
        </p:txBody>
      </p:sp>
      <p:sp>
        <p:nvSpPr>
          <p:cNvPr id="6" name="Freeform 6"/>
          <p:cNvSpPr/>
          <p:nvPr/>
        </p:nvSpPr>
        <p:spPr>
          <a:xfrm flipH="1">
            <a:off x="575017" y="2241004"/>
            <a:ext cx="3972433" cy="782900"/>
          </a:xfrm>
          <a:custGeom>
            <a:avLst/>
            <a:gdLst/>
            <a:ahLst/>
            <a:cxnLst/>
            <a:rect l="l" t="t" r="r" b="b"/>
            <a:pathLst>
              <a:path w="3972433" h="782900">
                <a:moveTo>
                  <a:pt x="3972433" y="0"/>
                </a:moveTo>
                <a:lnTo>
                  <a:pt x="0" y="0"/>
                </a:lnTo>
                <a:lnTo>
                  <a:pt x="0" y="782900"/>
                </a:lnTo>
                <a:lnTo>
                  <a:pt x="3972433" y="782900"/>
                </a:lnTo>
                <a:lnTo>
                  <a:pt x="3972433"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LB"/>
          </a:p>
        </p:txBody>
      </p:sp>
      <p:grpSp>
        <p:nvGrpSpPr>
          <p:cNvPr id="7" name="Group 7"/>
          <p:cNvGrpSpPr/>
          <p:nvPr/>
        </p:nvGrpSpPr>
        <p:grpSpPr>
          <a:xfrm>
            <a:off x="8669731" y="3650098"/>
            <a:ext cx="948539" cy="948539"/>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4EDFB"/>
            </a:solidFill>
          </p:spPr>
          <p:txBody>
            <a:bodyPr/>
            <a:lstStyle/>
            <a:p>
              <a:endParaRPr lang="en-LB"/>
            </a:p>
          </p:txBody>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10" name="Group 10"/>
          <p:cNvGrpSpPr/>
          <p:nvPr/>
        </p:nvGrpSpPr>
        <p:grpSpPr>
          <a:xfrm>
            <a:off x="8669731" y="6448557"/>
            <a:ext cx="948539" cy="948539"/>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4EDFB"/>
            </a:solidFill>
          </p:spPr>
          <p:txBody>
            <a:bodyPr/>
            <a:lstStyle/>
            <a:p>
              <a:endParaRPr lang="en-LB"/>
            </a:p>
          </p:txBody>
        </p:sp>
        <p:sp>
          <p:nvSpPr>
            <p:cNvPr id="12" name="TextBox 12"/>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13" name="Group 13"/>
          <p:cNvGrpSpPr/>
          <p:nvPr/>
        </p:nvGrpSpPr>
        <p:grpSpPr>
          <a:xfrm>
            <a:off x="13617827" y="3650098"/>
            <a:ext cx="948539" cy="948539"/>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4EDFB"/>
            </a:solidFill>
          </p:spPr>
          <p:txBody>
            <a:bodyPr/>
            <a:lstStyle/>
            <a:p>
              <a:endParaRPr lang="en-LB"/>
            </a:p>
          </p:txBody>
        </p:sp>
        <p:sp>
          <p:nvSpPr>
            <p:cNvPr id="15" name="TextBox 15"/>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16" name="Group 16"/>
          <p:cNvGrpSpPr/>
          <p:nvPr/>
        </p:nvGrpSpPr>
        <p:grpSpPr>
          <a:xfrm>
            <a:off x="3720692" y="3650098"/>
            <a:ext cx="948539" cy="948539"/>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4EDFB"/>
            </a:solidFill>
          </p:spPr>
          <p:txBody>
            <a:bodyPr/>
            <a:lstStyle/>
            <a:p>
              <a:endParaRPr lang="en-LB"/>
            </a:p>
          </p:txBody>
        </p:sp>
        <p:sp>
          <p:nvSpPr>
            <p:cNvPr id="18" name="TextBox 18"/>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a:off x="3720692" y="6448557"/>
            <a:ext cx="948539" cy="948539"/>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4EDFB"/>
            </a:solidFill>
          </p:spPr>
          <p:txBody>
            <a:bodyPr/>
            <a:lstStyle/>
            <a:p>
              <a:endParaRPr lang="en-LB"/>
            </a:p>
          </p:txBody>
        </p:sp>
        <p:sp>
          <p:nvSpPr>
            <p:cNvPr id="21" name="TextBox 21"/>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22" name="TextBox 22"/>
          <p:cNvSpPr txBox="1"/>
          <p:nvPr/>
        </p:nvSpPr>
        <p:spPr>
          <a:xfrm>
            <a:off x="2586205" y="1864456"/>
            <a:ext cx="13115589" cy="1381059"/>
          </a:xfrm>
          <a:prstGeom prst="rect">
            <a:avLst/>
          </a:prstGeom>
        </p:spPr>
        <p:txBody>
          <a:bodyPr lIns="0" tIns="0" rIns="0" bIns="0" rtlCol="0" anchor="t">
            <a:spAutoFit/>
          </a:bodyPr>
          <a:lstStyle/>
          <a:p>
            <a:pPr algn="ctr">
              <a:lnSpc>
                <a:spcPts val="10800"/>
              </a:lnSpc>
            </a:pPr>
            <a:r>
              <a:rPr lang="en-US" sz="9000">
                <a:solidFill>
                  <a:srgbClr val="58CAF4"/>
                </a:solidFill>
                <a:latin typeface="Anton"/>
                <a:ea typeface="Anton"/>
                <a:cs typeface="Anton"/>
                <a:sym typeface="Anton"/>
              </a:rPr>
              <a:t>TABLE OF CONTENT</a:t>
            </a:r>
          </a:p>
        </p:txBody>
      </p:sp>
      <p:sp>
        <p:nvSpPr>
          <p:cNvPr id="23" name="TextBox 23"/>
          <p:cNvSpPr txBox="1"/>
          <p:nvPr/>
        </p:nvSpPr>
        <p:spPr>
          <a:xfrm>
            <a:off x="3720692" y="3833839"/>
            <a:ext cx="948539" cy="590583"/>
          </a:xfrm>
          <a:prstGeom prst="rect">
            <a:avLst/>
          </a:prstGeom>
        </p:spPr>
        <p:txBody>
          <a:bodyPr lIns="0" tIns="0" rIns="0" bIns="0" rtlCol="0" anchor="t">
            <a:spAutoFit/>
          </a:bodyPr>
          <a:lstStyle/>
          <a:p>
            <a:pPr algn="ctr">
              <a:lnSpc>
                <a:spcPts val="4799"/>
              </a:lnSpc>
            </a:pPr>
            <a:r>
              <a:rPr lang="en-US" sz="3999">
                <a:solidFill>
                  <a:srgbClr val="194275"/>
                </a:solidFill>
                <a:latin typeface="Anton"/>
                <a:ea typeface="Anton"/>
                <a:cs typeface="Anton"/>
                <a:sym typeface="Anton"/>
              </a:rPr>
              <a:t>1</a:t>
            </a:r>
          </a:p>
        </p:txBody>
      </p:sp>
      <p:sp>
        <p:nvSpPr>
          <p:cNvPr id="24" name="TextBox 24"/>
          <p:cNvSpPr txBox="1"/>
          <p:nvPr/>
        </p:nvSpPr>
        <p:spPr>
          <a:xfrm>
            <a:off x="3720692" y="6609993"/>
            <a:ext cx="948539" cy="590583"/>
          </a:xfrm>
          <a:prstGeom prst="rect">
            <a:avLst/>
          </a:prstGeom>
        </p:spPr>
        <p:txBody>
          <a:bodyPr lIns="0" tIns="0" rIns="0" bIns="0" rtlCol="0" anchor="t">
            <a:spAutoFit/>
          </a:bodyPr>
          <a:lstStyle/>
          <a:p>
            <a:pPr algn="ctr">
              <a:lnSpc>
                <a:spcPts val="4799"/>
              </a:lnSpc>
            </a:pPr>
            <a:r>
              <a:rPr lang="en-US" sz="3999">
                <a:solidFill>
                  <a:srgbClr val="194275"/>
                </a:solidFill>
                <a:latin typeface="Anton"/>
                <a:ea typeface="Anton"/>
                <a:cs typeface="Anton"/>
                <a:sym typeface="Anton"/>
              </a:rPr>
              <a:t>4</a:t>
            </a:r>
          </a:p>
        </p:txBody>
      </p:sp>
      <p:sp>
        <p:nvSpPr>
          <p:cNvPr id="25" name="TextBox 25"/>
          <p:cNvSpPr txBox="1"/>
          <p:nvPr/>
        </p:nvSpPr>
        <p:spPr>
          <a:xfrm>
            <a:off x="8669731" y="3833839"/>
            <a:ext cx="948539" cy="590583"/>
          </a:xfrm>
          <a:prstGeom prst="rect">
            <a:avLst/>
          </a:prstGeom>
        </p:spPr>
        <p:txBody>
          <a:bodyPr lIns="0" tIns="0" rIns="0" bIns="0" rtlCol="0" anchor="t">
            <a:spAutoFit/>
          </a:bodyPr>
          <a:lstStyle/>
          <a:p>
            <a:pPr algn="ctr">
              <a:lnSpc>
                <a:spcPts val="4799"/>
              </a:lnSpc>
            </a:pPr>
            <a:r>
              <a:rPr lang="en-US" sz="3999">
                <a:solidFill>
                  <a:srgbClr val="194275"/>
                </a:solidFill>
                <a:latin typeface="Anton"/>
                <a:ea typeface="Anton"/>
                <a:cs typeface="Anton"/>
                <a:sym typeface="Anton"/>
              </a:rPr>
              <a:t>2</a:t>
            </a:r>
          </a:p>
        </p:txBody>
      </p:sp>
      <p:sp>
        <p:nvSpPr>
          <p:cNvPr id="26" name="TextBox 26"/>
          <p:cNvSpPr txBox="1"/>
          <p:nvPr/>
        </p:nvSpPr>
        <p:spPr>
          <a:xfrm>
            <a:off x="8669731" y="6609993"/>
            <a:ext cx="948539" cy="590583"/>
          </a:xfrm>
          <a:prstGeom prst="rect">
            <a:avLst/>
          </a:prstGeom>
        </p:spPr>
        <p:txBody>
          <a:bodyPr lIns="0" tIns="0" rIns="0" bIns="0" rtlCol="0" anchor="t">
            <a:spAutoFit/>
          </a:bodyPr>
          <a:lstStyle/>
          <a:p>
            <a:pPr algn="ctr">
              <a:lnSpc>
                <a:spcPts val="4799"/>
              </a:lnSpc>
            </a:pPr>
            <a:r>
              <a:rPr lang="en-US" sz="3999">
                <a:solidFill>
                  <a:srgbClr val="194275"/>
                </a:solidFill>
                <a:latin typeface="Anton"/>
                <a:ea typeface="Anton"/>
                <a:cs typeface="Anton"/>
                <a:sym typeface="Anton"/>
              </a:rPr>
              <a:t>5</a:t>
            </a:r>
          </a:p>
        </p:txBody>
      </p:sp>
      <p:sp>
        <p:nvSpPr>
          <p:cNvPr id="27" name="TextBox 27"/>
          <p:cNvSpPr txBox="1"/>
          <p:nvPr/>
        </p:nvSpPr>
        <p:spPr>
          <a:xfrm>
            <a:off x="2536262" y="4655787"/>
            <a:ext cx="3317399" cy="523941"/>
          </a:xfrm>
          <a:prstGeom prst="rect">
            <a:avLst/>
          </a:prstGeom>
        </p:spPr>
        <p:txBody>
          <a:bodyPr lIns="0" tIns="0" rIns="0" bIns="0" rtlCol="0" anchor="t">
            <a:spAutoFit/>
          </a:bodyPr>
          <a:lstStyle/>
          <a:p>
            <a:pPr algn="ctr">
              <a:lnSpc>
                <a:spcPts val="4200"/>
              </a:lnSpc>
            </a:pPr>
            <a:r>
              <a:rPr lang="en-US" sz="3000">
                <a:solidFill>
                  <a:srgbClr val="FFFFFF"/>
                </a:solidFill>
                <a:latin typeface="Open Sauce"/>
                <a:ea typeface="Open Sauce"/>
                <a:cs typeface="Open Sauce"/>
                <a:sym typeface="Open Sauce"/>
              </a:rPr>
              <a:t>INTRODUCTION</a:t>
            </a:r>
          </a:p>
        </p:txBody>
      </p:sp>
      <p:sp>
        <p:nvSpPr>
          <p:cNvPr id="28" name="TextBox 28"/>
          <p:cNvSpPr txBox="1"/>
          <p:nvPr/>
        </p:nvSpPr>
        <p:spPr>
          <a:xfrm>
            <a:off x="11566260" y="4848225"/>
            <a:ext cx="5053558" cy="523875"/>
          </a:xfrm>
          <a:prstGeom prst="rect">
            <a:avLst/>
          </a:prstGeom>
        </p:spPr>
        <p:txBody>
          <a:bodyPr lIns="0" tIns="0" rIns="0" bIns="0" rtlCol="0" anchor="t">
            <a:spAutoFit/>
          </a:bodyPr>
          <a:lstStyle/>
          <a:p>
            <a:pPr algn="ctr">
              <a:lnSpc>
                <a:spcPts val="4200"/>
              </a:lnSpc>
            </a:pPr>
            <a:r>
              <a:rPr lang="en-US" sz="3000">
                <a:solidFill>
                  <a:srgbClr val="FFFFFF"/>
                </a:solidFill>
                <a:latin typeface="Open Sauce"/>
                <a:ea typeface="Open Sauce"/>
                <a:cs typeface="Open Sauce"/>
                <a:sym typeface="Open Sauce"/>
              </a:rPr>
              <a:t>WHAT IS A FIREWALL?</a:t>
            </a:r>
          </a:p>
        </p:txBody>
      </p:sp>
      <p:sp>
        <p:nvSpPr>
          <p:cNvPr id="29" name="TextBox 29"/>
          <p:cNvSpPr txBox="1"/>
          <p:nvPr/>
        </p:nvSpPr>
        <p:spPr>
          <a:xfrm>
            <a:off x="2217622" y="7625696"/>
            <a:ext cx="4352299" cy="1057275"/>
          </a:xfrm>
          <a:prstGeom prst="rect">
            <a:avLst/>
          </a:prstGeom>
        </p:spPr>
        <p:txBody>
          <a:bodyPr lIns="0" tIns="0" rIns="0" bIns="0" rtlCol="0" anchor="t">
            <a:spAutoFit/>
          </a:bodyPr>
          <a:lstStyle/>
          <a:p>
            <a:pPr algn="ctr">
              <a:lnSpc>
                <a:spcPts val="4200"/>
              </a:lnSpc>
            </a:pPr>
            <a:r>
              <a:rPr lang="en-US" sz="3000">
                <a:solidFill>
                  <a:srgbClr val="FFFFFF"/>
                </a:solidFill>
                <a:latin typeface="Open Sauce"/>
                <a:ea typeface="Open Sauce"/>
                <a:cs typeface="Open Sauce"/>
                <a:sym typeface="Open Sauce"/>
              </a:rPr>
              <a:t>WHAT IS A FIREWALL WITH IPTABLES?</a:t>
            </a:r>
          </a:p>
        </p:txBody>
      </p:sp>
      <p:sp>
        <p:nvSpPr>
          <p:cNvPr id="30" name="TextBox 30"/>
          <p:cNvSpPr txBox="1"/>
          <p:nvPr/>
        </p:nvSpPr>
        <p:spPr>
          <a:xfrm>
            <a:off x="6967851" y="4760562"/>
            <a:ext cx="4352299" cy="523875"/>
          </a:xfrm>
          <a:prstGeom prst="rect">
            <a:avLst/>
          </a:prstGeom>
        </p:spPr>
        <p:txBody>
          <a:bodyPr lIns="0" tIns="0" rIns="0" bIns="0" rtlCol="0" anchor="t">
            <a:spAutoFit/>
          </a:bodyPr>
          <a:lstStyle/>
          <a:p>
            <a:pPr algn="ctr">
              <a:lnSpc>
                <a:spcPts val="4200"/>
              </a:lnSpc>
            </a:pPr>
            <a:r>
              <a:rPr lang="en-US" sz="3000">
                <a:solidFill>
                  <a:srgbClr val="FFFFFF"/>
                </a:solidFill>
                <a:latin typeface="Open Sauce"/>
                <a:ea typeface="Open Sauce"/>
                <a:cs typeface="Open Sauce"/>
                <a:sym typeface="Open Sauce"/>
              </a:rPr>
              <a:t>HISTORY</a:t>
            </a:r>
          </a:p>
        </p:txBody>
      </p:sp>
      <p:sp>
        <p:nvSpPr>
          <p:cNvPr id="31" name="TextBox 31"/>
          <p:cNvSpPr txBox="1"/>
          <p:nvPr/>
        </p:nvSpPr>
        <p:spPr>
          <a:xfrm>
            <a:off x="13618769" y="3833839"/>
            <a:ext cx="948539" cy="590583"/>
          </a:xfrm>
          <a:prstGeom prst="rect">
            <a:avLst/>
          </a:prstGeom>
        </p:spPr>
        <p:txBody>
          <a:bodyPr lIns="0" tIns="0" rIns="0" bIns="0" rtlCol="0" anchor="t">
            <a:spAutoFit/>
          </a:bodyPr>
          <a:lstStyle/>
          <a:p>
            <a:pPr algn="ctr">
              <a:lnSpc>
                <a:spcPts val="4799"/>
              </a:lnSpc>
            </a:pPr>
            <a:r>
              <a:rPr lang="en-US" sz="3999">
                <a:solidFill>
                  <a:srgbClr val="194275"/>
                </a:solidFill>
                <a:latin typeface="Anton"/>
                <a:ea typeface="Anton"/>
                <a:cs typeface="Anton"/>
                <a:sym typeface="Anton"/>
              </a:rPr>
              <a:t>3</a:t>
            </a:r>
          </a:p>
        </p:txBody>
      </p:sp>
      <p:sp>
        <p:nvSpPr>
          <p:cNvPr id="32" name="TextBox 32"/>
          <p:cNvSpPr txBox="1"/>
          <p:nvPr/>
        </p:nvSpPr>
        <p:spPr>
          <a:xfrm>
            <a:off x="6967851" y="7559021"/>
            <a:ext cx="4352299" cy="1590675"/>
          </a:xfrm>
          <a:prstGeom prst="rect">
            <a:avLst/>
          </a:prstGeom>
        </p:spPr>
        <p:txBody>
          <a:bodyPr lIns="0" tIns="0" rIns="0" bIns="0" rtlCol="0" anchor="t">
            <a:spAutoFit/>
          </a:bodyPr>
          <a:lstStyle/>
          <a:p>
            <a:pPr algn="ctr">
              <a:lnSpc>
                <a:spcPts val="4200"/>
              </a:lnSpc>
            </a:pPr>
            <a:r>
              <a:rPr lang="en-US" sz="3000">
                <a:solidFill>
                  <a:srgbClr val="FFFFFF"/>
                </a:solidFill>
                <a:latin typeface="Open Sauce"/>
                <a:ea typeface="Open Sauce"/>
                <a:cs typeface="Open Sauce"/>
                <a:sym typeface="Open Sauce"/>
              </a:rPr>
              <a:t>REAL WORLD IMPLICATIONS</a:t>
            </a:r>
          </a:p>
          <a:p>
            <a:pPr algn="ctr">
              <a:lnSpc>
                <a:spcPts val="4200"/>
              </a:lnSpc>
            </a:pPr>
            <a:endParaRPr lang="en-US" sz="3000">
              <a:solidFill>
                <a:srgbClr val="FFFFFF"/>
              </a:solidFill>
              <a:latin typeface="Open Sauce"/>
              <a:ea typeface="Open Sauce"/>
              <a:cs typeface="Open Sauce"/>
              <a:sym typeface="Open Sauce"/>
            </a:endParaRPr>
          </a:p>
        </p:txBody>
      </p:sp>
      <p:grpSp>
        <p:nvGrpSpPr>
          <p:cNvPr id="33" name="Group 33"/>
          <p:cNvGrpSpPr/>
          <p:nvPr/>
        </p:nvGrpSpPr>
        <p:grpSpPr>
          <a:xfrm>
            <a:off x="13618769" y="6448557"/>
            <a:ext cx="948539" cy="948539"/>
            <a:chOff x="0" y="0"/>
            <a:chExt cx="812800" cy="812800"/>
          </a:xfrm>
        </p:grpSpPr>
        <p:sp>
          <p:nvSpPr>
            <p:cNvPr id="34" name="Freeform 3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4EDFB"/>
            </a:solidFill>
          </p:spPr>
          <p:txBody>
            <a:bodyPr/>
            <a:lstStyle/>
            <a:p>
              <a:endParaRPr lang="en-LB"/>
            </a:p>
          </p:txBody>
        </p:sp>
        <p:sp>
          <p:nvSpPr>
            <p:cNvPr id="35" name="TextBox 35"/>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36" name="TextBox 36"/>
          <p:cNvSpPr txBox="1"/>
          <p:nvPr/>
        </p:nvSpPr>
        <p:spPr>
          <a:xfrm>
            <a:off x="13618769" y="6609993"/>
            <a:ext cx="948539" cy="590550"/>
          </a:xfrm>
          <a:prstGeom prst="rect">
            <a:avLst/>
          </a:prstGeom>
        </p:spPr>
        <p:txBody>
          <a:bodyPr lIns="0" tIns="0" rIns="0" bIns="0" rtlCol="0" anchor="t">
            <a:spAutoFit/>
          </a:bodyPr>
          <a:lstStyle/>
          <a:p>
            <a:pPr algn="ctr">
              <a:lnSpc>
                <a:spcPts val="4799"/>
              </a:lnSpc>
            </a:pPr>
            <a:r>
              <a:rPr lang="en-US" sz="3999">
                <a:solidFill>
                  <a:srgbClr val="194275"/>
                </a:solidFill>
                <a:latin typeface="Anton"/>
                <a:ea typeface="Anton"/>
                <a:cs typeface="Anton"/>
                <a:sym typeface="Anton"/>
              </a:rPr>
              <a:t>6</a:t>
            </a:r>
          </a:p>
        </p:txBody>
      </p:sp>
      <p:sp>
        <p:nvSpPr>
          <p:cNvPr id="37" name="TextBox 37"/>
          <p:cNvSpPr txBox="1"/>
          <p:nvPr/>
        </p:nvSpPr>
        <p:spPr>
          <a:xfrm>
            <a:off x="11916889" y="7559021"/>
            <a:ext cx="4352299" cy="523875"/>
          </a:xfrm>
          <a:prstGeom prst="rect">
            <a:avLst/>
          </a:prstGeom>
        </p:spPr>
        <p:txBody>
          <a:bodyPr lIns="0" tIns="0" rIns="0" bIns="0" rtlCol="0" anchor="t">
            <a:spAutoFit/>
          </a:bodyPr>
          <a:lstStyle/>
          <a:p>
            <a:pPr algn="ctr">
              <a:lnSpc>
                <a:spcPts val="4200"/>
              </a:lnSpc>
            </a:pPr>
            <a:r>
              <a:rPr lang="en-US" sz="3000">
                <a:solidFill>
                  <a:srgbClr val="FFFFFF"/>
                </a:solidFill>
                <a:latin typeface="Open Sauce"/>
                <a:ea typeface="Open Sauce"/>
                <a:cs typeface="Open Sauce"/>
                <a:sym typeface="Open Sauce"/>
              </a:rPr>
              <a:t>IMPLEMENTATIONS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94275"/>
        </a:solidFill>
        <a:effectLst/>
      </p:bgPr>
    </p:bg>
    <p:spTree>
      <p:nvGrpSpPr>
        <p:cNvPr id="1" name=""/>
        <p:cNvGrpSpPr/>
        <p:nvPr/>
      </p:nvGrpSpPr>
      <p:grpSpPr>
        <a:xfrm>
          <a:off x="0" y="0"/>
          <a:ext cx="0" cy="0"/>
          <a:chOff x="0" y="0"/>
          <a:chExt cx="0" cy="0"/>
        </a:xfrm>
      </p:grpSpPr>
      <p:sp>
        <p:nvSpPr>
          <p:cNvPr id="2" name="Freeform 2"/>
          <p:cNvSpPr/>
          <p:nvPr/>
        </p:nvSpPr>
        <p:spPr>
          <a:xfrm>
            <a:off x="0" y="411480"/>
            <a:ext cx="18288000" cy="1234440"/>
          </a:xfrm>
          <a:custGeom>
            <a:avLst/>
            <a:gdLst/>
            <a:ahLst/>
            <a:cxnLst/>
            <a:rect l="l" t="t" r="r" b="b"/>
            <a:pathLst>
              <a:path w="18288000" h="1234440">
                <a:moveTo>
                  <a:pt x="0" y="0"/>
                </a:moveTo>
                <a:lnTo>
                  <a:pt x="18288000" y="0"/>
                </a:lnTo>
                <a:lnTo>
                  <a:pt x="18288000" y="1234440"/>
                </a:lnTo>
                <a:lnTo>
                  <a:pt x="0" y="123444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LB"/>
          </a:p>
        </p:txBody>
      </p:sp>
      <p:sp>
        <p:nvSpPr>
          <p:cNvPr id="3" name="Freeform 3"/>
          <p:cNvSpPr/>
          <p:nvPr/>
        </p:nvSpPr>
        <p:spPr>
          <a:xfrm flipV="1">
            <a:off x="-2007602" y="9258300"/>
            <a:ext cx="6677774" cy="1591536"/>
          </a:xfrm>
          <a:custGeom>
            <a:avLst/>
            <a:gdLst/>
            <a:ahLst/>
            <a:cxnLst/>
            <a:rect l="l" t="t" r="r" b="b"/>
            <a:pathLst>
              <a:path w="6677774" h="1591536">
                <a:moveTo>
                  <a:pt x="0" y="1591536"/>
                </a:moveTo>
                <a:lnTo>
                  <a:pt x="6677775" y="1591536"/>
                </a:lnTo>
                <a:lnTo>
                  <a:pt x="6677775" y="0"/>
                </a:lnTo>
                <a:lnTo>
                  <a:pt x="0" y="0"/>
                </a:lnTo>
                <a:lnTo>
                  <a:pt x="0" y="1591536"/>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n-LB"/>
          </a:p>
        </p:txBody>
      </p:sp>
      <p:sp>
        <p:nvSpPr>
          <p:cNvPr id="4" name="Freeform 4"/>
          <p:cNvSpPr/>
          <p:nvPr/>
        </p:nvSpPr>
        <p:spPr>
          <a:xfrm flipH="1" flipV="1">
            <a:off x="13617827" y="9258300"/>
            <a:ext cx="6677774" cy="1591536"/>
          </a:xfrm>
          <a:custGeom>
            <a:avLst/>
            <a:gdLst/>
            <a:ahLst/>
            <a:cxnLst/>
            <a:rect l="l" t="t" r="r" b="b"/>
            <a:pathLst>
              <a:path w="6677774" h="1591536">
                <a:moveTo>
                  <a:pt x="6677775" y="1591536"/>
                </a:moveTo>
                <a:lnTo>
                  <a:pt x="0" y="1591536"/>
                </a:lnTo>
                <a:lnTo>
                  <a:pt x="0" y="0"/>
                </a:lnTo>
                <a:lnTo>
                  <a:pt x="6677775" y="0"/>
                </a:lnTo>
                <a:lnTo>
                  <a:pt x="6677775" y="1591536"/>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n-LB"/>
          </a:p>
        </p:txBody>
      </p:sp>
      <p:sp>
        <p:nvSpPr>
          <p:cNvPr id="5" name="Freeform 5"/>
          <p:cNvSpPr/>
          <p:nvPr/>
        </p:nvSpPr>
        <p:spPr>
          <a:xfrm>
            <a:off x="13740550" y="2095593"/>
            <a:ext cx="3972433" cy="782900"/>
          </a:xfrm>
          <a:custGeom>
            <a:avLst/>
            <a:gdLst/>
            <a:ahLst/>
            <a:cxnLst/>
            <a:rect l="l" t="t" r="r" b="b"/>
            <a:pathLst>
              <a:path w="3972433" h="782900">
                <a:moveTo>
                  <a:pt x="0" y="0"/>
                </a:moveTo>
                <a:lnTo>
                  <a:pt x="3972433" y="0"/>
                </a:lnTo>
                <a:lnTo>
                  <a:pt x="3972433" y="782900"/>
                </a:lnTo>
                <a:lnTo>
                  <a:pt x="0" y="7829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LB"/>
          </a:p>
        </p:txBody>
      </p:sp>
      <p:sp>
        <p:nvSpPr>
          <p:cNvPr id="6" name="Freeform 6"/>
          <p:cNvSpPr/>
          <p:nvPr/>
        </p:nvSpPr>
        <p:spPr>
          <a:xfrm flipH="1">
            <a:off x="575017" y="2241004"/>
            <a:ext cx="3972433" cy="782900"/>
          </a:xfrm>
          <a:custGeom>
            <a:avLst/>
            <a:gdLst/>
            <a:ahLst/>
            <a:cxnLst/>
            <a:rect l="l" t="t" r="r" b="b"/>
            <a:pathLst>
              <a:path w="3972433" h="782900">
                <a:moveTo>
                  <a:pt x="3972433" y="0"/>
                </a:moveTo>
                <a:lnTo>
                  <a:pt x="0" y="0"/>
                </a:lnTo>
                <a:lnTo>
                  <a:pt x="0" y="782900"/>
                </a:lnTo>
                <a:lnTo>
                  <a:pt x="3972433" y="782900"/>
                </a:lnTo>
                <a:lnTo>
                  <a:pt x="3972433"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LB"/>
          </a:p>
        </p:txBody>
      </p:sp>
      <p:grpSp>
        <p:nvGrpSpPr>
          <p:cNvPr id="7" name="Group 7"/>
          <p:cNvGrpSpPr/>
          <p:nvPr/>
        </p:nvGrpSpPr>
        <p:grpSpPr>
          <a:xfrm>
            <a:off x="3720692" y="3650098"/>
            <a:ext cx="948539" cy="948539"/>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4EDFB"/>
            </a:solidFill>
          </p:spPr>
          <p:txBody>
            <a:bodyPr/>
            <a:lstStyle/>
            <a:p>
              <a:endParaRPr lang="en-LB"/>
            </a:p>
          </p:txBody>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0" name="TextBox 10"/>
          <p:cNvSpPr txBox="1"/>
          <p:nvPr/>
        </p:nvSpPr>
        <p:spPr>
          <a:xfrm>
            <a:off x="2586205" y="1864456"/>
            <a:ext cx="13115589" cy="1381059"/>
          </a:xfrm>
          <a:prstGeom prst="rect">
            <a:avLst/>
          </a:prstGeom>
        </p:spPr>
        <p:txBody>
          <a:bodyPr lIns="0" tIns="0" rIns="0" bIns="0" rtlCol="0" anchor="t">
            <a:spAutoFit/>
          </a:bodyPr>
          <a:lstStyle/>
          <a:p>
            <a:pPr algn="ctr">
              <a:lnSpc>
                <a:spcPts val="10800"/>
              </a:lnSpc>
            </a:pPr>
            <a:r>
              <a:rPr lang="en-US" sz="9000">
                <a:solidFill>
                  <a:srgbClr val="58CAF4"/>
                </a:solidFill>
                <a:latin typeface="Anton"/>
                <a:ea typeface="Anton"/>
                <a:cs typeface="Anton"/>
                <a:sym typeface="Anton"/>
              </a:rPr>
              <a:t>TABLE OF CONTENT</a:t>
            </a:r>
          </a:p>
        </p:txBody>
      </p:sp>
      <p:sp>
        <p:nvSpPr>
          <p:cNvPr id="11" name="TextBox 11"/>
          <p:cNvSpPr txBox="1"/>
          <p:nvPr/>
        </p:nvSpPr>
        <p:spPr>
          <a:xfrm>
            <a:off x="3720692" y="3833839"/>
            <a:ext cx="948539" cy="590550"/>
          </a:xfrm>
          <a:prstGeom prst="rect">
            <a:avLst/>
          </a:prstGeom>
        </p:spPr>
        <p:txBody>
          <a:bodyPr lIns="0" tIns="0" rIns="0" bIns="0" rtlCol="0" anchor="t">
            <a:spAutoFit/>
          </a:bodyPr>
          <a:lstStyle/>
          <a:p>
            <a:pPr algn="ctr">
              <a:lnSpc>
                <a:spcPts val="4799"/>
              </a:lnSpc>
            </a:pPr>
            <a:r>
              <a:rPr lang="en-US" sz="3999">
                <a:solidFill>
                  <a:srgbClr val="194275"/>
                </a:solidFill>
                <a:latin typeface="Anton"/>
                <a:ea typeface="Anton"/>
                <a:cs typeface="Anton"/>
                <a:sym typeface="Anton"/>
              </a:rPr>
              <a:t>7</a:t>
            </a:r>
          </a:p>
        </p:txBody>
      </p:sp>
      <p:sp>
        <p:nvSpPr>
          <p:cNvPr id="12" name="TextBox 12"/>
          <p:cNvSpPr txBox="1"/>
          <p:nvPr/>
        </p:nvSpPr>
        <p:spPr>
          <a:xfrm>
            <a:off x="2536262" y="4655787"/>
            <a:ext cx="3602216" cy="523875"/>
          </a:xfrm>
          <a:prstGeom prst="rect">
            <a:avLst/>
          </a:prstGeom>
        </p:spPr>
        <p:txBody>
          <a:bodyPr lIns="0" tIns="0" rIns="0" bIns="0" rtlCol="0" anchor="t">
            <a:spAutoFit/>
          </a:bodyPr>
          <a:lstStyle/>
          <a:p>
            <a:pPr algn="ctr">
              <a:lnSpc>
                <a:spcPts val="4200"/>
              </a:lnSpc>
            </a:pPr>
            <a:r>
              <a:rPr lang="en-US" sz="3000">
                <a:solidFill>
                  <a:srgbClr val="FFFFFF"/>
                </a:solidFill>
                <a:latin typeface="Open Sauce"/>
                <a:ea typeface="Open Sauce"/>
                <a:cs typeface="Open Sauce"/>
                <a:sym typeface="Open Sauce"/>
              </a:rPr>
              <a:t>DISCUSSION</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1631</Words>
  <Application>Microsoft Office PowerPoint</Application>
  <PresentationFormat>Custom</PresentationFormat>
  <Paragraphs>190</Paragraphs>
  <Slides>42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Canva Sans</vt:lpstr>
      <vt:lpstr>Open Sauce Bold</vt:lpstr>
      <vt:lpstr>Open Sauce</vt:lpstr>
      <vt:lpstr>Arial</vt:lpstr>
      <vt:lpstr>Calibri</vt:lpstr>
      <vt:lpstr>Anton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biometric security systems</dc:title>
  <cp:lastModifiedBy>Salam Lababidi</cp:lastModifiedBy>
  <cp:revision>2</cp:revision>
  <dcterms:created xsi:type="dcterms:W3CDTF">2006-08-16T00:00:00Z</dcterms:created>
  <dcterms:modified xsi:type="dcterms:W3CDTF">2024-12-06T10:04:07Z</dcterms:modified>
  <dc:identifier>DAGYQopuMQE</dc:identifier>
</cp:coreProperties>
</file>