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D9E534-24C1-4AA4-958D-83AA19095D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184EE3-8BC1-4FC3-8D90-8660FD1D9C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PRESENTATION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10621845" cy="247802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TREE </a:t>
            </a:r>
            <a:endParaRPr lang="en-US" sz="2800" dirty="0" smtClean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smtClean="0">
                <a:latin typeface="Arial Black" panose="020B0A04020102020204" pitchFamily="34" charset="0"/>
              </a:rPr>
              <a:t>        IN </a:t>
            </a:r>
            <a:endParaRPr lang="en-US" sz="2800" dirty="0" smtClean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smtClean="0">
                <a:latin typeface="Arial Black" panose="020B0A04020102020204" pitchFamily="34" charset="0"/>
              </a:rPr>
              <a:t>           DATA STRUCTURE</a:t>
            </a:r>
            <a:endParaRPr lang="en-US" sz="2800" dirty="0" smtClean="0">
              <a:latin typeface="Arial Black" panose="020B0A04020102020204" pitchFamily="34" charset="0"/>
            </a:endParaRPr>
          </a:p>
          <a:p>
            <a:endParaRPr lang="en-US" sz="2800" dirty="0">
              <a:latin typeface="Arial Black" panose="020B0A04020102020204" pitchFamily="34" charset="0"/>
            </a:endParaRPr>
          </a:p>
          <a:p>
            <a:endParaRPr lang="en-US" sz="2800" dirty="0" smtClean="0">
              <a:latin typeface="Arial Black" panose="020B0A04020102020204" pitchFamily="34" charset="0"/>
            </a:endParaRPr>
          </a:p>
          <a:p>
            <a:endParaRPr lang="en-US" sz="28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Binary Tree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6651" y="2569029"/>
            <a:ext cx="4615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Full/Strictly binary tree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Complete/perfect binary tree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Skewed binary tree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Almost complete binary tree</a:t>
            </a:r>
            <a:endParaRPr 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Full/Strictly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008" y="2884866"/>
            <a:ext cx="97535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every node has either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0 or 2 children.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also known as </a:t>
            </a:r>
            <a:r>
              <a:rPr lang="en-US" sz="2800" b="1" dirty="0"/>
              <a:t>Strictly binary tree</a:t>
            </a:r>
            <a:r>
              <a:rPr lang="en-US" sz="2800" dirty="0"/>
              <a:t>.</a:t>
            </a:r>
            <a:endParaRPr lang="en-US" sz="2800" dirty="0"/>
          </a:p>
          <a:p>
            <a:pPr algn="just"/>
            <a:endParaRPr lang="en-US" sz="3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018" y="2158415"/>
            <a:ext cx="6096000" cy="3724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63292" y="1341121"/>
            <a:ext cx="311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Example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Complete/perfect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1520067" y="2792186"/>
            <a:ext cx="7694623" cy="30228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panose="05040102010807070707" charset="2"/>
              <a:buNone/>
            </a:pPr>
            <a:r>
              <a:rPr lang="en-US" sz="2400" b="1" dirty="0" smtClean="0">
                <a:ea typeface="+mn-lt"/>
                <a:cs typeface="+mn-lt"/>
              </a:rPr>
              <a:t>       complete binary tree</a:t>
            </a:r>
            <a:r>
              <a:rPr lang="en-US" sz="2400" dirty="0" smtClean="0">
                <a:ea typeface="+mn-lt"/>
                <a:cs typeface="+mn-lt"/>
              </a:rPr>
              <a:t> has 2 properties:</a:t>
            </a:r>
            <a:endParaRPr lang="en-US" sz="2400" dirty="0" smtClean="0">
              <a:ea typeface="+mn-lt"/>
              <a:cs typeface="+mn-lt"/>
            </a:endParaRPr>
          </a:p>
          <a:p>
            <a:pPr marL="0" indent="0" algn="just">
              <a:buFont typeface="Wingdings 3" panose="05040102010807070707" charset="2"/>
              <a:buNone/>
            </a:pPr>
            <a:endParaRPr lang="en-US" sz="2400" dirty="0" smtClean="0">
              <a:cs typeface="Calibri" panose="020F0502020204030204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a typeface="+mn-lt"/>
                <a:cs typeface="+mn-lt"/>
              </a:rPr>
              <a:t>Every internal node has exactly</a:t>
            </a:r>
            <a:r>
              <a:rPr lang="en-US" sz="2400" b="1" dirty="0" smtClean="0">
                <a:ea typeface="+mn-lt"/>
                <a:cs typeface="+mn-lt"/>
              </a:rPr>
              <a:t> 2 children</a:t>
            </a:r>
            <a:r>
              <a:rPr lang="en-US" sz="2400" dirty="0" smtClean="0">
                <a:ea typeface="+mn-lt"/>
                <a:cs typeface="+mn-lt"/>
              </a:rPr>
              <a:t>.</a:t>
            </a:r>
            <a:endParaRPr lang="en-US" sz="24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a typeface="+mn-lt"/>
                <a:cs typeface="+mn-lt"/>
              </a:rPr>
              <a:t>All the leaf nodes are at the </a:t>
            </a:r>
            <a:r>
              <a:rPr lang="en-US" sz="2400" b="1" dirty="0" smtClean="0">
                <a:ea typeface="+mn-lt"/>
                <a:cs typeface="+mn-lt"/>
              </a:rPr>
              <a:t>same level</a:t>
            </a:r>
            <a:r>
              <a:rPr lang="en-US" sz="2400" dirty="0" smtClean="0">
                <a:ea typeface="+mn-lt"/>
                <a:cs typeface="+mn-lt"/>
              </a:rPr>
              <a:t>.</a:t>
            </a:r>
            <a:endParaRPr lang="en-US" sz="2400" dirty="0" smtClean="0"/>
          </a:p>
          <a:p>
            <a:pPr algn="just"/>
            <a:endParaRPr lang="en-US" sz="2400" dirty="0">
              <a:cs typeface="Calibri" panose="020F0502020204030204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6756" y="2674425"/>
            <a:ext cx="6698486" cy="3215273"/>
          </a:xfrm>
          <a:prstGeom prst="rect">
            <a:avLst/>
          </a:prstGeom>
        </p:spPr>
      </p:pic>
      <p:sp>
        <p:nvSpPr>
          <p:cNvPr id="3" name="Content Placeholder 45"/>
          <p:cNvSpPr txBox="1"/>
          <p:nvPr/>
        </p:nvSpPr>
        <p:spPr>
          <a:xfrm>
            <a:off x="4931600" y="968302"/>
            <a:ext cx="2328799" cy="11199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charset="2"/>
              <a:buNone/>
            </a:pPr>
            <a:r>
              <a:rPr lang="en-US" sz="3600" b="1" dirty="0" smtClean="0">
                <a:ea typeface="Calibri" panose="020F0502020204030204"/>
                <a:cs typeface="Calibri" panose="020F0502020204030204"/>
              </a:rPr>
              <a:t>Example</a:t>
            </a:r>
            <a:endParaRPr lang="en-US" sz="3600" b="1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Skewed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958852" y="2743200"/>
            <a:ext cx="9724031" cy="33919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ea typeface="+mn-lt"/>
                <a:cs typeface="+mn-lt"/>
              </a:rPr>
              <a:t>skewed binary tree</a:t>
            </a:r>
            <a:r>
              <a:rPr lang="en-US" sz="2400" dirty="0" smtClean="0">
                <a:ea typeface="+mn-lt"/>
                <a:cs typeface="+mn-lt"/>
              </a:rPr>
              <a:t> has 2 properties</a:t>
            </a:r>
            <a:endParaRPr lang="en-US" sz="2400" dirty="0" smtClean="0">
              <a:ea typeface="Calibri" panose="020F0502020204030204"/>
              <a:cs typeface="Calibri" panose="020F0502020204030204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ea typeface="+mn-lt"/>
                <a:cs typeface="+mn-lt"/>
              </a:rPr>
              <a:t>All the nodes except </a:t>
            </a:r>
            <a:r>
              <a:rPr lang="en-US" sz="2400" b="1" dirty="0" smtClean="0">
                <a:ea typeface="+mn-lt"/>
                <a:cs typeface="+mn-lt"/>
              </a:rPr>
              <a:t>one node</a:t>
            </a:r>
            <a:r>
              <a:rPr lang="en-US" sz="2400" dirty="0" smtClean="0">
                <a:ea typeface="+mn-lt"/>
                <a:cs typeface="+mn-lt"/>
              </a:rPr>
              <a:t> have one and only one child.</a:t>
            </a:r>
            <a:endParaRPr lang="en-US" sz="2400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ea typeface="+mn-lt"/>
                <a:cs typeface="+mn-lt"/>
              </a:rPr>
              <a:t>The remaining node has </a:t>
            </a:r>
            <a:r>
              <a:rPr lang="en-US" sz="2400" b="1" dirty="0" smtClean="0">
                <a:ea typeface="+mn-lt"/>
                <a:cs typeface="+mn-lt"/>
              </a:rPr>
              <a:t>no child</a:t>
            </a:r>
            <a:r>
              <a:rPr lang="en-US" sz="2400" dirty="0" smtClean="0">
                <a:ea typeface="+mn-lt"/>
                <a:cs typeface="+mn-lt"/>
              </a:rPr>
              <a:t>.</a:t>
            </a:r>
            <a:endParaRPr lang="en-US" sz="2400" dirty="0" smtClean="0">
              <a:ea typeface="Calibri" panose="020F0502020204030204"/>
              <a:cs typeface="Calibri" panose="020F0502020204030204"/>
            </a:endParaRPr>
          </a:p>
          <a:p>
            <a:pPr marL="0" indent="0" algn="ctr">
              <a:buFont typeface="Wingdings 3" panose="05040102010807070707" charset="2"/>
              <a:buNone/>
            </a:pPr>
            <a:r>
              <a:rPr lang="en-US" sz="2400" b="1" dirty="0" smtClean="0">
                <a:ea typeface="+mn-lt"/>
                <a:cs typeface="+mn-lt"/>
              </a:rPr>
              <a:t>OR</a:t>
            </a:r>
            <a:endParaRPr lang="en-US" sz="2400" b="1" dirty="0" smtClean="0">
              <a:ea typeface="Calibri" panose="020F0502020204030204"/>
              <a:cs typeface="Calibri" panose="020F0502020204030204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ea typeface="+mn-lt"/>
                <a:cs typeface="+mn-lt"/>
              </a:rPr>
              <a:t>a binary tree of n nodes such that its depth is (n-1).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A diagram of a tre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8078" y="2451621"/>
            <a:ext cx="6456820" cy="31246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8754" y="1419497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Example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complete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917013" y="2577228"/>
            <a:ext cx="7926031" cy="28704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ea typeface="+mn-lt"/>
                <a:cs typeface="+mn-lt"/>
              </a:rPr>
              <a:t>Every level of the tree is filled except the last level.</a:t>
            </a:r>
            <a:endParaRPr lang="en-US" sz="2800" dirty="0" smtClean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All levels, except possibly the last one, are completely filled with nodes.</a:t>
            </a:r>
            <a:endParaRPr lang="en-US" sz="2800" dirty="0">
              <a:latin typeface="Book Antiqua" panose="020406020503050303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0162" y="953896"/>
            <a:ext cx="20127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 Light" panose="020F0302020204030204"/>
                <a:cs typeface="Calibri Light" panose="020F0302020204030204"/>
              </a:rPr>
              <a:t>Example</a:t>
            </a:r>
            <a:endParaRPr lang="en-US" dirty="0"/>
          </a:p>
        </p:txBody>
      </p:sp>
      <p:pic>
        <p:nvPicPr>
          <p:cNvPr id="3" name="Picture 4" descr="What is a nearly complete binary tree? - Quor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063" y="2189416"/>
            <a:ext cx="6872968" cy="348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Binary Tree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4663" y="2603863"/>
            <a:ext cx="5259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Data Searching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Data Sorting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Network Routing Algorithm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Games Tree in Artificial Intelligence</a:t>
            </a:r>
            <a:endParaRPr lang="en-US" sz="2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43" y="1044901"/>
            <a:ext cx="9404723" cy="862276"/>
          </a:xfrm>
        </p:spPr>
        <p:txBody>
          <a:bodyPr/>
          <a:lstStyle/>
          <a:p>
            <a:r>
              <a:rPr lang="en-US" sz="3200" dirty="0" smtClean="0">
                <a:latin typeface="Arial Black" panose="020B0A04020102020204" pitchFamily="34" charset="0"/>
              </a:rPr>
              <a:t>Tree In Data Structure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528" y="2447109"/>
            <a:ext cx="76635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computer science, the term "tree" typically refers to a data structure known as a tree data structure. A tree is a hierarchical structure composed of nodes connected by edges. Each node in a tree has a parent node (except for the root node) and zero or more child nodes.</a:t>
            </a:r>
            <a:endParaRPr lang="en-US" sz="2400" dirty="0"/>
          </a:p>
          <a:p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VEIW OF A TREE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97" y="2801111"/>
            <a:ext cx="5495109" cy="393932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287589" y="2926080"/>
            <a:ext cx="2499360" cy="26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86949" y="2769326"/>
            <a:ext cx="1358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Leaves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37806" y="3805646"/>
            <a:ext cx="249936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314" y="4345577"/>
            <a:ext cx="156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Branches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42857" y="5050971"/>
            <a:ext cx="3030583" cy="88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21486" y="5895703"/>
            <a:ext cx="1105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Root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Scientist’s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77" y="2689256"/>
            <a:ext cx="3927565" cy="269870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795553" y="2835125"/>
            <a:ext cx="2878184" cy="38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86651" y="2628781"/>
            <a:ext cx="123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Root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98469" y="5042263"/>
            <a:ext cx="2185851" cy="34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2183" y="5247302"/>
            <a:ext cx="130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Leaves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804160" y="3466011"/>
            <a:ext cx="2159726" cy="76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80161" y="3222657"/>
            <a:ext cx="153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Branches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47360" y="4232366"/>
            <a:ext cx="1428206" cy="19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75566" y="6149624"/>
            <a:ext cx="1184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Node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114" y="975360"/>
            <a:ext cx="2917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What Is Tree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645" y="1915886"/>
            <a:ext cx="5442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A hierarchical structure used to represent and organize data in a way that is easy to navigate and search. 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It is a collection of nodes that are connected by </a:t>
            </a:r>
            <a:r>
              <a:rPr lang="en-US" sz="2400" dirty="0" smtClean="0">
                <a:solidFill>
                  <a:schemeClr val="bg1"/>
                </a:solidFill>
              </a:rPr>
              <a:t>edges having </a:t>
            </a:r>
            <a:r>
              <a:rPr lang="en-US" sz="2400" dirty="0" smtClean="0">
                <a:solidFill>
                  <a:schemeClr val="bg1"/>
                </a:solidFill>
              </a:rPr>
              <a:t>hierarchical relationship </a:t>
            </a:r>
            <a:r>
              <a:rPr lang="en-US" sz="2400" dirty="0">
                <a:solidFill>
                  <a:schemeClr val="bg1"/>
                </a:solidFill>
              </a:rPr>
              <a:t>between them. 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4274" y="1071154"/>
            <a:ext cx="42323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Tree contains:</a:t>
            </a:r>
            <a:endParaRPr lang="en-US" sz="2400" b="1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Parent Node</a:t>
            </a: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Child Node</a:t>
            </a: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Root Node</a:t>
            </a: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Leaf Node or External Node</a:t>
            </a: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Sibling</a:t>
            </a: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Level of a node</a:t>
            </a: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Internal node</a:t>
            </a: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Subtree</a:t>
            </a: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Depth of tree</a:t>
            </a: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Height of tree</a:t>
            </a: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Edge</a:t>
            </a:r>
            <a:endParaRPr lang="en-US" sz="2400" dirty="0"/>
          </a:p>
          <a:p>
            <a:pPr algn="just"/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876300"/>
            <a:ext cx="10058400" cy="50386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9235" y="2595155"/>
            <a:ext cx="78551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Sorting naturally hierarchical data- </a:t>
            </a:r>
            <a:r>
              <a:rPr lang="en-US" sz="2800" b="1" dirty="0" smtClean="0"/>
              <a:t>File System</a:t>
            </a:r>
            <a:endParaRPr lang="en-US" sz="28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Organize data for quick search, insertion, and deletion- </a:t>
            </a:r>
            <a:r>
              <a:rPr lang="en-US" sz="2800" b="1" dirty="0" smtClean="0"/>
              <a:t>Binary Search Tree</a:t>
            </a:r>
            <a:endParaRPr lang="en-US" sz="28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Network routing Algorithm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Artificial Intelligence 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0857" y="2586446"/>
            <a:ext cx="5033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node can have at most 2 children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node has only left and right child or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Only left child or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Only right child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leaf node has no left or right child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leaf node has only NULL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7829" y="984068"/>
            <a:ext cx="222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</a:t>
            </a:r>
            <a:endParaRPr lang="en-US" sz="3200" b="1" dirty="0"/>
          </a:p>
        </p:txBody>
      </p:sp>
      <p:pic>
        <p:nvPicPr>
          <p:cNvPr id="3" name="Content Placeholder 4" descr="A diagram of a tree&#10;&#10;Description automatically generated"/>
          <p:cNvPicPr>
            <a:picLocks noChangeAspect="1"/>
          </p:cNvPicPr>
          <p:nvPr/>
        </p:nvPicPr>
        <p:blipFill rotWithShape="1">
          <a:blip r:embed="rId1"/>
          <a:stretch>
            <a:fillRect/>
          </a:stretch>
        </p:blipFill>
        <p:spPr>
          <a:xfrm>
            <a:off x="2350193" y="2198213"/>
            <a:ext cx="6315956" cy="3248478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2072</Words>
  <Application>WPS Presentation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Wingdings 3</vt:lpstr>
      <vt:lpstr>Arial</vt:lpstr>
      <vt:lpstr>Arial Black</vt:lpstr>
      <vt:lpstr>Century Gothic</vt:lpstr>
      <vt:lpstr>Microsoft YaHei</vt:lpstr>
      <vt:lpstr>Arial Unicode MS</vt:lpstr>
      <vt:lpstr>Calibri</vt:lpstr>
      <vt:lpstr>Calibri</vt:lpstr>
      <vt:lpstr>Book Antiqua</vt:lpstr>
      <vt:lpstr>Calibri Light</vt:lpstr>
      <vt:lpstr>Ion Boardroom</vt:lpstr>
      <vt:lpstr>      PRESENTATION ON</vt:lpstr>
      <vt:lpstr>Tree In Data Structure</vt:lpstr>
      <vt:lpstr>NATURE VEIW OF A TREE</vt:lpstr>
      <vt:lpstr>Computer Scientist’s View</vt:lpstr>
      <vt:lpstr>PowerPoint 演示文稿</vt:lpstr>
      <vt:lpstr>PowerPoint 演示文稿</vt:lpstr>
      <vt:lpstr>Applications of Tree</vt:lpstr>
      <vt:lpstr>Binary Tree</vt:lpstr>
      <vt:lpstr>PowerPoint 演示文稿</vt:lpstr>
      <vt:lpstr>Types of Binary Tree</vt:lpstr>
      <vt:lpstr>Full/Strictly binary tree </vt:lpstr>
      <vt:lpstr>PowerPoint 演示文稿</vt:lpstr>
      <vt:lpstr>Complete/perfect binary tree </vt:lpstr>
      <vt:lpstr>PowerPoint 演示文稿</vt:lpstr>
      <vt:lpstr>Skewed binary tree </vt:lpstr>
      <vt:lpstr>PowerPoint 演示文稿</vt:lpstr>
      <vt:lpstr>Almost complete binary tree </vt:lpstr>
      <vt:lpstr>PowerPoint 演示文稿</vt:lpstr>
      <vt:lpstr>Applications of Binary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Khan</dc:creator>
  <cp:lastModifiedBy>RK</cp:lastModifiedBy>
  <cp:revision>23</cp:revision>
  <dcterms:created xsi:type="dcterms:W3CDTF">2023-12-01T10:23:00Z</dcterms:created>
  <dcterms:modified xsi:type="dcterms:W3CDTF">2023-12-05T17:00:31Z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D4796059273044BB818E85D2225830CA</vt:lpwstr>
  </property>
  <property fmtid="{D5CDD505-2E9C-101B-9397-08002B2CF9AE}" pid="3" name="KSOProductBuildVer">
    <vt:lpwstr>1033-11.2.0.11225</vt:lpwstr>
  </property>
</Properties>
</file>