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1"/>
  </p:sldMasterIdLst>
  <p:notesMasterIdLst>
    <p:notesMasterId r:id="rId19"/>
  </p:notesMasterIdLst>
  <p:sldIdLst>
    <p:sldId id="258" r:id="rId2"/>
    <p:sldId id="262" r:id="rId3"/>
    <p:sldId id="261" r:id="rId4"/>
    <p:sldId id="266" r:id="rId5"/>
    <p:sldId id="277" r:id="rId6"/>
    <p:sldId id="278" r:id="rId7"/>
    <p:sldId id="279" r:id="rId8"/>
    <p:sldId id="28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37A1E-9BAD-4136-997F-E8F3DB194AA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6D828-9164-41B2-B047-6654D02D1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D828-9164-41B2-B047-6654D02D1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36BC71C-BE92-48FC-BEC6-43E0F13C5BD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060123B-2196-4A3D-BFB3-EB81A05FC0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000" y="762000"/>
            <a:ext cx="7315200" cy="13716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Binary search tree(BST)</a:t>
            </a:r>
            <a:br>
              <a:rPr lang="en-US" sz="4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u="sng" dirty="0" smtClean="0">
                <a:solidFill>
                  <a:srgbClr val="0070C0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v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 smtClean="0"/>
              <a:t>Insertion in BST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600" dirty="0" smtClean="0"/>
              <a:t>Deletion in BST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GUIDED BY</a:t>
            </a:r>
            <a:r>
              <a:rPr lang="en-US" sz="2400" smtClean="0">
                <a:solidFill>
                  <a:srgbClr val="0070C0"/>
                </a:solidFill>
              </a:rPr>
              <a:t>:                           </a:t>
            </a:r>
            <a:r>
              <a:rPr lang="en-US" sz="2400" smtClean="0">
                <a:solidFill>
                  <a:srgbClr val="0070C0"/>
                </a:solidFill>
              </a:rPr>
              <a:t>     </a:t>
            </a:r>
            <a:r>
              <a:rPr lang="en-US" sz="2400" dirty="0" smtClean="0">
                <a:solidFill>
                  <a:srgbClr val="0070C0"/>
                </a:solidFill>
              </a:rPr>
              <a:t>Presented By: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MAM. YASMEEN JANA           </a:t>
            </a: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Shumaila Bibi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                                                 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SP22-BCS-075</a:t>
            </a:r>
          </a:p>
        </p:txBody>
      </p:sp>
    </p:spTree>
    <p:extLst>
      <p:ext uri="{BB962C8B-B14F-4D97-AF65-F5344CB8AC3E}">
        <p14:creationId xmlns:p14="http://schemas.microsoft.com/office/powerpoint/2010/main" val="40790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620000" cy="114331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</a:t>
            </a: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in binary search tree</a:t>
            </a:r>
            <a:b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b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64008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44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543800" cy="18288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                               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 of BST</a:t>
            </a:r>
            <a:b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elements are  inserted in Binary search tree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/>
              <a:t>                            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10,12,5,4,20,8,7,15,13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14600"/>
            <a:ext cx="7162800" cy="3687763"/>
          </a:xfrm>
        </p:spPr>
      </p:pic>
    </p:spTree>
    <p:extLst>
      <p:ext uri="{BB962C8B-B14F-4D97-AF65-F5344CB8AC3E}">
        <p14:creationId xmlns:p14="http://schemas.microsoft.com/office/powerpoint/2010/main" val="15494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334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         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Algorithm – insertion in bst</a:t>
            </a:r>
            <a:br>
              <a:rPr lang="en-US" sz="4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3352800" cy="42672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105400" y="1600200"/>
            <a:ext cx="329184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Value to insert -10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Steps:</a:t>
            </a:r>
          </a:p>
          <a:p>
            <a:pPr marL="0" indent="0">
              <a:buNone/>
            </a:pPr>
            <a:r>
              <a:rPr lang="en-US" sz="2600" dirty="0" smtClean="0"/>
              <a:t>10&lt;15. Move to left subtree</a:t>
            </a:r>
          </a:p>
          <a:p>
            <a:pPr marL="0" indent="0">
              <a:buNone/>
            </a:pPr>
            <a:r>
              <a:rPr lang="en-US" sz="2600" dirty="0" smtClean="0"/>
              <a:t>10&lt;12. </a:t>
            </a:r>
            <a:r>
              <a:rPr lang="en-US" sz="2600" dirty="0"/>
              <a:t>Move to left </a:t>
            </a:r>
            <a:r>
              <a:rPr lang="en-US" sz="2600" dirty="0" smtClean="0"/>
              <a:t>subtree</a:t>
            </a:r>
          </a:p>
          <a:p>
            <a:pPr marL="0" indent="0">
              <a:buNone/>
            </a:pPr>
            <a:r>
              <a:rPr lang="en-US" sz="2600" dirty="0" smtClean="0"/>
              <a:t>10&gt;8. </a:t>
            </a:r>
            <a:r>
              <a:rPr lang="en-US" sz="2600" dirty="0"/>
              <a:t>Move to </a:t>
            </a:r>
            <a:r>
              <a:rPr lang="en-US" sz="2600" dirty="0" smtClean="0"/>
              <a:t>right subtree</a:t>
            </a:r>
          </a:p>
          <a:p>
            <a:pPr marL="0" indent="0">
              <a:buNone/>
            </a:pPr>
            <a:r>
              <a:rPr lang="en-US" sz="2600" dirty="0" smtClean="0"/>
              <a:t>No node left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Insert 10</a:t>
            </a:r>
            <a:endParaRPr lang="en-US" sz="26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010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Deletion</a:t>
            </a:r>
            <a:br>
              <a:rPr lang="en-US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3735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Deletion function</a:t>
            </a:r>
            <a:r>
              <a:rPr lang="en-US" dirty="0" smtClean="0"/>
              <a:t> is used to delete the specified node from a binary search tree. For deletion we have to traverse all elements.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Causes: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Delete a Leaf Node or note with </a:t>
            </a:r>
            <a:r>
              <a:rPr lang="en-US" dirty="0" smtClean="0">
                <a:solidFill>
                  <a:srgbClr val="0070C0"/>
                </a:solidFill>
              </a:rPr>
              <a:t>no child</a:t>
            </a:r>
            <a:r>
              <a:rPr lang="en-US" dirty="0" smtClean="0"/>
              <a:t> in BST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Delete a Node with </a:t>
            </a:r>
            <a:r>
              <a:rPr lang="en-US" dirty="0" smtClean="0">
                <a:solidFill>
                  <a:srgbClr val="0070C0"/>
                </a:solidFill>
              </a:rPr>
              <a:t>single Child</a:t>
            </a:r>
            <a:r>
              <a:rPr lang="en-US" dirty="0" smtClean="0"/>
              <a:t> in BST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/>
              <a:t>Delete a Node with </a:t>
            </a:r>
            <a:r>
              <a:rPr lang="en-US" dirty="0" smtClean="0">
                <a:solidFill>
                  <a:srgbClr val="0070C0"/>
                </a:solidFill>
              </a:rPr>
              <a:t>Both Children</a:t>
            </a:r>
            <a:r>
              <a:rPr lang="en-US" dirty="0" smtClean="0"/>
              <a:t> in 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57200"/>
            <a:ext cx="7696200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3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US" sz="3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Delete a leaf node in bst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2438400"/>
            <a:ext cx="7620000" cy="3809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 Example</a:t>
            </a:r>
          </a:p>
          <a:p>
            <a:endParaRPr lang="en-US" dirty="0"/>
          </a:p>
        </p:txBody>
      </p:sp>
      <p:pic>
        <p:nvPicPr>
          <p:cNvPr id="6" name="Content Placeholder 23">
            <a:extLst>
              <a:ext uri="{FF2B5EF4-FFF2-40B4-BE49-F238E27FC236}">
                <a16:creationId xmlns:a16="http://schemas.microsoft.com/office/drawing/2014/main" xmlns="" id="{C8A18583-4F79-647C-57DB-5CC79EFE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8860"/>
            <a:ext cx="7467600" cy="32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7924800" cy="15240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3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en-US" sz="3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delete a node with single child in </a:t>
            </a:r>
            <a:r>
              <a:rPr lang="en-US" sz="3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6200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E133F4-41DC-E401-EA88-F4B9BEF6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43200"/>
            <a:ext cx="7620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1" y="685800"/>
            <a:ext cx="8991600" cy="1524318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3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br>
              <a:rPr lang="en-US" sz="3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delete a node with both </a:t>
            </a:r>
            <a:r>
              <a:rPr lang="en-US" sz="32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children in </a:t>
            </a: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90" y="2133600"/>
            <a:ext cx="7755910" cy="4191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102657-A2E5-8FA2-3926-217D4740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696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2000"/>
            <a:ext cx="7391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1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6736"/>
            <a:ext cx="7315200" cy="99028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Binary Search tree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Pictures\Screenshots\as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2750457"/>
            <a:ext cx="4324350" cy="344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427018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binary search tree is a general tree where each data value of the 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left sub-tree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must be 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less than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root value, each data value of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right sub-tree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must be 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greater than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root value and left &amp; right sub-tree must be also a </a:t>
            </a:r>
            <a:r>
              <a:rPr 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Binary Search Tree</a:t>
            </a: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7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99D02-BBE3-8D80-AC1D-954CFC2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6324600" cy="1295400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Binary Search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22F298-F01F-BB45-B1A1-4A7D103AEA12}"/>
              </a:ext>
            </a:extLst>
          </p:cNvPr>
          <p:cNvSpPr txBox="1"/>
          <p:nvPr/>
        </p:nvSpPr>
        <p:spPr>
          <a:xfrm>
            <a:off x="692849" y="1960130"/>
            <a:ext cx="7324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node-based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binary tree having following properties: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left subtree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contains only nodes with values lesser than root.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right subtree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contains only nodes with values greater than root.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left and right subtree each must also be a </a:t>
            </a: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binary search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7620000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Types of binary search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tree (BST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Balanced Binary Tree</a:t>
            </a:r>
            <a:r>
              <a:rPr lang="en-US" sz="2400" dirty="0" smtClean="0">
                <a:solidFill>
                  <a:srgbClr val="0070C0"/>
                </a:solidFill>
              </a:rPr>
              <a:t>(AVL)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Full Binary Tree</a:t>
            </a:r>
            <a:r>
              <a:rPr lang="en-US" sz="2400" dirty="0" smtClean="0">
                <a:solidFill>
                  <a:srgbClr val="0070C0"/>
                </a:solidFill>
              </a:rPr>
              <a:t> (Complete)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Degenerate Binary Tree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Red Black Tree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099" y="914400"/>
            <a:ext cx="7620000" cy="1066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Balanced Binary tree(AVL</a:t>
            </a: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1999" y="1828800"/>
            <a:ext cx="76962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 balanced binary tree </a:t>
            </a:r>
            <a:r>
              <a:rPr lang="en-US" dirty="0"/>
              <a:t>is such a tree whose </a:t>
            </a:r>
            <a:r>
              <a:rPr lang="en-US" dirty="0">
                <a:solidFill>
                  <a:srgbClr val="0070C0"/>
                </a:solidFill>
              </a:rPr>
              <a:t>left and right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sub-tree’s </a:t>
            </a:r>
            <a:r>
              <a:rPr lang="en-US" dirty="0">
                <a:solidFill>
                  <a:srgbClr val="0070C0"/>
                </a:solidFill>
              </a:rPr>
              <a:t>height</a:t>
            </a:r>
            <a:r>
              <a:rPr lang="en-US" dirty="0"/>
              <a:t> differ by not </a:t>
            </a:r>
            <a:r>
              <a:rPr lang="en-US" dirty="0">
                <a:solidFill>
                  <a:srgbClr val="0070C0"/>
                </a:solidFill>
              </a:rPr>
              <a:t>more than 1.</a:t>
            </a:r>
            <a:r>
              <a:rPr lang="en-US" dirty="0"/>
              <a:t> Height of AVL tree is </a:t>
            </a:r>
            <a:r>
              <a:rPr lang="en-US" dirty="0">
                <a:solidFill>
                  <a:srgbClr val="0070C0"/>
                </a:solidFill>
              </a:rPr>
              <a:t>(0,1,-1</a:t>
            </a:r>
            <a:r>
              <a:rPr lang="en-US" dirty="0" smtClean="0">
                <a:solidFill>
                  <a:srgbClr val="0070C0"/>
                </a:solidFill>
              </a:rPr>
              <a:t>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Formula of balanced factor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Balance 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factor = height of LST - height of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RST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C:\Users\HP\Pictures\Screenshot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00" y="4038600"/>
            <a:ext cx="5105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5412" y="762000"/>
            <a:ext cx="7696200" cy="1066800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r>
              <a:rPr lang="en-US" sz="36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5412" y="2119256"/>
            <a:ext cx="7692788" cy="4243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Non- Balanced                                         Balanced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6" y="2910385"/>
            <a:ext cx="7543800" cy="32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6962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Full Binary Tree</a:t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</a:t>
            </a:r>
            <a:r>
              <a:rPr lang="en-US" sz="4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40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4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br>
              <a:rPr lang="en-US" sz="4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b="1" u="sng" strike="sngStrike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    </a:t>
            </a:r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complete binary tree(full binary tree)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a binary </a:t>
            </a:r>
            <a:r>
              <a:rPr lang="en-US" dirty="0" smtClean="0"/>
              <a:t>tree in </a:t>
            </a:r>
            <a:r>
              <a:rPr lang="en-US" dirty="0"/>
              <a:t>which every node contains exactly </a:t>
            </a:r>
            <a:r>
              <a:rPr lang="en-US" dirty="0">
                <a:solidFill>
                  <a:srgbClr val="0070C0"/>
                </a:solidFill>
              </a:rPr>
              <a:t>two child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nodes except the</a:t>
            </a:r>
            <a:r>
              <a:rPr lang="en-US" dirty="0">
                <a:solidFill>
                  <a:srgbClr val="0070C0"/>
                </a:solidFill>
              </a:rPr>
              <a:t> leaf node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 descr="C:\Users\HP\Pictures\Screenshots\full-binary-tre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781800" cy="313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781800" cy="1066800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Operations </a:t>
            </a:r>
            <a:r>
              <a:rPr lang="en-US" sz="36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br>
              <a:rPr lang="en-US" sz="36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</a:rPr>
              <a:t>Insertion</a:t>
            </a:r>
            <a:r>
              <a:rPr lang="en-US" sz="2400" dirty="0" smtClean="0"/>
              <a:t> </a:t>
            </a:r>
            <a:r>
              <a:rPr lang="en-US" sz="2400" dirty="0"/>
              <a:t>in binary search </a:t>
            </a:r>
            <a:r>
              <a:rPr lang="en-US" sz="2400" dirty="0" smtClean="0"/>
              <a:t>tree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Deletion</a:t>
            </a:r>
            <a:r>
              <a:rPr lang="en-US" sz="2400" dirty="0"/>
              <a:t> in binary search </a:t>
            </a:r>
            <a:r>
              <a:rPr lang="en-US" sz="2400" dirty="0" smtClean="0"/>
              <a:t>tree 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Searching</a:t>
            </a:r>
            <a:r>
              <a:rPr lang="en-US" sz="2400" dirty="0"/>
              <a:t> of binary search tree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09600"/>
            <a:ext cx="7315200" cy="990600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in binary search tree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155" y="16002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new key is always inserted at the leaf by maintaining the property of the binary search tree.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Properties for insertion are:</a:t>
            </a:r>
          </a:p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Compare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the inserting node to root node</a:t>
            </a:r>
          </a:p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If the inserting value is </a:t>
            </a:r>
            <a:r>
              <a:rPr lang="en-US" sz="2400" dirty="0" smtClean="0">
                <a:solidFill>
                  <a:srgbClr val="0070C0"/>
                </a:solidFill>
              </a:rPr>
              <a:t>smaller</a:t>
            </a:r>
            <a:r>
              <a:rPr lang="en-US" sz="2400" dirty="0" smtClean="0"/>
              <a:t> to root node, we take the</a:t>
            </a:r>
            <a:r>
              <a:rPr lang="en-US" sz="2400" dirty="0" smtClean="0">
                <a:solidFill>
                  <a:srgbClr val="0070C0"/>
                </a:solidFill>
              </a:rPr>
              <a:t> left sub-tree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If the inserting value is </a:t>
            </a:r>
            <a:r>
              <a:rPr lang="en-US" sz="2400" dirty="0" smtClean="0">
                <a:solidFill>
                  <a:srgbClr val="0070C0"/>
                </a:solidFill>
              </a:rPr>
              <a:t>greater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/>
              <a:t>to root node, we take the </a:t>
            </a:r>
            <a:r>
              <a:rPr lang="en-US" sz="2400" dirty="0" smtClean="0">
                <a:solidFill>
                  <a:srgbClr val="0070C0"/>
                </a:solidFill>
              </a:rPr>
              <a:t>right </a:t>
            </a:r>
            <a:r>
              <a:rPr lang="en-US" sz="2400" dirty="0">
                <a:solidFill>
                  <a:srgbClr val="0070C0"/>
                </a:solidFill>
              </a:rPr>
              <a:t>sub-tree</a:t>
            </a:r>
          </a:p>
        </p:txBody>
      </p:sp>
    </p:spTree>
    <p:extLst>
      <p:ext uri="{BB962C8B-B14F-4D97-AF65-F5344CB8AC3E}">
        <p14:creationId xmlns:p14="http://schemas.microsoft.com/office/powerpoint/2010/main" val="12383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516</TotalTime>
  <Words>424</Words>
  <Application>Microsoft Office PowerPoint</Application>
  <PresentationFormat>On-screen Show (4:3)</PresentationFormat>
  <Paragraphs>84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Pushpin</vt:lpstr>
      <vt:lpstr>Binary search tree(BST)  </vt:lpstr>
      <vt:lpstr>Binary Search tree</vt:lpstr>
      <vt:lpstr>Binary Search tree</vt:lpstr>
      <vt:lpstr>Types of binary search tree (BST)</vt:lpstr>
      <vt:lpstr>Balanced Binary tree(AVL) </vt:lpstr>
      <vt:lpstr>BALANCED BINARY TREE </vt:lpstr>
      <vt:lpstr>                  Full Binary Tree                                                                                  Full Binary tree </vt:lpstr>
      <vt:lpstr> Operations of BST </vt:lpstr>
      <vt:lpstr>Insertion in binary search tree </vt:lpstr>
      <vt:lpstr>             Insertion in binary search tree                                                       </vt:lpstr>
      <vt:lpstr>                               Example of BST            elements are  inserted in Binary search tree                              10,12,5,4,20,8,7,15,13</vt:lpstr>
      <vt:lpstr>            Algorithm – insertion in bst </vt:lpstr>
      <vt:lpstr>Deletion   </vt:lpstr>
      <vt:lpstr>Case 1  Delete a leaf node in bst</vt:lpstr>
      <vt:lpstr>case 2  delete a node with single child in bst </vt:lpstr>
      <vt:lpstr>Case 3  delete a node with both children in bst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107</cp:revision>
  <dcterms:created xsi:type="dcterms:W3CDTF">2023-12-01T15:36:44Z</dcterms:created>
  <dcterms:modified xsi:type="dcterms:W3CDTF">2023-12-02T14:28:24Z</dcterms:modified>
</cp:coreProperties>
</file>