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5" r:id="rId7"/>
    <p:sldId id="276" r:id="rId8"/>
    <p:sldId id="278" r:id="rId9"/>
    <p:sldId id="279" r:id="rId10"/>
    <p:sldId id="280" r:id="rId11"/>
    <p:sldId id="26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>
        <p:scale>
          <a:sx n="64" d="100"/>
          <a:sy n="64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earch%20key%20element.cpp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68" y="2524124"/>
            <a:ext cx="7096933" cy="1281113"/>
          </a:xfrm>
        </p:spPr>
        <p:txBody>
          <a:bodyPr/>
          <a:lstStyle/>
          <a:p>
            <a:r>
              <a:rPr lang="en-US" dirty="0"/>
              <a:t>Search key element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68" y="3687763"/>
            <a:ext cx="9500507" cy="806675"/>
          </a:xfrm>
        </p:spPr>
        <p:txBody>
          <a:bodyPr/>
          <a:lstStyle/>
          <a:p>
            <a:r>
              <a:rPr lang="en-US" dirty="0"/>
              <a:t>In AVL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3D214-BF91-3335-D167-CDA7CFA8FCA6}"/>
              </a:ext>
            </a:extLst>
          </p:cNvPr>
          <p:cNvSpPr txBox="1"/>
          <p:nvPr/>
        </p:nvSpPr>
        <p:spPr>
          <a:xfrm>
            <a:off x="8963025" y="4838700"/>
            <a:ext cx="1628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Tayyba Zahid</a:t>
            </a:r>
          </a:p>
          <a:p>
            <a:r>
              <a:rPr lang="en-US" dirty="0"/>
              <a:t>SP22-BCS-078</a:t>
            </a:r>
          </a:p>
          <a:p>
            <a:r>
              <a:rPr lang="en-US" dirty="0"/>
              <a:t>Section-B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D2F8A9-4F02-FF89-F197-40750DF4168C}"/>
              </a:ext>
            </a:extLst>
          </p:cNvPr>
          <p:cNvSpPr txBox="1">
            <a:spLocks/>
          </p:cNvSpPr>
          <p:nvPr/>
        </p:nvSpPr>
        <p:spPr>
          <a:xfrm>
            <a:off x="5927271" y="5801718"/>
            <a:ext cx="6071507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Guided by: Mam Yasmeen Jana</a:t>
            </a:r>
          </a:p>
        </p:txBody>
      </p:sp>
      <p:pic>
        <p:nvPicPr>
          <p:cNvPr id="4" name="WhatsApp Video 2023-12-12 at 6.56.46 AM">
            <a:hlinkClick r:id="" action="ppaction://media"/>
            <a:extLst>
              <a:ext uri="{FF2B5EF4-FFF2-40B4-BE49-F238E27FC236}">
                <a16:creationId xmlns:a16="http://schemas.microsoft.com/office/drawing/2014/main" id="{4087CC20-7F25-EEDB-6555-724EB7F3AE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191" t="2429" r="1191" b="2429"/>
          <a:stretch/>
        </p:blipFill>
        <p:spPr>
          <a:xfrm>
            <a:off x="1395895" y="0"/>
            <a:ext cx="6069842" cy="28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Algorithm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Search of Key Element in AVL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89778"/>
            <a:ext cx="4433208" cy="773113"/>
          </a:xfrm>
        </p:spPr>
        <p:txBody>
          <a:bodyPr/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491784"/>
            <a:ext cx="3233057" cy="522514"/>
          </a:xfrm>
        </p:spPr>
        <p:txBody>
          <a:bodyPr/>
          <a:lstStyle/>
          <a:p>
            <a:r>
              <a:rPr lang="en-US" dirty="0"/>
              <a:t>Searching in AVL 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3092741"/>
            <a:ext cx="8109857" cy="11770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/>
              <a:t>The search operation in an AVL tree is similar with the search operation in a normal Binary Search Tree. No rotation is required here since the tree doesn’t change as no node is inserted or deleted.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Search of Key Element in AVL Tree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DF47-8985-AFC4-44C6-CB40C355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F452B-6EBB-363E-E8F7-A7D9ABE24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Search of Key Element in AVL Tree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3B8AE49-C07F-E236-50E0-3A350E78A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0CE83-870D-517C-F6EF-26919E2EFB3E}"/>
              </a:ext>
            </a:extLst>
          </p:cNvPr>
          <p:cNvSpPr txBox="1"/>
          <p:nvPr/>
        </p:nvSpPr>
        <p:spPr>
          <a:xfrm>
            <a:off x="1371601" y="2257425"/>
            <a:ext cx="8781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 fontAlgn="base">
              <a:buFont typeface="+mj-lt"/>
              <a:buAutoNum type="romanL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Start from the root node.</a:t>
            </a:r>
          </a:p>
          <a:p>
            <a:pPr marL="400050" indent="-400050" algn="l" fontAlgn="base">
              <a:buFont typeface="+mj-lt"/>
              <a:buAutoNum type="romanL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If the root node is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NULL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, return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false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.</a:t>
            </a:r>
          </a:p>
          <a:p>
            <a:pPr marL="400050" indent="-400050" algn="l" fontAlgn="base">
              <a:buFont typeface="+mj-lt"/>
              <a:buAutoNum type="romanL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Check if the current node’s value is equal to the value of the node to be searched. If yes, return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true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.</a:t>
            </a:r>
          </a:p>
          <a:p>
            <a:pPr marL="400050" indent="-400050" algn="l" fontAlgn="base">
              <a:buFont typeface="+mj-lt"/>
              <a:buAutoNum type="romanL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If the current node’s value is less than searched key then recur to the right subtree.</a:t>
            </a:r>
          </a:p>
          <a:p>
            <a:pPr marL="400050" indent="-400050" algn="l" fontAlgn="base">
              <a:buFont typeface="+mj-lt"/>
              <a:buAutoNum type="romanL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If the current node’s value is greater than searched key then recur to the left subtree.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3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B19B3DB-5C77-D85F-89E0-FC1725C97BB9}"/>
              </a:ext>
            </a:extLst>
          </p:cNvPr>
          <p:cNvSpPr/>
          <p:nvPr/>
        </p:nvSpPr>
        <p:spPr>
          <a:xfrm>
            <a:off x="5572124" y="3705225"/>
            <a:ext cx="838201" cy="58102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106038A-0CEE-CB9D-2C8D-3331D397C031}"/>
              </a:ext>
            </a:extLst>
          </p:cNvPr>
          <p:cNvSpPr/>
          <p:nvPr/>
        </p:nvSpPr>
        <p:spPr>
          <a:xfrm>
            <a:off x="6048374" y="2619375"/>
            <a:ext cx="838201" cy="58102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AF76921-A088-6C1A-DD3B-A8678CC7212C}"/>
              </a:ext>
            </a:extLst>
          </p:cNvPr>
          <p:cNvSpPr/>
          <p:nvPr/>
        </p:nvSpPr>
        <p:spPr>
          <a:xfrm>
            <a:off x="4943474" y="1724025"/>
            <a:ext cx="838201" cy="58102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7D15C-A50E-00C4-E505-D030C5A7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92" y="66675"/>
            <a:ext cx="9779183" cy="1325563"/>
          </a:xfrm>
        </p:spPr>
        <p:txBody>
          <a:bodyPr/>
          <a:lstStyle/>
          <a:p>
            <a:r>
              <a:rPr lang="en-US" dirty="0"/>
              <a:t>Node being searched for : is found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A55E9-DAB1-0F9D-6DE3-DD169F59F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Search of Key Element in AVL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6D2A-EA87-885C-CDA3-21F7B71AE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726201-EB4D-2825-1978-41898E22C130}"/>
              </a:ext>
            </a:extLst>
          </p:cNvPr>
          <p:cNvSpPr/>
          <p:nvPr/>
        </p:nvSpPr>
        <p:spPr>
          <a:xfrm>
            <a:off x="4943474" y="1724025"/>
            <a:ext cx="838201" cy="5810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B9B0D-AEB1-82A9-2CD2-C29521CA784E}"/>
              </a:ext>
            </a:extLst>
          </p:cNvPr>
          <p:cNvSpPr txBox="1"/>
          <p:nvPr/>
        </p:nvSpPr>
        <p:spPr>
          <a:xfrm>
            <a:off x="5076825" y="172402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47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5E2924-D504-4613-19FF-4D98F5E17EDF}"/>
              </a:ext>
            </a:extLst>
          </p:cNvPr>
          <p:cNvSpPr/>
          <p:nvPr/>
        </p:nvSpPr>
        <p:spPr>
          <a:xfrm>
            <a:off x="3819524" y="261937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365EF-545E-944B-0771-15A49D4D7369}"/>
              </a:ext>
            </a:extLst>
          </p:cNvPr>
          <p:cNvSpPr txBox="1"/>
          <p:nvPr/>
        </p:nvSpPr>
        <p:spPr>
          <a:xfrm>
            <a:off x="3962400" y="260985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B0ADD5-79D6-FF24-03B5-9314C8E276D5}"/>
              </a:ext>
            </a:extLst>
          </p:cNvPr>
          <p:cNvSpPr/>
          <p:nvPr/>
        </p:nvSpPr>
        <p:spPr>
          <a:xfrm>
            <a:off x="6048374" y="261937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B1CC0-0706-CEA9-317D-31FCE95A2824}"/>
              </a:ext>
            </a:extLst>
          </p:cNvPr>
          <p:cNvSpPr txBox="1"/>
          <p:nvPr/>
        </p:nvSpPr>
        <p:spPr>
          <a:xfrm>
            <a:off x="6172200" y="261937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D7FB95-D7B9-E9F2-8649-A0284836B569}"/>
              </a:ext>
            </a:extLst>
          </p:cNvPr>
          <p:cNvSpPr/>
          <p:nvPr/>
        </p:nvSpPr>
        <p:spPr>
          <a:xfrm>
            <a:off x="3219449" y="370522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70E56E-1FDE-C3A3-FF64-F57FB46045FD}"/>
              </a:ext>
            </a:extLst>
          </p:cNvPr>
          <p:cNvSpPr txBox="1"/>
          <p:nvPr/>
        </p:nvSpPr>
        <p:spPr>
          <a:xfrm>
            <a:off x="3333750" y="36957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C33422-4375-D5FA-F345-DFBD0E4BAE65}"/>
              </a:ext>
            </a:extLst>
          </p:cNvPr>
          <p:cNvSpPr/>
          <p:nvPr/>
        </p:nvSpPr>
        <p:spPr>
          <a:xfrm>
            <a:off x="4362449" y="370522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083F9-0115-81E5-6D65-46F4AC426E8B}"/>
              </a:ext>
            </a:extLst>
          </p:cNvPr>
          <p:cNvSpPr txBox="1"/>
          <p:nvPr/>
        </p:nvSpPr>
        <p:spPr>
          <a:xfrm>
            <a:off x="4514850" y="370522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0636D8-BD23-0743-9790-01F2B0227A9A}"/>
              </a:ext>
            </a:extLst>
          </p:cNvPr>
          <p:cNvSpPr/>
          <p:nvPr/>
        </p:nvSpPr>
        <p:spPr>
          <a:xfrm>
            <a:off x="5572124" y="370522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20E348-F9AB-C1B3-08B0-3F4F6B9343DA}"/>
              </a:ext>
            </a:extLst>
          </p:cNvPr>
          <p:cNvSpPr txBox="1"/>
          <p:nvPr/>
        </p:nvSpPr>
        <p:spPr>
          <a:xfrm>
            <a:off x="5686425" y="36957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F7D2970-C8C2-7A9F-F6A9-545EEC5159A9}"/>
              </a:ext>
            </a:extLst>
          </p:cNvPr>
          <p:cNvSpPr/>
          <p:nvPr/>
        </p:nvSpPr>
        <p:spPr>
          <a:xfrm>
            <a:off x="6715124" y="370522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11F42F-8E17-8076-36FA-054D1115E8D2}"/>
              </a:ext>
            </a:extLst>
          </p:cNvPr>
          <p:cNvSpPr txBox="1"/>
          <p:nvPr/>
        </p:nvSpPr>
        <p:spPr>
          <a:xfrm>
            <a:off x="6867525" y="370522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73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0C9E886-E8B8-7FD7-AB66-9920A56C75AE}"/>
              </a:ext>
            </a:extLst>
          </p:cNvPr>
          <p:cNvSpPr/>
          <p:nvPr/>
        </p:nvSpPr>
        <p:spPr>
          <a:xfrm>
            <a:off x="4981574" y="4857750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5BCC93-024C-44AC-23D6-63540D84C66F}"/>
              </a:ext>
            </a:extLst>
          </p:cNvPr>
          <p:cNvSpPr txBox="1"/>
          <p:nvPr/>
        </p:nvSpPr>
        <p:spPr>
          <a:xfrm>
            <a:off x="5095875" y="484822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49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24AE161-88F8-9631-5E57-BE9C49F919F7}"/>
              </a:ext>
            </a:extLst>
          </p:cNvPr>
          <p:cNvSpPr/>
          <p:nvPr/>
        </p:nvSpPr>
        <p:spPr>
          <a:xfrm>
            <a:off x="6124574" y="4857750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161910-F816-FB37-AD78-BE26ABBB3F97}"/>
              </a:ext>
            </a:extLst>
          </p:cNvPr>
          <p:cNvSpPr txBox="1"/>
          <p:nvPr/>
        </p:nvSpPr>
        <p:spPr>
          <a:xfrm>
            <a:off x="6276975" y="485775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062B95-AF36-1EAF-20F1-4BF08685080D}"/>
              </a:ext>
            </a:extLst>
          </p:cNvPr>
          <p:cNvSpPr/>
          <p:nvPr/>
        </p:nvSpPr>
        <p:spPr>
          <a:xfrm>
            <a:off x="3714749" y="4857750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16AA98-9ECB-2F32-9554-6490D0DA072A}"/>
              </a:ext>
            </a:extLst>
          </p:cNvPr>
          <p:cNvSpPr txBox="1"/>
          <p:nvPr/>
        </p:nvSpPr>
        <p:spPr>
          <a:xfrm>
            <a:off x="3838575" y="485775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FCCAC-2DBA-BD2A-D8FB-1CBD25DCD401}"/>
              </a:ext>
            </a:extLst>
          </p:cNvPr>
          <p:cNvCxnSpPr>
            <a:cxnSpLocks/>
          </p:cNvCxnSpPr>
          <p:nvPr/>
        </p:nvCxnSpPr>
        <p:spPr>
          <a:xfrm flipH="1">
            <a:off x="5581649" y="4305300"/>
            <a:ext cx="323851" cy="523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C8A0F2-06FF-3DAE-2D60-D92B0DA691C4}"/>
              </a:ext>
            </a:extLst>
          </p:cNvPr>
          <p:cNvCxnSpPr>
            <a:cxnSpLocks/>
          </p:cNvCxnSpPr>
          <p:nvPr/>
        </p:nvCxnSpPr>
        <p:spPr>
          <a:xfrm>
            <a:off x="6038850" y="4324350"/>
            <a:ext cx="352425" cy="485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28000A-6450-F47D-EBBE-6302A41BE5D9}"/>
              </a:ext>
            </a:extLst>
          </p:cNvPr>
          <p:cNvCxnSpPr>
            <a:cxnSpLocks/>
          </p:cNvCxnSpPr>
          <p:nvPr/>
        </p:nvCxnSpPr>
        <p:spPr>
          <a:xfrm>
            <a:off x="6581775" y="3238500"/>
            <a:ext cx="361949" cy="400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1E6E6A-CACA-130C-5378-A47A006287D6}"/>
              </a:ext>
            </a:extLst>
          </p:cNvPr>
          <p:cNvCxnSpPr>
            <a:cxnSpLocks/>
          </p:cNvCxnSpPr>
          <p:nvPr/>
        </p:nvCxnSpPr>
        <p:spPr>
          <a:xfrm>
            <a:off x="4381501" y="3257550"/>
            <a:ext cx="361949" cy="41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FAA1D2-05F8-96B6-E854-C35FE9FD2067}"/>
              </a:ext>
            </a:extLst>
          </p:cNvPr>
          <p:cNvCxnSpPr>
            <a:cxnSpLocks/>
          </p:cNvCxnSpPr>
          <p:nvPr/>
        </p:nvCxnSpPr>
        <p:spPr>
          <a:xfrm flipH="1">
            <a:off x="4295774" y="4314825"/>
            <a:ext cx="323851" cy="523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2F6B96-8B42-0422-08F3-C82CFD1EA4C6}"/>
              </a:ext>
            </a:extLst>
          </p:cNvPr>
          <p:cNvCxnSpPr>
            <a:cxnSpLocks/>
          </p:cNvCxnSpPr>
          <p:nvPr/>
        </p:nvCxnSpPr>
        <p:spPr>
          <a:xfrm flipH="1">
            <a:off x="5972174" y="3248025"/>
            <a:ext cx="304801" cy="41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69FF4D-4B84-FFE9-AD48-5354D0FC8B8A}"/>
              </a:ext>
            </a:extLst>
          </p:cNvPr>
          <p:cNvCxnSpPr>
            <a:cxnSpLocks/>
          </p:cNvCxnSpPr>
          <p:nvPr/>
        </p:nvCxnSpPr>
        <p:spPr>
          <a:xfrm>
            <a:off x="5648325" y="2333625"/>
            <a:ext cx="381000" cy="388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C1B8CB-DFE5-B0C6-0D68-83960912402D}"/>
              </a:ext>
            </a:extLst>
          </p:cNvPr>
          <p:cNvCxnSpPr>
            <a:cxnSpLocks/>
          </p:cNvCxnSpPr>
          <p:nvPr/>
        </p:nvCxnSpPr>
        <p:spPr>
          <a:xfrm flipH="1">
            <a:off x="4686300" y="2333625"/>
            <a:ext cx="361950" cy="350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061A57-E404-F2C0-1C35-87F66B4BB14E}"/>
              </a:ext>
            </a:extLst>
          </p:cNvPr>
          <p:cNvCxnSpPr>
            <a:cxnSpLocks/>
          </p:cNvCxnSpPr>
          <p:nvPr/>
        </p:nvCxnSpPr>
        <p:spPr>
          <a:xfrm flipH="1">
            <a:off x="3676650" y="3267075"/>
            <a:ext cx="371475" cy="41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AE30DC1-794B-BB2C-EBE3-92313736792C}"/>
              </a:ext>
            </a:extLst>
          </p:cNvPr>
          <p:cNvSpPr/>
          <p:nvPr/>
        </p:nvSpPr>
        <p:spPr>
          <a:xfrm>
            <a:off x="1476373" y="2495550"/>
            <a:ext cx="838201" cy="637520"/>
          </a:xfrm>
          <a:prstGeom prst="roundRect">
            <a:avLst/>
          </a:prstGeom>
          <a:solidFill>
            <a:srgbClr val="33CC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45DAFD-60E4-E941-61C5-A583ACD4B817}"/>
              </a:ext>
            </a:extLst>
          </p:cNvPr>
          <p:cNvSpPr txBox="1"/>
          <p:nvPr/>
        </p:nvSpPr>
        <p:spPr>
          <a:xfrm>
            <a:off x="1400174" y="2019300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Found !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781659-3CC6-D275-CBBD-A638E6C782DD}"/>
              </a:ext>
            </a:extLst>
          </p:cNvPr>
          <p:cNvSpPr txBox="1"/>
          <p:nvPr/>
        </p:nvSpPr>
        <p:spPr>
          <a:xfrm>
            <a:off x="6323900" y="1439863"/>
            <a:ext cx="17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val_to_find</a:t>
            </a:r>
            <a:r>
              <a:rPr lang="en-US" dirty="0"/>
              <a:t> = 50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9D57F1-81EC-B53A-1DAA-09EBB0AAAF45}"/>
              </a:ext>
            </a:extLst>
          </p:cNvPr>
          <p:cNvSpPr txBox="1"/>
          <p:nvPr/>
        </p:nvSpPr>
        <p:spPr>
          <a:xfrm>
            <a:off x="6323900" y="1649413"/>
            <a:ext cx="217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50 with 47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A316DD-EDA3-6B6B-7638-5A6FA1015F2E}"/>
              </a:ext>
            </a:extLst>
          </p:cNvPr>
          <p:cNvSpPr txBox="1"/>
          <p:nvPr/>
        </p:nvSpPr>
        <p:spPr>
          <a:xfrm>
            <a:off x="6629049" y="1981389"/>
            <a:ext cx="78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50&gt;47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6C4931-9F65-13D3-6844-E2C26133F389}"/>
              </a:ext>
            </a:extLst>
          </p:cNvPr>
          <p:cNvSpPr txBox="1"/>
          <p:nvPr/>
        </p:nvSpPr>
        <p:spPr>
          <a:xfrm>
            <a:off x="7187631" y="2677319"/>
            <a:ext cx="218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50 with 61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90078-7951-50F9-6EFF-62F85A77518F}"/>
              </a:ext>
            </a:extLst>
          </p:cNvPr>
          <p:cNvSpPr txBox="1"/>
          <p:nvPr/>
        </p:nvSpPr>
        <p:spPr>
          <a:xfrm>
            <a:off x="7505348" y="31041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50&lt;61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5F8D56-4C6A-4FD3-32AA-2053124A27BF}"/>
              </a:ext>
            </a:extLst>
          </p:cNvPr>
          <p:cNvSpPr txBox="1"/>
          <p:nvPr/>
        </p:nvSpPr>
        <p:spPr>
          <a:xfrm>
            <a:off x="7705726" y="3780653"/>
            <a:ext cx="218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50 with 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86844A-CBF7-E779-0A13-F0A0F93DD418}"/>
              </a:ext>
            </a:extLst>
          </p:cNvPr>
          <p:cNvSpPr txBox="1"/>
          <p:nvPr/>
        </p:nvSpPr>
        <p:spPr>
          <a:xfrm>
            <a:off x="8297553" y="410158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50=50</a:t>
            </a:r>
          </a:p>
        </p:txBody>
      </p:sp>
    </p:spTree>
    <p:extLst>
      <p:ext uri="{BB962C8B-B14F-4D97-AF65-F5344CB8AC3E}">
        <p14:creationId xmlns:p14="http://schemas.microsoft.com/office/powerpoint/2010/main" val="150399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6" grpId="0" animBg="1"/>
      <p:bldP spid="64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B19B3DB-5C77-D85F-89E0-FC1725C97BB9}"/>
              </a:ext>
            </a:extLst>
          </p:cNvPr>
          <p:cNvSpPr/>
          <p:nvPr/>
        </p:nvSpPr>
        <p:spPr>
          <a:xfrm>
            <a:off x="3219449" y="3705224"/>
            <a:ext cx="838201" cy="58102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106038A-0CEE-CB9D-2C8D-3331D397C031}"/>
              </a:ext>
            </a:extLst>
          </p:cNvPr>
          <p:cNvSpPr/>
          <p:nvPr/>
        </p:nvSpPr>
        <p:spPr>
          <a:xfrm>
            <a:off x="3819524" y="2619374"/>
            <a:ext cx="838201" cy="58102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AF76921-A088-6C1A-DD3B-A8678CC7212C}"/>
              </a:ext>
            </a:extLst>
          </p:cNvPr>
          <p:cNvSpPr/>
          <p:nvPr/>
        </p:nvSpPr>
        <p:spPr>
          <a:xfrm>
            <a:off x="4943474" y="1724025"/>
            <a:ext cx="838201" cy="58102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7D15C-A50E-00C4-E505-D030C5A7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71" y="44688"/>
            <a:ext cx="10548258" cy="1325563"/>
          </a:xfrm>
        </p:spPr>
        <p:txBody>
          <a:bodyPr/>
          <a:lstStyle/>
          <a:p>
            <a:r>
              <a:rPr lang="en-US" sz="4400" dirty="0"/>
              <a:t>Node being searched for : is not found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A55E9-DAB1-0F9D-6DE3-DD169F59F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Search of Key Element in AVL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6D2A-EA87-885C-CDA3-21F7B71AE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726201-EB4D-2825-1978-41898E22C130}"/>
              </a:ext>
            </a:extLst>
          </p:cNvPr>
          <p:cNvSpPr/>
          <p:nvPr/>
        </p:nvSpPr>
        <p:spPr>
          <a:xfrm>
            <a:off x="4943474" y="1724025"/>
            <a:ext cx="838201" cy="5810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B9B0D-AEB1-82A9-2CD2-C29521CA784E}"/>
              </a:ext>
            </a:extLst>
          </p:cNvPr>
          <p:cNvSpPr txBox="1"/>
          <p:nvPr/>
        </p:nvSpPr>
        <p:spPr>
          <a:xfrm>
            <a:off x="5076825" y="172402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47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5E2924-D504-4613-19FF-4D98F5E17EDF}"/>
              </a:ext>
            </a:extLst>
          </p:cNvPr>
          <p:cNvSpPr/>
          <p:nvPr/>
        </p:nvSpPr>
        <p:spPr>
          <a:xfrm>
            <a:off x="3819524" y="261937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365EF-545E-944B-0771-15A49D4D7369}"/>
              </a:ext>
            </a:extLst>
          </p:cNvPr>
          <p:cNvSpPr txBox="1"/>
          <p:nvPr/>
        </p:nvSpPr>
        <p:spPr>
          <a:xfrm>
            <a:off x="3962400" y="260985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B0ADD5-79D6-FF24-03B5-9314C8E276D5}"/>
              </a:ext>
            </a:extLst>
          </p:cNvPr>
          <p:cNvSpPr/>
          <p:nvPr/>
        </p:nvSpPr>
        <p:spPr>
          <a:xfrm>
            <a:off x="6048374" y="261937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B1CC0-0706-CEA9-317D-31FCE95A2824}"/>
              </a:ext>
            </a:extLst>
          </p:cNvPr>
          <p:cNvSpPr txBox="1"/>
          <p:nvPr/>
        </p:nvSpPr>
        <p:spPr>
          <a:xfrm>
            <a:off x="6172200" y="261937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D7FB95-D7B9-E9F2-8649-A0284836B569}"/>
              </a:ext>
            </a:extLst>
          </p:cNvPr>
          <p:cNvSpPr/>
          <p:nvPr/>
        </p:nvSpPr>
        <p:spPr>
          <a:xfrm>
            <a:off x="3219449" y="370522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70E56E-1FDE-C3A3-FF64-F57FB46045FD}"/>
              </a:ext>
            </a:extLst>
          </p:cNvPr>
          <p:cNvSpPr txBox="1"/>
          <p:nvPr/>
        </p:nvSpPr>
        <p:spPr>
          <a:xfrm>
            <a:off x="3333750" y="36957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C33422-4375-D5FA-F345-DFBD0E4BAE65}"/>
              </a:ext>
            </a:extLst>
          </p:cNvPr>
          <p:cNvSpPr/>
          <p:nvPr/>
        </p:nvSpPr>
        <p:spPr>
          <a:xfrm>
            <a:off x="4362449" y="370522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083F9-0115-81E5-6D65-46F4AC426E8B}"/>
              </a:ext>
            </a:extLst>
          </p:cNvPr>
          <p:cNvSpPr txBox="1"/>
          <p:nvPr/>
        </p:nvSpPr>
        <p:spPr>
          <a:xfrm>
            <a:off x="4514850" y="370522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0636D8-BD23-0743-9790-01F2B0227A9A}"/>
              </a:ext>
            </a:extLst>
          </p:cNvPr>
          <p:cNvSpPr/>
          <p:nvPr/>
        </p:nvSpPr>
        <p:spPr>
          <a:xfrm>
            <a:off x="5572124" y="370522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20E348-F9AB-C1B3-08B0-3F4F6B9343DA}"/>
              </a:ext>
            </a:extLst>
          </p:cNvPr>
          <p:cNvSpPr txBox="1"/>
          <p:nvPr/>
        </p:nvSpPr>
        <p:spPr>
          <a:xfrm>
            <a:off x="5686425" y="36957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F7D2970-C8C2-7A9F-F6A9-545EEC5159A9}"/>
              </a:ext>
            </a:extLst>
          </p:cNvPr>
          <p:cNvSpPr/>
          <p:nvPr/>
        </p:nvSpPr>
        <p:spPr>
          <a:xfrm>
            <a:off x="6715124" y="3705225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11F42F-8E17-8076-36FA-054D1115E8D2}"/>
              </a:ext>
            </a:extLst>
          </p:cNvPr>
          <p:cNvSpPr txBox="1"/>
          <p:nvPr/>
        </p:nvSpPr>
        <p:spPr>
          <a:xfrm>
            <a:off x="6867525" y="370522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73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0C9E886-E8B8-7FD7-AB66-9920A56C75AE}"/>
              </a:ext>
            </a:extLst>
          </p:cNvPr>
          <p:cNvSpPr/>
          <p:nvPr/>
        </p:nvSpPr>
        <p:spPr>
          <a:xfrm>
            <a:off x="4981574" y="4857750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5BCC93-024C-44AC-23D6-63540D84C66F}"/>
              </a:ext>
            </a:extLst>
          </p:cNvPr>
          <p:cNvSpPr txBox="1"/>
          <p:nvPr/>
        </p:nvSpPr>
        <p:spPr>
          <a:xfrm>
            <a:off x="5095875" y="484822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49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24AE161-88F8-9631-5E57-BE9C49F919F7}"/>
              </a:ext>
            </a:extLst>
          </p:cNvPr>
          <p:cNvSpPr/>
          <p:nvPr/>
        </p:nvSpPr>
        <p:spPr>
          <a:xfrm>
            <a:off x="6124574" y="4857750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161910-F816-FB37-AD78-BE26ABBB3F97}"/>
              </a:ext>
            </a:extLst>
          </p:cNvPr>
          <p:cNvSpPr txBox="1"/>
          <p:nvPr/>
        </p:nvSpPr>
        <p:spPr>
          <a:xfrm>
            <a:off x="6276975" y="485775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062B95-AF36-1EAF-20F1-4BF08685080D}"/>
              </a:ext>
            </a:extLst>
          </p:cNvPr>
          <p:cNvSpPr/>
          <p:nvPr/>
        </p:nvSpPr>
        <p:spPr>
          <a:xfrm>
            <a:off x="3714749" y="4857750"/>
            <a:ext cx="838201" cy="5810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16AA98-9ECB-2F32-9554-6490D0DA072A}"/>
              </a:ext>
            </a:extLst>
          </p:cNvPr>
          <p:cNvSpPr txBox="1"/>
          <p:nvPr/>
        </p:nvSpPr>
        <p:spPr>
          <a:xfrm>
            <a:off x="3838575" y="485775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FCCAC-2DBA-BD2A-D8FB-1CBD25DCD401}"/>
              </a:ext>
            </a:extLst>
          </p:cNvPr>
          <p:cNvCxnSpPr>
            <a:cxnSpLocks/>
          </p:cNvCxnSpPr>
          <p:nvPr/>
        </p:nvCxnSpPr>
        <p:spPr>
          <a:xfrm flipH="1">
            <a:off x="5581649" y="4305300"/>
            <a:ext cx="323851" cy="523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C8A0F2-06FF-3DAE-2D60-D92B0DA691C4}"/>
              </a:ext>
            </a:extLst>
          </p:cNvPr>
          <p:cNvCxnSpPr>
            <a:cxnSpLocks/>
          </p:cNvCxnSpPr>
          <p:nvPr/>
        </p:nvCxnSpPr>
        <p:spPr>
          <a:xfrm>
            <a:off x="6038850" y="4324350"/>
            <a:ext cx="352425" cy="485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28000A-6450-F47D-EBBE-6302A41BE5D9}"/>
              </a:ext>
            </a:extLst>
          </p:cNvPr>
          <p:cNvCxnSpPr>
            <a:cxnSpLocks/>
          </p:cNvCxnSpPr>
          <p:nvPr/>
        </p:nvCxnSpPr>
        <p:spPr>
          <a:xfrm>
            <a:off x="6581775" y="3238500"/>
            <a:ext cx="361949" cy="400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1E6E6A-CACA-130C-5378-A47A006287D6}"/>
              </a:ext>
            </a:extLst>
          </p:cNvPr>
          <p:cNvCxnSpPr>
            <a:cxnSpLocks/>
          </p:cNvCxnSpPr>
          <p:nvPr/>
        </p:nvCxnSpPr>
        <p:spPr>
          <a:xfrm>
            <a:off x="4381501" y="3257550"/>
            <a:ext cx="361949" cy="41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FAA1D2-05F8-96B6-E854-C35FE9FD2067}"/>
              </a:ext>
            </a:extLst>
          </p:cNvPr>
          <p:cNvCxnSpPr>
            <a:cxnSpLocks/>
          </p:cNvCxnSpPr>
          <p:nvPr/>
        </p:nvCxnSpPr>
        <p:spPr>
          <a:xfrm flipH="1">
            <a:off x="4295774" y="4314825"/>
            <a:ext cx="323851" cy="523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2F6B96-8B42-0422-08F3-C82CFD1EA4C6}"/>
              </a:ext>
            </a:extLst>
          </p:cNvPr>
          <p:cNvCxnSpPr>
            <a:cxnSpLocks/>
          </p:cNvCxnSpPr>
          <p:nvPr/>
        </p:nvCxnSpPr>
        <p:spPr>
          <a:xfrm flipH="1">
            <a:off x="5972174" y="3248025"/>
            <a:ext cx="304801" cy="41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69FF4D-4B84-FFE9-AD48-5354D0FC8B8A}"/>
              </a:ext>
            </a:extLst>
          </p:cNvPr>
          <p:cNvCxnSpPr>
            <a:cxnSpLocks/>
          </p:cNvCxnSpPr>
          <p:nvPr/>
        </p:nvCxnSpPr>
        <p:spPr>
          <a:xfrm>
            <a:off x="5648325" y="2333625"/>
            <a:ext cx="381000" cy="388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C1B8CB-DFE5-B0C6-0D68-83960912402D}"/>
              </a:ext>
            </a:extLst>
          </p:cNvPr>
          <p:cNvCxnSpPr>
            <a:cxnSpLocks/>
          </p:cNvCxnSpPr>
          <p:nvPr/>
        </p:nvCxnSpPr>
        <p:spPr>
          <a:xfrm flipH="1">
            <a:off x="4686300" y="2333625"/>
            <a:ext cx="361950" cy="350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061A57-E404-F2C0-1C35-87F66B4BB14E}"/>
              </a:ext>
            </a:extLst>
          </p:cNvPr>
          <p:cNvCxnSpPr>
            <a:cxnSpLocks/>
          </p:cNvCxnSpPr>
          <p:nvPr/>
        </p:nvCxnSpPr>
        <p:spPr>
          <a:xfrm flipH="1">
            <a:off x="3676650" y="3267075"/>
            <a:ext cx="371475" cy="41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AE30DC1-794B-BB2C-EBE3-92313736792C}"/>
              </a:ext>
            </a:extLst>
          </p:cNvPr>
          <p:cNvSpPr/>
          <p:nvPr/>
        </p:nvSpPr>
        <p:spPr>
          <a:xfrm>
            <a:off x="1476373" y="2495550"/>
            <a:ext cx="838201" cy="63752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45DAFD-60E4-E941-61C5-A583ACD4B817}"/>
              </a:ext>
            </a:extLst>
          </p:cNvPr>
          <p:cNvSpPr txBox="1"/>
          <p:nvPr/>
        </p:nvSpPr>
        <p:spPr>
          <a:xfrm>
            <a:off x="1400174" y="2019300"/>
            <a:ext cx="171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 Found !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781659-3CC6-D275-CBBD-A638E6C782DD}"/>
              </a:ext>
            </a:extLst>
          </p:cNvPr>
          <p:cNvSpPr txBox="1"/>
          <p:nvPr/>
        </p:nvSpPr>
        <p:spPr>
          <a:xfrm>
            <a:off x="6323900" y="1439863"/>
            <a:ext cx="17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val_to_find</a:t>
            </a:r>
            <a:r>
              <a:rPr lang="en-US" dirty="0"/>
              <a:t> = 23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9D57F1-81EC-B53A-1DAA-09EBB0AAAF45}"/>
              </a:ext>
            </a:extLst>
          </p:cNvPr>
          <p:cNvSpPr txBox="1"/>
          <p:nvPr/>
        </p:nvSpPr>
        <p:spPr>
          <a:xfrm>
            <a:off x="6323900" y="1649413"/>
            <a:ext cx="217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23 with 47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A316DD-EDA3-6B6B-7638-5A6FA1015F2E}"/>
              </a:ext>
            </a:extLst>
          </p:cNvPr>
          <p:cNvSpPr txBox="1"/>
          <p:nvPr/>
        </p:nvSpPr>
        <p:spPr>
          <a:xfrm>
            <a:off x="6629049" y="1981389"/>
            <a:ext cx="78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23&lt;47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6C4931-9F65-13D3-6844-E2C26133F389}"/>
              </a:ext>
            </a:extLst>
          </p:cNvPr>
          <p:cNvSpPr txBox="1"/>
          <p:nvPr/>
        </p:nvSpPr>
        <p:spPr>
          <a:xfrm>
            <a:off x="7187631" y="2677319"/>
            <a:ext cx="218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23 with 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90078-7951-50F9-6EFF-62F85A77518F}"/>
              </a:ext>
            </a:extLst>
          </p:cNvPr>
          <p:cNvSpPr txBox="1"/>
          <p:nvPr/>
        </p:nvSpPr>
        <p:spPr>
          <a:xfrm>
            <a:off x="7505348" y="31041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23&lt;25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5F8D56-4C6A-4FD3-32AA-2053124A27BF}"/>
              </a:ext>
            </a:extLst>
          </p:cNvPr>
          <p:cNvSpPr txBox="1"/>
          <p:nvPr/>
        </p:nvSpPr>
        <p:spPr>
          <a:xfrm>
            <a:off x="7705726" y="3780653"/>
            <a:ext cx="218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23 with 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86844A-CBF7-E779-0A13-F0A0F93DD418}"/>
              </a:ext>
            </a:extLst>
          </p:cNvPr>
          <p:cNvSpPr txBox="1"/>
          <p:nvPr/>
        </p:nvSpPr>
        <p:spPr>
          <a:xfrm>
            <a:off x="8297553" y="410158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23!=10</a:t>
            </a:r>
          </a:p>
        </p:txBody>
      </p:sp>
    </p:spTree>
    <p:extLst>
      <p:ext uri="{BB962C8B-B14F-4D97-AF65-F5344CB8AC3E}">
        <p14:creationId xmlns:p14="http://schemas.microsoft.com/office/powerpoint/2010/main" val="1230192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6" grpId="0" animBg="1"/>
      <p:bldP spid="64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6522-3D56-CD05-5CA8-36D73F93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C942-D598-64AB-91B8-9F02BCB87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Search of Key Element in AVL Tree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FAFA428-E450-49FE-223A-EB4E6FCCD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1A7CB-3C88-01E2-E678-2EDB13FC9F46}"/>
              </a:ext>
            </a:extLst>
          </p:cNvPr>
          <p:cNvSpPr txBox="1"/>
          <p:nvPr/>
        </p:nvSpPr>
        <p:spPr>
          <a:xfrm>
            <a:off x="1400175" y="1943100"/>
            <a:ext cx="254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Search key element.cpp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54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8"/>
            <a:ext cx="9779183" cy="2271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effectLst/>
                <a:latin typeface="Muli"/>
              </a:rPr>
              <a:t>Searching in AVL trees is the same as searching in a binary search tree.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effectLst/>
                <a:latin typeface="Muli"/>
              </a:rPr>
              <a:t>    Start the traversal of the tree from the root. 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effectLst/>
                <a:latin typeface="Muli"/>
              </a:rPr>
              <a:t>    If the search value is equal to the current root, return true. Else, find 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effectLst/>
                <a:latin typeface="Muli"/>
              </a:rPr>
              <a:t>    the value in the right and the left subtrees.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Search of Key Element in AVL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14481" cy="2387600"/>
          </a:xfrm>
        </p:spPr>
        <p:txBody>
          <a:bodyPr/>
          <a:lstStyle/>
          <a:p>
            <a:r>
              <a:rPr lang="en-US" sz="9600" dirty="0">
                <a:latin typeface="Baguet Script" panose="020F0502020204030204" pitchFamily="2" charset="0"/>
              </a:rPr>
              <a:t>Thank you</a:t>
            </a:r>
          </a:p>
        </p:txBody>
      </p:sp>
      <p:pic>
        <p:nvPicPr>
          <p:cNvPr id="7" name="Graphic 6" descr="Sunglasses face outline with solid fill">
            <a:extLst>
              <a:ext uri="{FF2B5EF4-FFF2-40B4-BE49-F238E27FC236}">
                <a16:creationId xmlns:a16="http://schemas.microsoft.com/office/drawing/2014/main" id="{7282447C-59F7-42AB-102E-090795099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47236">
            <a:off x="5829300" y="3124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601</TotalTime>
  <Words>352</Words>
  <Application>Microsoft Office PowerPoint</Application>
  <PresentationFormat>Widescreen</PresentationFormat>
  <Paragraphs>83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Baguet Script</vt:lpstr>
      <vt:lpstr>Calibri</vt:lpstr>
      <vt:lpstr>Muli</vt:lpstr>
      <vt:lpstr>Nunito</vt:lpstr>
      <vt:lpstr>Tenorite</vt:lpstr>
      <vt:lpstr>Office Theme</vt:lpstr>
      <vt:lpstr>Search key element</vt:lpstr>
      <vt:lpstr>Agenda</vt:lpstr>
      <vt:lpstr>Introduction</vt:lpstr>
      <vt:lpstr>Steps of implementation</vt:lpstr>
      <vt:lpstr>Node being searched for : is found </vt:lpstr>
      <vt:lpstr>Node being searched for : is not found </vt:lpstr>
      <vt:lpstr>Code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key element</dc:title>
  <dc:creator>ZAHID,TABINDA</dc:creator>
  <cp:lastModifiedBy>ZAHID,TABINDA</cp:lastModifiedBy>
  <cp:revision>7</cp:revision>
  <dcterms:created xsi:type="dcterms:W3CDTF">2023-12-10T12:25:17Z</dcterms:created>
  <dcterms:modified xsi:type="dcterms:W3CDTF">2023-12-12T15:12:51Z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