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8" r:id="rId3"/>
    <p:sldId id="257" r:id="rId4"/>
    <p:sldId id="259" r:id="rId5"/>
    <p:sldId id="261" r:id="rId6"/>
    <p:sldId id="262" r:id="rId7"/>
    <p:sldId id="263" r:id="rId8"/>
    <p:sldId id="264" r:id="rId9"/>
    <p:sldId id="265" r:id="rId10"/>
    <p:sldId id="271" r:id="rId11"/>
    <p:sldId id="270" r:id="rId12"/>
    <p:sldId id="269" r:id="rId13"/>
    <p:sldId id="268"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96"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E017A-B225-4737-A68D-999B632CCDD5}" type="datetimeFigureOut">
              <a:rPr lang="en-US" smtClean="0"/>
              <a:pPr/>
              <a:t>6/6/2018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6538E-C749-4330-8BB4-29444E7867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16538E-C749-4330-8BB4-29444E7867A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EB158F-7455-4090-B560-EA5CF65A5120}" type="datetime1">
              <a:rPr lang="en-US" smtClean="0"/>
              <a:pPr/>
              <a:t>6/6/2018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RIZK Salam</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FDD436F-CEC8-4E5E-9B2A-FD2E64BB1A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AA0226-E534-4EAC-8B03-FACC6E49EF1D}" type="datetime1">
              <a:rPr lang="en-US" smtClean="0"/>
              <a:pPr/>
              <a:t>6/6/2018</a:t>
            </a:fld>
            <a:endParaRPr lang="en-US"/>
          </a:p>
        </p:txBody>
      </p:sp>
      <p:sp>
        <p:nvSpPr>
          <p:cNvPr id="5" name="Footer Placeholder 4"/>
          <p:cNvSpPr>
            <a:spLocks noGrp="1"/>
          </p:cNvSpPr>
          <p:nvPr>
            <p:ph type="ftr" sz="quarter" idx="11"/>
          </p:nvPr>
        </p:nvSpPr>
        <p:spPr/>
        <p:txBody>
          <a:bodyPr/>
          <a:lstStyle>
            <a:extLst/>
          </a:lstStyle>
          <a:p>
            <a:r>
              <a:rPr lang="en-US" smtClean="0"/>
              <a:t>RIZK Salam</a:t>
            </a:r>
            <a:endParaRPr lang="en-US"/>
          </a:p>
        </p:txBody>
      </p:sp>
      <p:sp>
        <p:nvSpPr>
          <p:cNvPr id="6" name="Slide Number Placeholder 5"/>
          <p:cNvSpPr>
            <a:spLocks noGrp="1"/>
          </p:cNvSpPr>
          <p:nvPr>
            <p:ph type="sldNum" sz="quarter" idx="12"/>
          </p:nvPr>
        </p:nvSpPr>
        <p:spPr/>
        <p:txBody>
          <a:bodyPr/>
          <a:lstStyle>
            <a:extLst/>
          </a:lstStyle>
          <a:p>
            <a:fld id="{1FDD436F-CEC8-4E5E-9B2A-FD2E64BB1A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7F7697-5AB1-47BB-8B64-E19000047070}" type="datetime1">
              <a:rPr lang="en-US" smtClean="0"/>
              <a:pPr/>
              <a:t>6/6/2018</a:t>
            </a:fld>
            <a:endParaRPr lang="en-US"/>
          </a:p>
        </p:txBody>
      </p:sp>
      <p:sp>
        <p:nvSpPr>
          <p:cNvPr id="5" name="Footer Placeholder 4"/>
          <p:cNvSpPr>
            <a:spLocks noGrp="1"/>
          </p:cNvSpPr>
          <p:nvPr>
            <p:ph type="ftr" sz="quarter" idx="11"/>
          </p:nvPr>
        </p:nvSpPr>
        <p:spPr/>
        <p:txBody>
          <a:bodyPr/>
          <a:lstStyle>
            <a:extLst/>
          </a:lstStyle>
          <a:p>
            <a:r>
              <a:rPr lang="en-US" smtClean="0"/>
              <a:t>RIZK Salam</a:t>
            </a:r>
            <a:endParaRPr lang="en-US"/>
          </a:p>
        </p:txBody>
      </p:sp>
      <p:sp>
        <p:nvSpPr>
          <p:cNvPr id="6" name="Slide Number Placeholder 5"/>
          <p:cNvSpPr>
            <a:spLocks noGrp="1"/>
          </p:cNvSpPr>
          <p:nvPr>
            <p:ph type="sldNum" sz="quarter" idx="12"/>
          </p:nvPr>
        </p:nvSpPr>
        <p:spPr/>
        <p:txBody>
          <a:bodyPr/>
          <a:lstStyle>
            <a:extLst/>
          </a:lstStyle>
          <a:p>
            <a:fld id="{1FDD436F-CEC8-4E5E-9B2A-FD2E64BB1A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6E21D-EEF3-4105-938C-B706D6D26D7C}" type="datetime1">
              <a:rPr lang="en-US" smtClean="0"/>
              <a:pPr/>
              <a:t>6/6/2018</a:t>
            </a:fld>
            <a:endParaRPr lang="en-US"/>
          </a:p>
        </p:txBody>
      </p:sp>
      <p:sp>
        <p:nvSpPr>
          <p:cNvPr id="5" name="Footer Placeholder 4"/>
          <p:cNvSpPr>
            <a:spLocks noGrp="1"/>
          </p:cNvSpPr>
          <p:nvPr>
            <p:ph type="ftr" sz="quarter" idx="11"/>
          </p:nvPr>
        </p:nvSpPr>
        <p:spPr/>
        <p:txBody>
          <a:bodyPr/>
          <a:lstStyle>
            <a:extLst/>
          </a:lstStyle>
          <a:p>
            <a:r>
              <a:rPr lang="en-US" smtClean="0"/>
              <a:t>RIZK Salam</a:t>
            </a:r>
            <a:endParaRPr lang="en-US"/>
          </a:p>
        </p:txBody>
      </p:sp>
      <p:sp>
        <p:nvSpPr>
          <p:cNvPr id="6" name="Slide Number Placeholder 5"/>
          <p:cNvSpPr>
            <a:spLocks noGrp="1"/>
          </p:cNvSpPr>
          <p:nvPr>
            <p:ph type="sldNum" sz="quarter" idx="12"/>
          </p:nvPr>
        </p:nvSpPr>
        <p:spPr/>
        <p:txBody>
          <a:bodyPr/>
          <a:lstStyle>
            <a:extLst/>
          </a:lstStyle>
          <a:p>
            <a:fld id="{1FDD436F-CEC8-4E5E-9B2A-FD2E64BB1AF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0ABA94-3458-4B75-ACAE-AFC81AB28A41}" type="datetime1">
              <a:rPr lang="en-US" smtClean="0"/>
              <a:pPr/>
              <a:t>6/6/2018</a:t>
            </a:fld>
            <a:endParaRPr lang="en-US"/>
          </a:p>
        </p:txBody>
      </p:sp>
      <p:sp>
        <p:nvSpPr>
          <p:cNvPr id="5" name="Footer Placeholder 4"/>
          <p:cNvSpPr>
            <a:spLocks noGrp="1"/>
          </p:cNvSpPr>
          <p:nvPr>
            <p:ph type="ftr" sz="quarter" idx="11"/>
          </p:nvPr>
        </p:nvSpPr>
        <p:spPr/>
        <p:txBody>
          <a:bodyPr/>
          <a:lstStyle>
            <a:extLst/>
          </a:lstStyle>
          <a:p>
            <a:r>
              <a:rPr lang="en-US" smtClean="0"/>
              <a:t>RIZK Salam</a:t>
            </a:r>
            <a:endParaRPr lang="en-US"/>
          </a:p>
        </p:txBody>
      </p:sp>
      <p:sp>
        <p:nvSpPr>
          <p:cNvPr id="6" name="Slide Number Placeholder 5"/>
          <p:cNvSpPr>
            <a:spLocks noGrp="1"/>
          </p:cNvSpPr>
          <p:nvPr>
            <p:ph type="sldNum" sz="quarter" idx="12"/>
          </p:nvPr>
        </p:nvSpPr>
        <p:spPr/>
        <p:txBody>
          <a:bodyPr/>
          <a:lstStyle>
            <a:extLst/>
          </a:lstStyle>
          <a:p>
            <a:fld id="{1FDD436F-CEC8-4E5E-9B2A-FD2E64BB1AF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8134CF-3632-4E49-8C18-79403511ACAD}" type="datetime1">
              <a:rPr lang="en-US" smtClean="0"/>
              <a:pPr/>
              <a:t>6/6/2018</a:t>
            </a:fld>
            <a:endParaRPr lang="en-US"/>
          </a:p>
        </p:txBody>
      </p:sp>
      <p:sp>
        <p:nvSpPr>
          <p:cNvPr id="6" name="Footer Placeholder 5"/>
          <p:cNvSpPr>
            <a:spLocks noGrp="1"/>
          </p:cNvSpPr>
          <p:nvPr>
            <p:ph type="ftr" sz="quarter" idx="11"/>
          </p:nvPr>
        </p:nvSpPr>
        <p:spPr/>
        <p:txBody>
          <a:bodyPr/>
          <a:lstStyle>
            <a:extLst/>
          </a:lstStyle>
          <a:p>
            <a:r>
              <a:rPr lang="en-US" smtClean="0"/>
              <a:t>RIZK Salam</a:t>
            </a:r>
            <a:endParaRPr lang="en-US"/>
          </a:p>
        </p:txBody>
      </p:sp>
      <p:sp>
        <p:nvSpPr>
          <p:cNvPr id="7" name="Slide Number Placeholder 6"/>
          <p:cNvSpPr>
            <a:spLocks noGrp="1"/>
          </p:cNvSpPr>
          <p:nvPr>
            <p:ph type="sldNum" sz="quarter" idx="12"/>
          </p:nvPr>
        </p:nvSpPr>
        <p:spPr/>
        <p:txBody>
          <a:bodyPr/>
          <a:lstStyle>
            <a:extLst/>
          </a:lstStyle>
          <a:p>
            <a:fld id="{1FDD436F-CEC8-4E5E-9B2A-FD2E64BB1AF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C8BEBE-61EC-4AF9-9D34-F7910420604A}" type="datetime1">
              <a:rPr lang="en-US" smtClean="0"/>
              <a:pPr/>
              <a:t>6/6/2018</a:t>
            </a:fld>
            <a:endParaRPr lang="en-US"/>
          </a:p>
        </p:txBody>
      </p:sp>
      <p:sp>
        <p:nvSpPr>
          <p:cNvPr id="8" name="Footer Placeholder 7"/>
          <p:cNvSpPr>
            <a:spLocks noGrp="1"/>
          </p:cNvSpPr>
          <p:nvPr>
            <p:ph type="ftr" sz="quarter" idx="11"/>
          </p:nvPr>
        </p:nvSpPr>
        <p:spPr/>
        <p:txBody>
          <a:bodyPr/>
          <a:lstStyle>
            <a:extLst/>
          </a:lstStyle>
          <a:p>
            <a:r>
              <a:rPr lang="en-US" smtClean="0"/>
              <a:t>RIZK Salam</a:t>
            </a:r>
            <a:endParaRPr lang="en-US"/>
          </a:p>
        </p:txBody>
      </p:sp>
      <p:sp>
        <p:nvSpPr>
          <p:cNvPr id="9" name="Slide Number Placeholder 8"/>
          <p:cNvSpPr>
            <a:spLocks noGrp="1"/>
          </p:cNvSpPr>
          <p:nvPr>
            <p:ph type="sldNum" sz="quarter" idx="12"/>
          </p:nvPr>
        </p:nvSpPr>
        <p:spPr/>
        <p:txBody>
          <a:bodyPr/>
          <a:lstStyle>
            <a:extLst/>
          </a:lstStyle>
          <a:p>
            <a:fld id="{1FDD436F-CEC8-4E5E-9B2A-FD2E64BB1A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214166C-49F7-4373-BDA8-DFC5B11EFE33}" type="datetime1">
              <a:rPr lang="en-US" smtClean="0"/>
              <a:pPr/>
              <a:t>6/6/2018</a:t>
            </a:fld>
            <a:endParaRPr lang="en-US"/>
          </a:p>
        </p:txBody>
      </p:sp>
      <p:sp>
        <p:nvSpPr>
          <p:cNvPr id="4" name="Footer Placeholder 3"/>
          <p:cNvSpPr>
            <a:spLocks noGrp="1"/>
          </p:cNvSpPr>
          <p:nvPr>
            <p:ph type="ftr" sz="quarter" idx="11"/>
          </p:nvPr>
        </p:nvSpPr>
        <p:spPr/>
        <p:txBody>
          <a:bodyPr/>
          <a:lstStyle>
            <a:extLst/>
          </a:lstStyle>
          <a:p>
            <a:r>
              <a:rPr lang="en-US" smtClean="0"/>
              <a:t>RIZK Salam</a:t>
            </a:r>
            <a:endParaRPr lang="en-US"/>
          </a:p>
        </p:txBody>
      </p:sp>
      <p:sp>
        <p:nvSpPr>
          <p:cNvPr id="5" name="Slide Number Placeholder 4"/>
          <p:cNvSpPr>
            <a:spLocks noGrp="1"/>
          </p:cNvSpPr>
          <p:nvPr>
            <p:ph type="sldNum" sz="quarter" idx="12"/>
          </p:nvPr>
        </p:nvSpPr>
        <p:spPr/>
        <p:txBody>
          <a:bodyPr/>
          <a:lstStyle>
            <a:extLst/>
          </a:lstStyle>
          <a:p>
            <a:fld id="{1FDD436F-CEC8-4E5E-9B2A-FD2E64BB1AF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F79718-DF97-474C-BE89-27A7517F9336}" type="datetime1">
              <a:rPr lang="en-US" smtClean="0"/>
              <a:pPr/>
              <a:t>6/6/2018</a:t>
            </a:fld>
            <a:endParaRPr lang="en-US"/>
          </a:p>
        </p:txBody>
      </p:sp>
      <p:sp>
        <p:nvSpPr>
          <p:cNvPr id="3" name="Footer Placeholder 2"/>
          <p:cNvSpPr>
            <a:spLocks noGrp="1"/>
          </p:cNvSpPr>
          <p:nvPr>
            <p:ph type="ftr" sz="quarter" idx="11"/>
          </p:nvPr>
        </p:nvSpPr>
        <p:spPr/>
        <p:txBody>
          <a:bodyPr/>
          <a:lstStyle>
            <a:extLst/>
          </a:lstStyle>
          <a:p>
            <a:r>
              <a:rPr lang="en-US" smtClean="0"/>
              <a:t>RIZK Salam</a:t>
            </a:r>
            <a:endParaRPr lang="en-US"/>
          </a:p>
        </p:txBody>
      </p:sp>
      <p:sp>
        <p:nvSpPr>
          <p:cNvPr id="4" name="Slide Number Placeholder 3"/>
          <p:cNvSpPr>
            <a:spLocks noGrp="1"/>
          </p:cNvSpPr>
          <p:nvPr>
            <p:ph type="sldNum" sz="quarter" idx="12"/>
          </p:nvPr>
        </p:nvSpPr>
        <p:spPr/>
        <p:txBody>
          <a:bodyPr/>
          <a:lstStyle>
            <a:extLst/>
          </a:lstStyle>
          <a:p>
            <a:fld id="{1FDD436F-CEC8-4E5E-9B2A-FD2E64BB1A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724D5F0-DA14-498B-B237-891A7732C3DE}" type="datetime1">
              <a:rPr lang="en-US" smtClean="0"/>
              <a:pPr/>
              <a:t>6/6/2018</a:t>
            </a:fld>
            <a:endParaRPr lang="en-US"/>
          </a:p>
        </p:txBody>
      </p:sp>
      <p:sp>
        <p:nvSpPr>
          <p:cNvPr id="6" name="Footer Placeholder 5"/>
          <p:cNvSpPr>
            <a:spLocks noGrp="1"/>
          </p:cNvSpPr>
          <p:nvPr>
            <p:ph type="ftr" sz="quarter" idx="11"/>
          </p:nvPr>
        </p:nvSpPr>
        <p:spPr/>
        <p:txBody>
          <a:bodyPr/>
          <a:lstStyle>
            <a:extLst/>
          </a:lstStyle>
          <a:p>
            <a:r>
              <a:rPr lang="en-US" smtClean="0"/>
              <a:t>RIZK Salam</a:t>
            </a:r>
            <a:endParaRPr lang="en-US"/>
          </a:p>
        </p:txBody>
      </p:sp>
      <p:sp>
        <p:nvSpPr>
          <p:cNvPr id="7" name="Slide Number Placeholder 6"/>
          <p:cNvSpPr>
            <a:spLocks noGrp="1"/>
          </p:cNvSpPr>
          <p:nvPr>
            <p:ph type="sldNum" sz="quarter" idx="12"/>
          </p:nvPr>
        </p:nvSpPr>
        <p:spPr/>
        <p:txBody>
          <a:bodyPr/>
          <a:lstStyle>
            <a:extLst/>
          </a:lstStyle>
          <a:p>
            <a:fld id="{1FDD436F-CEC8-4E5E-9B2A-FD2E64BB1AF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217315C-CC2C-486D-B4E4-93840BE9D590}" type="datetime1">
              <a:rPr lang="en-US" smtClean="0"/>
              <a:pPr/>
              <a:t>6/6/2018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RIZK Salam</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FDD436F-CEC8-4E5E-9B2A-FD2E64BB1AF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19AB098-BEFA-4E7A-89D4-E0F50E1729C3}" type="datetime1">
              <a:rPr lang="en-US" smtClean="0"/>
              <a:pPr/>
              <a:t>6/6/2018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RIZK Salam</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FDD436F-CEC8-4E5E-9B2A-FD2E64BB1A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www.eclipse.org/downloads/index.php" TargetMode="External"/><Relationship Id="rId5" Type="http://schemas.openxmlformats.org/officeDocument/2006/relationships/hyperlink" Target="http://www.jboss.org/developers/projects/jboss/jbosside" TargetMode="External"/><Relationship Id="rId4" Type="http://schemas.openxmlformats.org/officeDocument/2006/relationships/hyperlink" Target="http://www-igm.univ-mlv.fr/~dr/XPOSE2003/alexandrebole/download/Tutorial_JBossIDE.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www.eclipse.org/" TargetMode="External"/><Relationship Id="rId5" Type="http://schemas.openxmlformats.org/officeDocument/2006/relationships/hyperlink" Target="http://www.jboss.org/" TargetMode="External"/><Relationship Id="rId4" Type="http://schemas.openxmlformats.org/officeDocument/2006/relationships/hyperlink" Target="http://www-igm.univ-mlv.fr/~dr/XPOSE2003/alexandrebole/jboss_2.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80459C1-F831-4748-932A-66C4B265CC09}" type="datetime1">
              <a:rPr lang="en-US" smtClean="0"/>
              <a:pPr/>
              <a:t>6/6/2018</a:t>
            </a:fld>
            <a:endParaRPr lang="en-US"/>
          </a:p>
        </p:txBody>
      </p:sp>
      <p:sp>
        <p:nvSpPr>
          <p:cNvPr id="7" name="Footer Placeholder 6"/>
          <p:cNvSpPr>
            <a:spLocks noGrp="1"/>
          </p:cNvSpPr>
          <p:nvPr>
            <p:ph type="ftr" sz="quarter" idx="11"/>
          </p:nvPr>
        </p:nvSpPr>
        <p:spPr/>
        <p:txBody>
          <a:bodyPr/>
          <a:lstStyle/>
          <a:p>
            <a:r>
              <a:rPr lang="en-US" dirty="0" smtClean="0"/>
              <a:t>RIZK Salam</a:t>
            </a:r>
            <a:endParaRPr lang="en-US" dirty="0"/>
          </a:p>
        </p:txBody>
      </p:sp>
      <p:sp>
        <p:nvSpPr>
          <p:cNvPr id="9" name="Slide Number Placeholder 8"/>
          <p:cNvSpPr>
            <a:spLocks noGrp="1"/>
          </p:cNvSpPr>
          <p:nvPr>
            <p:ph type="sldNum" sz="quarter" idx="12"/>
          </p:nvPr>
        </p:nvSpPr>
        <p:spPr/>
        <p:txBody>
          <a:bodyPr/>
          <a:lstStyle/>
          <a:p>
            <a:fld id="{1FDD436F-CEC8-4E5E-9B2A-FD2E64BB1AFA}" type="slidenum">
              <a:rPr lang="en-US" smtClean="0"/>
              <a:pPr/>
              <a:t>1</a:t>
            </a:fld>
            <a:endParaRPr lang="en-US"/>
          </a:p>
        </p:txBody>
      </p:sp>
      <p:sp>
        <p:nvSpPr>
          <p:cNvPr id="6" name="Title 5"/>
          <p:cNvSpPr>
            <a:spLocks noGrp="1"/>
          </p:cNvSpPr>
          <p:nvPr>
            <p:ph type="title"/>
          </p:nvPr>
        </p:nvSpPr>
        <p:spPr>
          <a:xfrm>
            <a:off x="457200" y="1874838"/>
            <a:ext cx="8229600" cy="2849562"/>
          </a:xfrm>
        </p:spPr>
        <p:txBody>
          <a:bodyPr>
            <a:noAutofit/>
          </a:bodyPr>
          <a:lstStyle/>
          <a:p>
            <a:r>
              <a:rPr lang="en-US" sz="9600" dirty="0" err="1" smtClean="0"/>
              <a:t>JBoss</a:t>
            </a:r>
            <a:r>
              <a:rPr lang="en-US" sz="9600" dirty="0" smtClean="0"/>
              <a:t> Application Server</a:t>
            </a:r>
            <a:endParaRPr lang="en-US" sz="9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smtClean="0"/>
              <a:t>Installation du </a:t>
            </a:r>
            <a:r>
              <a:rPr lang="en-US" sz="4300" dirty="0" err="1" smtClean="0"/>
              <a:t>serveur</a:t>
            </a:r>
            <a:endParaRPr lang="en-US" sz="4300" dirty="0"/>
          </a:p>
        </p:txBody>
      </p:sp>
      <p:sp>
        <p:nvSpPr>
          <p:cNvPr id="8" name="Subtitle 7"/>
          <p:cNvSpPr>
            <a:spLocks noGrp="1"/>
          </p:cNvSpPr>
          <p:nvPr>
            <p:ph type="subTitle" idx="1"/>
          </p:nvPr>
        </p:nvSpPr>
        <p:spPr>
          <a:xfrm>
            <a:off x="685800" y="1447800"/>
            <a:ext cx="7772400" cy="4343400"/>
          </a:xfrm>
        </p:spPr>
        <p:txBody>
          <a:bodyPr>
            <a:normAutofit/>
          </a:bodyPr>
          <a:lstStyle/>
          <a:p>
            <a:pPr algn="l"/>
            <a:r>
              <a:rPr lang="fr-FR" sz="1600" dirty="0" smtClean="0"/>
              <a:t/>
            </a:r>
            <a:br>
              <a:rPr lang="fr-FR" sz="1600" dirty="0" smtClean="0"/>
            </a:br>
            <a:endParaRPr lang="fr-FR" sz="1600" dirty="0" smtClean="0"/>
          </a:p>
          <a:p>
            <a:pPr algn="l"/>
            <a:endParaRPr lang="fr-FR" sz="1600" dirty="0" smtClean="0"/>
          </a:p>
          <a:p>
            <a:pPr algn="l"/>
            <a:r>
              <a:rPr lang="fr-FR" sz="1600" dirty="0" smtClean="0"/>
              <a:t>Cette </a:t>
            </a:r>
            <a:r>
              <a:rPr lang="fr-FR" sz="1600" dirty="0" smtClean="0"/>
              <a:t>partie décrit l'installation de base du serveur </a:t>
            </a:r>
            <a:r>
              <a:rPr lang="fr-FR" sz="1600" dirty="0" err="1" smtClean="0"/>
              <a:t>Jboss</a:t>
            </a:r>
            <a:r>
              <a:rPr lang="fr-FR" sz="1600" dirty="0" smtClean="0"/>
              <a:t>. </a:t>
            </a:r>
            <a:br>
              <a:rPr lang="fr-FR" sz="1600" dirty="0" smtClean="0"/>
            </a:br>
            <a:r>
              <a:rPr lang="fr-FR" sz="1600" dirty="0" smtClean="0"/>
              <a:t/>
            </a:r>
            <a:br>
              <a:rPr lang="fr-FR" sz="1600" dirty="0" smtClean="0"/>
            </a:br>
            <a:r>
              <a:rPr lang="fr-FR" sz="1600" b="1" dirty="0" smtClean="0"/>
              <a:t>Récupérer les sources</a:t>
            </a:r>
            <a:r>
              <a:rPr lang="fr-FR" sz="1600" dirty="0" smtClean="0"/>
              <a:t> </a:t>
            </a:r>
            <a:br>
              <a:rPr lang="fr-FR" sz="1600" dirty="0" smtClean="0"/>
            </a:br>
            <a:r>
              <a:rPr lang="fr-FR" sz="1600" dirty="0" smtClean="0"/>
              <a:t/>
            </a:r>
            <a:br>
              <a:rPr lang="fr-FR" sz="1600" dirty="0" smtClean="0"/>
            </a:br>
            <a:r>
              <a:rPr lang="fr-FR" sz="1600" dirty="0" smtClean="0"/>
              <a:t>Dans un premier temps, vous devez télécharger les sources du serveur sur le site officiel www.jboss.org. Comme, vous pourrez le constater, le site vous propose deux versions du serveur, l'une avec le serveur web </a:t>
            </a:r>
            <a:r>
              <a:rPr lang="fr-FR" sz="1600" dirty="0" err="1" smtClean="0"/>
              <a:t>Jetty</a:t>
            </a:r>
            <a:r>
              <a:rPr lang="fr-FR" sz="1600" dirty="0" smtClean="0"/>
              <a:t> et l'autre avec </a:t>
            </a:r>
            <a:r>
              <a:rPr lang="fr-FR" sz="1600" dirty="0" err="1" smtClean="0"/>
              <a:t>Tomcat</a:t>
            </a:r>
            <a:r>
              <a:rPr lang="fr-FR" sz="1600" dirty="0" smtClean="0"/>
              <a:t>. D'après la documentation, il est préférable d'utiliser le serveur web </a:t>
            </a:r>
            <a:r>
              <a:rPr lang="fr-FR" sz="1600" dirty="0" err="1" smtClean="0"/>
              <a:t>Tomcat</a:t>
            </a:r>
            <a:r>
              <a:rPr lang="fr-FR" sz="1600" dirty="0" smtClean="0"/>
              <a:t>. Dans notre cas, nous supposons que nous avons téléchargé la version </a:t>
            </a:r>
            <a:r>
              <a:rPr lang="fr-FR" sz="1600" dirty="0" err="1" smtClean="0"/>
              <a:t>Jboss</a:t>
            </a:r>
            <a:r>
              <a:rPr lang="fr-FR" sz="1600" dirty="0" smtClean="0"/>
              <a:t>-3.2.1_Tomcat-4.1.24.zip. </a:t>
            </a:r>
            <a:br>
              <a:rPr lang="fr-FR" sz="1600" dirty="0" smtClean="0"/>
            </a:b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smtClean="0"/>
              <a:t>Installation du </a:t>
            </a:r>
            <a:r>
              <a:rPr lang="en-US" sz="4300" dirty="0" err="1" smtClean="0"/>
              <a:t>serveur</a:t>
            </a:r>
            <a:endParaRPr lang="en-US" sz="4300" dirty="0"/>
          </a:p>
        </p:txBody>
      </p:sp>
      <p:sp>
        <p:nvSpPr>
          <p:cNvPr id="8" name="Subtitle 7"/>
          <p:cNvSpPr>
            <a:spLocks noGrp="1"/>
          </p:cNvSpPr>
          <p:nvPr>
            <p:ph type="subTitle" idx="1"/>
          </p:nvPr>
        </p:nvSpPr>
        <p:spPr>
          <a:xfrm>
            <a:off x="685800" y="1447800"/>
            <a:ext cx="7772400" cy="4343400"/>
          </a:xfrm>
        </p:spPr>
        <p:txBody>
          <a:bodyPr>
            <a:normAutofit/>
          </a:bodyPr>
          <a:lstStyle/>
          <a:p>
            <a:pPr algn="l"/>
            <a:r>
              <a:rPr lang="fr-FR" sz="1600" b="1" dirty="0" smtClean="0"/>
              <a:t>Installation des sources</a:t>
            </a:r>
            <a:r>
              <a:rPr lang="fr-FR" sz="1600" dirty="0" smtClean="0"/>
              <a:t> </a:t>
            </a:r>
            <a:br>
              <a:rPr lang="fr-FR" sz="1600" dirty="0" smtClean="0"/>
            </a:br>
            <a:r>
              <a:rPr lang="fr-FR" sz="1600" dirty="0" smtClean="0"/>
              <a:t/>
            </a:r>
            <a:br>
              <a:rPr lang="fr-FR" sz="1600" dirty="0" smtClean="0"/>
            </a:br>
            <a:r>
              <a:rPr lang="fr-FR" sz="1600" dirty="0" smtClean="0"/>
              <a:t>Une fois que vous disposez des sources </a:t>
            </a:r>
            <a:endParaRPr lang="fr-FR" sz="1600" dirty="0" smtClean="0"/>
          </a:p>
          <a:p>
            <a:pPr algn="l"/>
            <a:r>
              <a:rPr lang="fr-FR" sz="1600" dirty="0" smtClean="0"/>
              <a:t>(</a:t>
            </a:r>
            <a:r>
              <a:rPr lang="fr-FR" sz="1600" dirty="0" err="1" smtClean="0"/>
              <a:t>jboss</a:t>
            </a:r>
            <a:r>
              <a:rPr lang="fr-FR" sz="1600" dirty="0" smtClean="0"/>
              <a:t>-3.2.1_Tomcat-4.1.24.zip), </a:t>
            </a:r>
            <a:endParaRPr lang="fr-FR" sz="1600" dirty="0" smtClean="0"/>
          </a:p>
          <a:p>
            <a:pPr algn="l"/>
            <a:r>
              <a:rPr lang="fr-FR" sz="1600" dirty="0" smtClean="0"/>
              <a:t>vous </a:t>
            </a:r>
            <a:r>
              <a:rPr lang="fr-FR" sz="1600" dirty="0" smtClean="0"/>
              <a:t>devez décompresser ce fichier zippé. </a:t>
            </a:r>
            <a:endParaRPr lang="fr-FR" sz="1600" dirty="0" smtClean="0"/>
          </a:p>
          <a:p>
            <a:pPr algn="l"/>
            <a:r>
              <a:rPr lang="fr-FR" sz="1600" dirty="0" smtClean="0"/>
              <a:t>Une </a:t>
            </a:r>
            <a:r>
              <a:rPr lang="fr-FR" sz="1600" dirty="0" smtClean="0"/>
              <a:t>fois la décompression terminée, </a:t>
            </a:r>
            <a:endParaRPr lang="fr-FR" sz="1600" dirty="0" smtClean="0"/>
          </a:p>
          <a:p>
            <a:pPr algn="l"/>
            <a:r>
              <a:rPr lang="fr-FR" sz="1600" dirty="0" smtClean="0"/>
              <a:t>vous </a:t>
            </a:r>
            <a:r>
              <a:rPr lang="fr-FR" sz="1600" dirty="0" smtClean="0"/>
              <a:t>obtiendrez l'arborescence suivante :</a:t>
            </a: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11</a:t>
            </a:fld>
            <a:endParaRPr lang="en-US"/>
          </a:p>
        </p:txBody>
      </p:sp>
      <p:pic>
        <p:nvPicPr>
          <p:cNvPr id="9" name="Picture 8" descr="folder_jboss.jpg"/>
          <p:cNvPicPr>
            <a:picLocks noChangeAspect="1"/>
          </p:cNvPicPr>
          <p:nvPr/>
        </p:nvPicPr>
        <p:blipFill>
          <a:blip r:embed="rId4" cstate="print"/>
          <a:stretch>
            <a:fillRect/>
          </a:stretch>
        </p:blipFill>
        <p:spPr>
          <a:xfrm>
            <a:off x="5029200" y="1219200"/>
            <a:ext cx="3657600" cy="5257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smtClean="0">
                <a:effectLst/>
              </a:rPr>
              <a:t>Installation du </a:t>
            </a:r>
            <a:r>
              <a:rPr lang="en-US" sz="4300" dirty="0" err="1" smtClean="0">
                <a:effectLst/>
              </a:rPr>
              <a:t>serveur</a:t>
            </a:r>
            <a:endParaRPr lang="en-US" sz="4300" dirty="0">
              <a:effectLst/>
            </a:endParaRPr>
          </a:p>
        </p:txBody>
      </p:sp>
      <p:sp>
        <p:nvSpPr>
          <p:cNvPr id="8" name="Subtitle 7"/>
          <p:cNvSpPr>
            <a:spLocks noGrp="1"/>
          </p:cNvSpPr>
          <p:nvPr>
            <p:ph type="subTitle" idx="1"/>
          </p:nvPr>
        </p:nvSpPr>
        <p:spPr>
          <a:xfrm>
            <a:off x="685800" y="1066800"/>
            <a:ext cx="7772400" cy="4724400"/>
          </a:xfrm>
        </p:spPr>
        <p:txBody>
          <a:bodyPr>
            <a:normAutofit/>
          </a:bodyPr>
          <a:lstStyle/>
          <a:p>
            <a:pPr algn="l"/>
            <a:r>
              <a:rPr lang="en-US" sz="1600" b="1" dirty="0" smtClean="0"/>
              <a:t>La structure des </a:t>
            </a:r>
            <a:r>
              <a:rPr lang="en-US" sz="1600" b="1" dirty="0" err="1" smtClean="0"/>
              <a:t>répertoires</a:t>
            </a:r>
            <a:r>
              <a:rPr lang="en-US" sz="1600" dirty="0" smtClean="0"/>
              <a:t> </a:t>
            </a:r>
            <a:r>
              <a:rPr lang="en-US" sz="1600" dirty="0" smtClean="0"/>
              <a:t>:</a:t>
            </a:r>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12</a:t>
            </a:fld>
            <a:endParaRPr lang="en-US"/>
          </a:p>
        </p:txBody>
      </p:sp>
      <p:graphicFrame>
        <p:nvGraphicFramePr>
          <p:cNvPr id="9" name="Table 8"/>
          <p:cNvGraphicFramePr>
            <a:graphicFrameLocks noGrp="1"/>
          </p:cNvGraphicFramePr>
          <p:nvPr/>
        </p:nvGraphicFramePr>
        <p:xfrm>
          <a:off x="152400" y="1447800"/>
          <a:ext cx="8839200" cy="4960620"/>
        </p:xfrm>
        <a:graphic>
          <a:graphicData uri="http://schemas.openxmlformats.org/drawingml/2006/table">
            <a:tbl>
              <a:tblPr firstRow="1" bandRow="1">
                <a:tableStyleId>{5C22544A-7EE6-4342-B048-85BDC9FD1C3A}</a:tableStyleId>
              </a:tblPr>
              <a:tblGrid>
                <a:gridCol w="2743200"/>
                <a:gridCol w="6096000"/>
              </a:tblGrid>
              <a:tr h="647700">
                <a:tc>
                  <a:txBody>
                    <a:bodyPr/>
                    <a:lstStyle/>
                    <a:p>
                      <a:pPr algn="ctr"/>
                      <a:r>
                        <a:rPr lang="en-US" b="1" dirty="0" err="1" smtClean="0"/>
                        <a:t>Répertoire</a:t>
                      </a:r>
                      <a:endParaRPr lang="en-US" dirty="0"/>
                    </a:p>
                  </a:txBody>
                  <a:tcPr anchor="ctr"/>
                </a:tc>
                <a:tc>
                  <a:txBody>
                    <a:bodyPr/>
                    <a:lstStyle/>
                    <a:p>
                      <a:pPr algn="ctr"/>
                      <a:r>
                        <a:rPr lang="en-US" b="1" dirty="0" smtClean="0"/>
                        <a:t>Description</a:t>
                      </a:r>
                      <a:endParaRPr lang="en-US" dirty="0"/>
                    </a:p>
                  </a:txBody>
                  <a:tcPr anchor="ctr"/>
                </a:tc>
              </a:tr>
              <a:tr h="647700">
                <a:tc>
                  <a:txBody>
                    <a:bodyPr/>
                    <a:lstStyle/>
                    <a:p>
                      <a:r>
                        <a:rPr lang="en-US" dirty="0" smtClean="0"/>
                        <a:t>bin</a:t>
                      </a:r>
                      <a:endParaRPr lang="en-US" dirty="0"/>
                    </a:p>
                  </a:txBody>
                  <a:tcPr anchor="ctr"/>
                </a:tc>
                <a:tc>
                  <a:txBody>
                    <a:bodyPr/>
                    <a:lstStyle/>
                    <a:p>
                      <a:r>
                        <a:rPr lang="fr-FR" dirty="0" smtClean="0"/>
                        <a:t>Comporte tous les scripts permettant le démarrage, l'arrêt de </a:t>
                      </a:r>
                      <a:r>
                        <a:rPr lang="fr-FR" dirty="0" err="1" smtClean="0"/>
                        <a:t>Jboss</a:t>
                      </a:r>
                      <a:r>
                        <a:rPr lang="fr-FR" dirty="0" smtClean="0"/>
                        <a:t>, </a:t>
                      </a:r>
                      <a:r>
                        <a:rPr lang="fr-FR" dirty="0" err="1" smtClean="0"/>
                        <a:t>notament</a:t>
                      </a:r>
                      <a:r>
                        <a:rPr lang="fr-FR" dirty="0" smtClean="0"/>
                        <a:t> le script run.bat pour </a:t>
                      </a:r>
                      <a:r>
                        <a:rPr lang="fr-FR" dirty="0" err="1" smtClean="0"/>
                        <a:t>windows</a:t>
                      </a:r>
                      <a:r>
                        <a:rPr lang="fr-FR" dirty="0" smtClean="0"/>
                        <a:t> et run.sh pour linux</a:t>
                      </a:r>
                      <a:endParaRPr lang="en-US" dirty="0"/>
                    </a:p>
                  </a:txBody>
                  <a:tcPr anchor="ctr"/>
                </a:tc>
              </a:tr>
              <a:tr h="647700">
                <a:tc>
                  <a:txBody>
                    <a:bodyPr/>
                    <a:lstStyle/>
                    <a:p>
                      <a:r>
                        <a:rPr lang="en-US" dirty="0" smtClean="0"/>
                        <a:t>client</a:t>
                      </a:r>
                      <a:endParaRPr lang="en-US" dirty="0"/>
                    </a:p>
                  </a:txBody>
                  <a:tcPr anchor="ctr"/>
                </a:tc>
                <a:tc>
                  <a:txBody>
                    <a:bodyPr/>
                    <a:lstStyle/>
                    <a:p>
                      <a:r>
                        <a:rPr lang="fr-FR" dirty="0" smtClean="0"/>
                        <a:t>Comporte tous les jar pour les clients</a:t>
                      </a:r>
                      <a:endParaRPr lang="en-US" dirty="0"/>
                    </a:p>
                  </a:txBody>
                  <a:tcPr anchor="ctr"/>
                </a:tc>
              </a:tr>
              <a:tr h="647700">
                <a:tc>
                  <a:txBody>
                    <a:bodyPr/>
                    <a:lstStyle/>
                    <a:p>
                      <a:r>
                        <a:rPr lang="en-US" dirty="0" smtClean="0"/>
                        <a:t>lib</a:t>
                      </a:r>
                      <a:endParaRPr lang="en-US" dirty="0"/>
                    </a:p>
                  </a:txBody>
                  <a:tcPr anchor="ctr"/>
                </a:tc>
                <a:tc>
                  <a:txBody>
                    <a:bodyPr/>
                    <a:lstStyle/>
                    <a:p>
                      <a:r>
                        <a:rPr lang="fr-FR" dirty="0" smtClean="0"/>
                        <a:t>Ce répertoire contient toutes les librairies utilisées pour le </a:t>
                      </a:r>
                      <a:r>
                        <a:rPr lang="fr-FR" dirty="0" err="1" smtClean="0"/>
                        <a:t>focntionnement</a:t>
                      </a:r>
                      <a:r>
                        <a:rPr lang="fr-FR" dirty="0" smtClean="0"/>
                        <a:t> du serveur </a:t>
                      </a:r>
                      <a:r>
                        <a:rPr lang="fr-FR" dirty="0" err="1" smtClean="0"/>
                        <a:t>JBoss</a:t>
                      </a:r>
                      <a:endParaRPr lang="en-US" dirty="0"/>
                    </a:p>
                  </a:txBody>
                  <a:tcPr anchor="ctr"/>
                </a:tc>
              </a:tr>
              <a:tr h="647700">
                <a:tc>
                  <a:txBody>
                    <a:bodyPr/>
                    <a:lstStyle/>
                    <a:p>
                      <a:r>
                        <a:rPr lang="en-US" dirty="0" smtClean="0"/>
                        <a:t>Server</a:t>
                      </a:r>
                      <a:endParaRPr lang="en-US" dirty="0"/>
                    </a:p>
                  </a:txBody>
                  <a:tcPr anchor="ctr"/>
                </a:tc>
                <a:tc>
                  <a:txBody>
                    <a:bodyPr/>
                    <a:lstStyle/>
                    <a:p>
                      <a:r>
                        <a:rPr lang="fr-FR" dirty="0" smtClean="0"/>
                        <a:t>Ce répertoire comporte tous les fichiers de configuration de </a:t>
                      </a:r>
                      <a:r>
                        <a:rPr lang="fr-FR" dirty="0" err="1" smtClean="0"/>
                        <a:t>Jboss</a:t>
                      </a:r>
                      <a:r>
                        <a:rPr lang="fr-FR" dirty="0" smtClean="0"/>
                        <a:t>. Les sous répertoire default, all, minimal représentent les différents types de configuration.</a:t>
                      </a:r>
                      <a:endParaRPr lang="en-US" dirty="0"/>
                    </a:p>
                  </a:txBody>
                  <a:tcPr anchor="ctr"/>
                </a:tc>
              </a:tr>
              <a:tr h="647700">
                <a:tc>
                  <a:txBody>
                    <a:bodyPr/>
                    <a:lstStyle/>
                    <a:p>
                      <a:r>
                        <a:rPr lang="en-US" dirty="0" smtClean="0"/>
                        <a:t>Server/default/deploy</a:t>
                      </a:r>
                      <a:endParaRPr lang="en-US" dirty="0"/>
                    </a:p>
                  </a:txBody>
                  <a:tcPr anchor="ctr"/>
                </a:tc>
                <a:tc>
                  <a:txBody>
                    <a:bodyPr/>
                    <a:lstStyle/>
                    <a:p>
                      <a:r>
                        <a:rPr lang="fr-FR" dirty="0" smtClean="0"/>
                        <a:t>Ce répertoire comporte tous les jar devant être déployé. Si vous ajoutez un jar dans ce répertoire, celui-ci sera automatiquement chargé par </a:t>
                      </a:r>
                      <a:r>
                        <a:rPr lang="fr-FR" dirty="0" err="1" smtClean="0"/>
                        <a:t>JBoss</a:t>
                      </a:r>
                      <a:endParaRPr lang="en-US" dirty="0"/>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err="1" smtClean="0"/>
              <a:t>Tutoriel</a:t>
            </a:r>
            <a:endParaRPr lang="en-US" sz="4300" dirty="0"/>
          </a:p>
        </p:txBody>
      </p:sp>
      <p:sp>
        <p:nvSpPr>
          <p:cNvPr id="8" name="Subtitle 7"/>
          <p:cNvSpPr>
            <a:spLocks noGrp="1"/>
          </p:cNvSpPr>
          <p:nvPr>
            <p:ph type="subTitle" idx="1"/>
          </p:nvPr>
        </p:nvSpPr>
        <p:spPr>
          <a:xfrm>
            <a:off x="685800" y="1447800"/>
            <a:ext cx="7772400" cy="4343400"/>
          </a:xfrm>
        </p:spPr>
        <p:txBody>
          <a:bodyPr>
            <a:normAutofit/>
          </a:bodyPr>
          <a:lstStyle/>
          <a:p>
            <a:pPr algn="l"/>
            <a:r>
              <a:rPr lang="fr-FR" sz="1600" dirty="0" smtClean="0"/>
              <a:t/>
            </a:r>
            <a:br>
              <a:rPr lang="fr-FR" sz="1600" dirty="0" smtClean="0"/>
            </a:br>
            <a:r>
              <a:rPr lang="fr-FR" sz="1600" dirty="0" smtClean="0"/>
              <a:t/>
            </a:r>
            <a:br>
              <a:rPr lang="fr-FR" sz="1600" dirty="0" smtClean="0"/>
            </a:br>
            <a:r>
              <a:rPr lang="fr-FR" sz="1600" dirty="0" smtClean="0"/>
              <a:t>Le tutoriel proposé pour la </a:t>
            </a:r>
            <a:r>
              <a:rPr lang="fr-FR" sz="1600" dirty="0" err="1" smtClean="0"/>
              <a:t>developpement</a:t>
            </a:r>
            <a:r>
              <a:rPr lang="fr-FR" sz="1600" dirty="0" smtClean="0"/>
              <a:t> d'EJB sur Eclipse grâce à </a:t>
            </a:r>
            <a:r>
              <a:rPr lang="fr-FR" sz="1600" dirty="0" err="1" smtClean="0"/>
              <a:t>JBoss</a:t>
            </a:r>
            <a:r>
              <a:rPr lang="fr-FR" sz="1600" dirty="0" smtClean="0"/>
              <a:t> IDE a été réalisé par LAURENT ETIEMBLE (anglais)</a:t>
            </a:r>
            <a:br>
              <a:rPr lang="fr-FR" sz="1600" dirty="0" smtClean="0"/>
            </a:br>
            <a:r>
              <a:rPr lang="fr-FR" sz="1600" dirty="0" smtClean="0"/>
              <a:t/>
            </a:r>
            <a:br>
              <a:rPr lang="fr-FR" sz="1600" dirty="0" smtClean="0"/>
            </a:br>
            <a:r>
              <a:rPr lang="fr-FR" sz="1600" b="1" dirty="0" smtClean="0">
                <a:hlinkClick r:id="rId4"/>
              </a:rPr>
              <a:t>Tutoriel de Laurent ETIEMBLE sur </a:t>
            </a:r>
            <a:r>
              <a:rPr lang="fr-FR" sz="1600" b="1" dirty="0" err="1" smtClean="0">
                <a:hlinkClick r:id="rId4"/>
              </a:rPr>
              <a:t>JBoss</a:t>
            </a:r>
            <a:r>
              <a:rPr lang="fr-FR" sz="1600" b="1" dirty="0" smtClean="0">
                <a:hlinkClick r:id="rId4"/>
              </a:rPr>
              <a:t> IDE pour Eclipse</a:t>
            </a:r>
            <a:r>
              <a:rPr lang="fr-FR" sz="1600" dirty="0" smtClean="0"/>
              <a:t> </a:t>
            </a:r>
            <a:br>
              <a:rPr lang="fr-FR" sz="1600" dirty="0" smtClean="0"/>
            </a:br>
            <a:r>
              <a:rPr lang="fr-FR" sz="1600" dirty="0" smtClean="0"/>
              <a:t/>
            </a:r>
            <a:br>
              <a:rPr lang="fr-FR" sz="1600" dirty="0" smtClean="0"/>
            </a:br>
            <a:r>
              <a:rPr lang="fr-FR" sz="1600" dirty="0" smtClean="0"/>
              <a:t>Avant d'effectuer ce tutoriel, vous devez télécharger Eclipse, ainsi que le plugin </a:t>
            </a:r>
            <a:r>
              <a:rPr lang="fr-FR" sz="1600" dirty="0" err="1" smtClean="0"/>
              <a:t>JBoss</a:t>
            </a:r>
            <a:r>
              <a:rPr lang="fr-FR" sz="1600" dirty="0" smtClean="0"/>
              <a:t> </a:t>
            </a:r>
            <a:r>
              <a:rPr lang="fr-FR" sz="1600" dirty="0" smtClean="0"/>
              <a:t>IDE</a:t>
            </a:r>
          </a:p>
          <a:p>
            <a:pPr algn="l"/>
            <a:r>
              <a:rPr lang="fr-FR" sz="1600" dirty="0" smtClean="0"/>
              <a:t/>
            </a:r>
            <a:br>
              <a:rPr lang="fr-FR" sz="1600" dirty="0" smtClean="0"/>
            </a:br>
            <a:r>
              <a:rPr lang="fr-FR" sz="1600" b="1" dirty="0" err="1" smtClean="0">
                <a:hlinkClick r:id="rId5"/>
              </a:rPr>
              <a:t>JBoss</a:t>
            </a:r>
            <a:r>
              <a:rPr lang="fr-FR" sz="1600" b="1" dirty="0" smtClean="0">
                <a:hlinkClick r:id="rId5"/>
              </a:rPr>
              <a:t> IDE</a:t>
            </a:r>
            <a:r>
              <a:rPr lang="fr-FR" sz="1600" dirty="0" smtClean="0"/>
              <a:t/>
            </a:r>
            <a:br>
              <a:rPr lang="fr-FR" sz="1600" dirty="0" smtClean="0"/>
            </a:br>
            <a:r>
              <a:rPr lang="fr-FR" sz="1600" b="1" dirty="0" smtClean="0">
                <a:hlinkClick r:id="rId6"/>
              </a:rPr>
              <a:t>Eclipse</a:t>
            </a: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err="1" smtClean="0"/>
              <a:t>Bibliographie</a:t>
            </a:r>
            <a:endParaRPr lang="en-US" sz="4300" dirty="0"/>
          </a:p>
        </p:txBody>
      </p:sp>
      <p:sp>
        <p:nvSpPr>
          <p:cNvPr id="8" name="Subtitle 7"/>
          <p:cNvSpPr>
            <a:spLocks noGrp="1"/>
          </p:cNvSpPr>
          <p:nvPr>
            <p:ph type="subTitle" idx="1"/>
          </p:nvPr>
        </p:nvSpPr>
        <p:spPr>
          <a:xfrm>
            <a:off x="685800" y="1447800"/>
            <a:ext cx="7772400" cy="4343400"/>
          </a:xfrm>
        </p:spPr>
        <p:txBody>
          <a:bodyPr>
            <a:normAutofit/>
          </a:bodyPr>
          <a:lstStyle/>
          <a:p>
            <a:pPr algn="l"/>
            <a:r>
              <a:rPr lang="en-US" sz="1600" b="1" dirty="0" smtClean="0">
                <a:hlinkClick r:id="rId4"/>
              </a:rPr>
              <a:t>http://www-igm.univ-mlv.fr/~</a:t>
            </a:r>
            <a:r>
              <a:rPr lang="en-US" sz="1600" b="1" dirty="0" smtClean="0">
                <a:hlinkClick r:id="rId4"/>
              </a:rPr>
              <a:t>dr/XPOSE2003/alexandrebole/jboss_2.html</a:t>
            </a:r>
            <a:endParaRPr lang="en-US" sz="1600" b="1" dirty="0" smtClean="0"/>
          </a:p>
          <a:p>
            <a:pPr algn="l"/>
            <a:endParaRPr lang="en-US" sz="1600" b="1" dirty="0" smtClean="0"/>
          </a:p>
          <a:p>
            <a:pPr algn="l"/>
            <a:r>
              <a:rPr lang="en-US" sz="1600" b="1" dirty="0" smtClean="0">
                <a:hlinkClick r:id="rId5"/>
              </a:rPr>
              <a:t>www.jboss.org</a:t>
            </a:r>
            <a:endParaRPr lang="en-US" sz="1600" b="1" dirty="0" smtClean="0"/>
          </a:p>
          <a:p>
            <a:pPr algn="l"/>
            <a:endParaRPr lang="en-US" sz="1600" b="1" dirty="0" smtClean="0"/>
          </a:p>
          <a:p>
            <a:pPr algn="l"/>
            <a:r>
              <a:rPr lang="en-US" sz="1600" b="1" dirty="0" smtClean="0">
                <a:hlinkClick r:id="rId6"/>
              </a:rPr>
              <a:t>www.eclipse.org</a:t>
            </a:r>
            <a:endParaRPr lang="en-US" sz="1600" b="1" dirty="0" smtClean="0"/>
          </a:p>
          <a:p>
            <a:pPr algn="l"/>
            <a:endParaRPr lang="en-US" sz="1600" b="1" dirty="0" smtClean="0"/>
          </a:p>
          <a:p>
            <a:pPr algn="l"/>
            <a:endParaRPr lang="en-US" sz="1600" b="1"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838200"/>
          </a:xfrm>
        </p:spPr>
        <p:txBody>
          <a:bodyPr/>
          <a:lstStyle/>
          <a:p>
            <a:pPr algn="ctr"/>
            <a:r>
              <a:rPr lang="en-US" dirty="0" err="1" smtClean="0"/>
              <a:t>Contenu</a:t>
            </a:r>
            <a:endParaRPr lang="en-US" dirty="0"/>
          </a:p>
        </p:txBody>
      </p:sp>
      <p:sp>
        <p:nvSpPr>
          <p:cNvPr id="3" name="Subtitle 2"/>
          <p:cNvSpPr>
            <a:spLocks noGrp="1"/>
          </p:cNvSpPr>
          <p:nvPr>
            <p:ph type="subTitle" idx="1"/>
          </p:nvPr>
        </p:nvSpPr>
        <p:spPr>
          <a:xfrm>
            <a:off x="685800" y="1828800"/>
            <a:ext cx="7772400" cy="3810000"/>
          </a:xfrm>
        </p:spPr>
        <p:txBody>
          <a:bodyPr>
            <a:normAutofit/>
          </a:bodyPr>
          <a:lstStyle/>
          <a:p>
            <a:pPr algn="l"/>
            <a:r>
              <a:rPr lang="en-US" sz="2400" dirty="0" smtClean="0">
                <a:solidFill>
                  <a:schemeClr val="tx1"/>
                </a:solidFill>
              </a:rPr>
              <a:t>1- Introduction</a:t>
            </a:r>
          </a:p>
          <a:p>
            <a:pPr algn="l"/>
            <a:r>
              <a:rPr lang="en-US" sz="2400" dirty="0" smtClean="0">
                <a:solidFill>
                  <a:schemeClr val="tx1"/>
                </a:solidFill>
              </a:rPr>
              <a:t>2- </a:t>
            </a:r>
            <a:r>
              <a:rPr lang="en-US" sz="2400" dirty="0" err="1" smtClean="0">
                <a:solidFill>
                  <a:schemeClr val="tx1"/>
                </a:solidFill>
              </a:rPr>
              <a:t>Produits</a:t>
            </a:r>
            <a:r>
              <a:rPr lang="en-US" sz="2400" dirty="0" smtClean="0">
                <a:solidFill>
                  <a:schemeClr val="tx1"/>
                </a:solidFill>
              </a:rPr>
              <a:t> et services</a:t>
            </a:r>
          </a:p>
          <a:p>
            <a:pPr algn="l"/>
            <a:r>
              <a:rPr lang="en-US" sz="2400" dirty="0" smtClean="0">
                <a:solidFill>
                  <a:schemeClr val="tx1"/>
                </a:solidFill>
              </a:rPr>
              <a:t>3- </a:t>
            </a:r>
            <a:r>
              <a:rPr lang="en-US" sz="2400" dirty="0" smtClean="0">
                <a:solidFill>
                  <a:schemeClr val="tx1"/>
                </a:solidFill>
              </a:rPr>
              <a:t>Modules</a:t>
            </a:r>
          </a:p>
          <a:p>
            <a:pPr algn="l"/>
            <a:r>
              <a:rPr lang="en-US" sz="2400" dirty="0" smtClean="0">
                <a:solidFill>
                  <a:schemeClr val="tx1"/>
                </a:solidFill>
              </a:rPr>
              <a:t>4- Architecture technique de </a:t>
            </a:r>
            <a:r>
              <a:rPr lang="en-US" sz="2400" dirty="0" err="1" smtClean="0">
                <a:solidFill>
                  <a:schemeClr val="tx1"/>
                </a:solidFill>
              </a:rPr>
              <a:t>JBoss</a:t>
            </a:r>
            <a:endParaRPr lang="en-US" sz="2400" dirty="0" smtClean="0">
              <a:solidFill>
                <a:schemeClr val="tx1"/>
              </a:solidFill>
            </a:endParaRPr>
          </a:p>
          <a:p>
            <a:pPr algn="l"/>
            <a:r>
              <a:rPr lang="en-US" sz="2400" dirty="0" smtClean="0">
                <a:solidFill>
                  <a:schemeClr val="tx1"/>
                </a:solidFill>
              </a:rPr>
              <a:t>5- Installation du </a:t>
            </a:r>
            <a:r>
              <a:rPr lang="en-US" sz="2400" dirty="0" err="1" smtClean="0">
                <a:solidFill>
                  <a:schemeClr val="tx1"/>
                </a:solidFill>
              </a:rPr>
              <a:t>serveur</a:t>
            </a:r>
            <a:endParaRPr lang="en-US" sz="2400" dirty="0" smtClean="0">
              <a:solidFill>
                <a:schemeClr val="tx1"/>
              </a:solidFill>
            </a:endParaRPr>
          </a:p>
          <a:p>
            <a:pPr algn="l"/>
            <a:r>
              <a:rPr lang="en-US" sz="2400" dirty="0" smtClean="0">
                <a:solidFill>
                  <a:schemeClr val="tx1"/>
                </a:solidFill>
              </a:rPr>
              <a:t>6- </a:t>
            </a:r>
            <a:r>
              <a:rPr lang="en-US" sz="2400" dirty="0" err="1" smtClean="0">
                <a:solidFill>
                  <a:schemeClr val="tx1"/>
                </a:solidFill>
              </a:rPr>
              <a:t>Tutoriel</a:t>
            </a:r>
            <a:endParaRPr lang="en-US" sz="2400" dirty="0" smtClean="0">
              <a:solidFill>
                <a:schemeClr val="tx1"/>
              </a:solidFill>
            </a:endParaRPr>
          </a:p>
          <a:p>
            <a:pPr algn="l"/>
            <a:r>
              <a:rPr lang="en-US" sz="2400" dirty="0" smtClean="0">
                <a:solidFill>
                  <a:schemeClr val="tx1"/>
                </a:solidFill>
              </a:rPr>
              <a:t>7- </a:t>
            </a:r>
            <a:r>
              <a:rPr lang="en-US" sz="2400" dirty="0" err="1" smtClean="0">
                <a:solidFill>
                  <a:schemeClr val="tx1"/>
                </a:solidFill>
              </a:rPr>
              <a:t>Bibliographie</a:t>
            </a:r>
            <a:endParaRPr lang="en-US" sz="2400" dirty="0">
              <a:solidFill>
                <a:schemeClr val="tx1"/>
              </a:solidFill>
            </a:endParaRPr>
          </a:p>
        </p:txBody>
      </p:sp>
      <p:sp>
        <p:nvSpPr>
          <p:cNvPr id="4" name="Date Placeholder 3"/>
          <p:cNvSpPr>
            <a:spLocks noGrp="1"/>
          </p:cNvSpPr>
          <p:nvPr>
            <p:ph type="dt" sz="half" idx="10"/>
          </p:nvPr>
        </p:nvSpPr>
        <p:spPr/>
        <p:txBody>
          <a:bodyPr/>
          <a:lstStyle/>
          <a:p>
            <a:fld id="{35EB158F-7455-4090-B560-EA5CF65A5120}" type="datetime1">
              <a:rPr lang="en-US" smtClean="0"/>
              <a:pPr/>
              <a:t>6/6/2018</a:t>
            </a:fld>
            <a:endParaRPr lang="en-US" dirty="0"/>
          </a:p>
        </p:txBody>
      </p:sp>
      <p:sp>
        <p:nvSpPr>
          <p:cNvPr id="5" name="Footer Placeholder 4"/>
          <p:cNvSpPr>
            <a:spLocks noGrp="1"/>
          </p:cNvSpPr>
          <p:nvPr>
            <p:ph type="ftr" sz="quarter" idx="11"/>
          </p:nvPr>
        </p:nvSpPr>
        <p:spPr/>
        <p:txBody>
          <a:bodyPr/>
          <a:lstStyle/>
          <a:p>
            <a:r>
              <a:rPr lang="en-US" dirty="0" smtClean="0"/>
              <a:t>RIZK Salam</a:t>
            </a:r>
            <a:endParaRPr lang="en-US" dirty="0"/>
          </a:p>
        </p:txBody>
      </p:sp>
      <p:sp>
        <p:nvSpPr>
          <p:cNvPr id="6" name="Slide Number Placeholder 5"/>
          <p:cNvSpPr>
            <a:spLocks noGrp="1"/>
          </p:cNvSpPr>
          <p:nvPr>
            <p:ph type="sldNum" sz="quarter" idx="12"/>
          </p:nvPr>
        </p:nvSpPr>
        <p:spPr/>
        <p:txBody>
          <a:bodyPr/>
          <a:lstStyle/>
          <a:p>
            <a:fld id="{1FDD436F-CEC8-4E5E-9B2A-FD2E64BB1AF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762000"/>
          </a:xfrm>
        </p:spPr>
        <p:txBody>
          <a:bodyPr anchor="ctr">
            <a:normAutofit fontScale="90000"/>
          </a:bodyPr>
          <a:lstStyle/>
          <a:p>
            <a:pPr algn="ctr"/>
            <a:r>
              <a:rPr lang="en-US" dirty="0" smtClean="0"/>
              <a:t>Introduction</a:t>
            </a:r>
            <a:endParaRPr lang="en-US" dirty="0"/>
          </a:p>
        </p:txBody>
      </p:sp>
      <p:sp>
        <p:nvSpPr>
          <p:cNvPr id="3" name="Subtitle 2"/>
          <p:cNvSpPr>
            <a:spLocks noGrp="1"/>
          </p:cNvSpPr>
          <p:nvPr>
            <p:ph type="subTitle" idx="1"/>
          </p:nvPr>
        </p:nvSpPr>
        <p:spPr>
          <a:xfrm>
            <a:off x="685800" y="1295400"/>
            <a:ext cx="7772400" cy="4876800"/>
          </a:xfrm>
        </p:spPr>
        <p:txBody>
          <a:bodyPr>
            <a:normAutofit/>
          </a:bodyPr>
          <a:lstStyle/>
          <a:p>
            <a:pPr algn="l"/>
            <a:r>
              <a:rPr lang="fr-FR" sz="1600" dirty="0" err="1" smtClean="0"/>
              <a:t>JBoss</a:t>
            </a:r>
            <a:r>
              <a:rPr lang="fr-FR" sz="1600" dirty="0" smtClean="0"/>
              <a:t> est un serveur d’application Web conforme aux spécifications EJB. Il est Open Source, 100% écrit en Java et est distribué gratuitement . Il peut être employé sur tout système équipé d’une JVM </a:t>
            </a:r>
            <a:r>
              <a:rPr lang="fr-FR" sz="1600" i="1" dirty="0" smtClean="0"/>
              <a:t>(Java Virtual </a:t>
            </a:r>
            <a:r>
              <a:rPr lang="en-US" sz="1600" i="1" dirty="0" smtClean="0"/>
              <a:t>Machine).</a:t>
            </a:r>
          </a:p>
          <a:p>
            <a:pPr algn="l"/>
            <a:r>
              <a:rPr lang="fr-FR" sz="1600" dirty="0" err="1" smtClean="0"/>
              <a:t>JBoss</a:t>
            </a:r>
            <a:r>
              <a:rPr lang="fr-FR" sz="1600" dirty="0" smtClean="0"/>
              <a:t> a été développé au sein de la société </a:t>
            </a:r>
            <a:r>
              <a:rPr lang="fr-FR" sz="1600" dirty="0" err="1" smtClean="0"/>
              <a:t>JBoss</a:t>
            </a:r>
            <a:r>
              <a:rPr lang="fr-FR" sz="1600" dirty="0" smtClean="0"/>
              <a:t> Inc., créée par le </a:t>
            </a:r>
            <a:r>
              <a:rPr lang="fr-FR" sz="1600" dirty="0" err="1" smtClean="0"/>
              <a:t>francais</a:t>
            </a:r>
            <a:r>
              <a:rPr lang="fr-FR" sz="1600" dirty="0" smtClean="0"/>
              <a:t> Marc FLEURY, le concepteur de la première version de </a:t>
            </a:r>
            <a:r>
              <a:rPr lang="en-US" sz="1600" dirty="0" err="1" smtClean="0"/>
              <a:t>JBoss</a:t>
            </a:r>
            <a:r>
              <a:rPr lang="en-US" sz="1600" dirty="0" smtClean="0"/>
              <a:t>.</a:t>
            </a:r>
          </a:p>
          <a:p>
            <a:pPr algn="l"/>
            <a:r>
              <a:rPr lang="fr-FR" sz="1600" dirty="0" err="1" smtClean="0"/>
              <a:t>JBoss</a:t>
            </a:r>
            <a:r>
              <a:rPr lang="fr-FR" sz="1600" dirty="0" smtClean="0"/>
              <a:t> a obtenu la certification en J2EE 1.4 en juillet 2004. Puis, </a:t>
            </a:r>
            <a:r>
              <a:rPr lang="fr-FR" sz="1600" dirty="0" err="1" smtClean="0"/>
              <a:t>Red</a:t>
            </a:r>
            <a:r>
              <a:rPr lang="fr-FR" sz="1600" dirty="0" smtClean="0"/>
              <a:t> </a:t>
            </a:r>
            <a:r>
              <a:rPr lang="fr-FR" sz="1600" dirty="0" err="1" smtClean="0"/>
              <a:t>Hat</a:t>
            </a:r>
            <a:r>
              <a:rPr lang="fr-FR" sz="1600" dirty="0" smtClean="0"/>
              <a:t> achète </a:t>
            </a:r>
            <a:r>
              <a:rPr lang="fr-FR" sz="1600" dirty="0" err="1" smtClean="0"/>
              <a:t>JBoss</a:t>
            </a:r>
            <a:r>
              <a:rPr lang="fr-FR" sz="1600" dirty="0" smtClean="0"/>
              <a:t> Inc. en avril 2006 et </a:t>
            </a:r>
            <a:r>
              <a:rPr lang="fr-FR" sz="1600" dirty="0" err="1" smtClean="0"/>
              <a:t>Jboss</a:t>
            </a:r>
            <a:r>
              <a:rPr lang="fr-FR" sz="1600" dirty="0" smtClean="0"/>
              <a:t> Enterprise devient une division de </a:t>
            </a:r>
            <a:r>
              <a:rPr lang="fr-FR" sz="1600" dirty="0" err="1" smtClean="0"/>
              <a:t>Red</a:t>
            </a:r>
            <a:r>
              <a:rPr lang="fr-FR" sz="1600" dirty="0" smtClean="0"/>
              <a:t> </a:t>
            </a:r>
            <a:r>
              <a:rPr lang="fr-FR" sz="1600" dirty="0" err="1" smtClean="0"/>
              <a:t>Hat</a:t>
            </a:r>
            <a:r>
              <a:rPr lang="fr-FR" sz="1600" dirty="0" smtClean="0"/>
              <a:t>.</a:t>
            </a:r>
          </a:p>
          <a:p>
            <a:pPr algn="l"/>
            <a:r>
              <a:rPr lang="fr-FR" sz="1600" dirty="0" err="1" smtClean="0"/>
              <a:t>JBoss</a:t>
            </a:r>
            <a:r>
              <a:rPr lang="fr-FR" sz="1600" dirty="0" smtClean="0"/>
              <a:t> peut être obtenu sous licence LGPL auprès de Jboss.org, qui regroupe les projets </a:t>
            </a:r>
            <a:r>
              <a:rPr lang="fr-FR" sz="1600" dirty="0" err="1" smtClean="0"/>
              <a:t>JBoss</a:t>
            </a:r>
            <a:r>
              <a:rPr lang="fr-FR" sz="1600" dirty="0" smtClean="0"/>
              <a:t> et la communauté des développeurs </a:t>
            </a:r>
            <a:r>
              <a:rPr lang="fr-FR" sz="1600" dirty="0" err="1" smtClean="0"/>
              <a:t>JBoss</a:t>
            </a:r>
            <a:r>
              <a:rPr lang="fr-FR" sz="1600" dirty="0" smtClean="0"/>
              <a:t>. Dans ce cas, il n’y a pas d’autre support que celui offert par la communauté.</a:t>
            </a:r>
          </a:p>
          <a:p>
            <a:pPr algn="l"/>
            <a:r>
              <a:rPr lang="fr-FR" sz="1600" dirty="0" smtClean="0"/>
              <a:t>Il peut aussi être obtenu de manière commerciale auprès de </a:t>
            </a:r>
            <a:r>
              <a:rPr lang="fr-FR" sz="1600" dirty="0" err="1" smtClean="0"/>
              <a:t>JBoss</a:t>
            </a:r>
            <a:r>
              <a:rPr lang="fr-FR" sz="1600" dirty="0" smtClean="0"/>
              <a:t> Enterprise. </a:t>
            </a:r>
          </a:p>
          <a:p>
            <a:pPr algn="l"/>
            <a:r>
              <a:rPr lang="fr-FR" sz="1600" dirty="0" smtClean="0"/>
              <a:t>Pour son exécution, il est nécessaire d’avoir le JDK préalablement installé sur la </a:t>
            </a:r>
            <a:r>
              <a:rPr lang="en-US" sz="1600" dirty="0" smtClean="0"/>
              <a:t>machine.</a:t>
            </a:r>
            <a:endParaRPr lang="en-US" sz="1600" dirty="0"/>
          </a:p>
        </p:txBody>
      </p:sp>
      <p:sp>
        <p:nvSpPr>
          <p:cNvPr id="5" name="Date Placeholder 4"/>
          <p:cNvSpPr>
            <a:spLocks noGrp="1"/>
          </p:cNvSpPr>
          <p:nvPr>
            <p:ph type="dt" sz="half" idx="10"/>
          </p:nvPr>
        </p:nvSpPr>
        <p:spPr/>
        <p:txBody>
          <a:bodyPr/>
          <a:lstStyle/>
          <a:p>
            <a:fld id="{DEE86E1A-0DE7-4D77-96F2-3F7BCF575892}" type="datetime1">
              <a:rPr lang="en-US" smtClean="0"/>
              <a:pPr/>
              <a:t>6/6/2018</a:t>
            </a:fld>
            <a:endParaRPr lang="en-US" dirty="0"/>
          </a:p>
        </p:txBody>
      </p:sp>
      <p:sp>
        <p:nvSpPr>
          <p:cNvPr id="4" name="Footer Placeholder 3"/>
          <p:cNvSpPr>
            <a:spLocks noGrp="1"/>
          </p:cNvSpPr>
          <p:nvPr>
            <p:ph type="ftr" sz="quarter" idx="11"/>
          </p:nvPr>
        </p:nvSpPr>
        <p:spPr/>
        <p:txBody>
          <a:bodyPr/>
          <a:lstStyle/>
          <a:p>
            <a:r>
              <a:rPr lang="en-US" dirty="0" smtClean="0"/>
              <a:t>RIZK Salam</a:t>
            </a:r>
            <a:endParaRPr lang="en-US" dirty="0"/>
          </a:p>
        </p:txBody>
      </p:sp>
      <p:sp>
        <p:nvSpPr>
          <p:cNvPr id="6" name="Slide Number Placeholder 5"/>
          <p:cNvSpPr>
            <a:spLocks noGrp="1"/>
          </p:cNvSpPr>
          <p:nvPr>
            <p:ph type="sldNum" sz="quarter" idx="12"/>
          </p:nvPr>
        </p:nvSpPr>
        <p:spPr/>
        <p:txBody>
          <a:bodyPr/>
          <a:lstStyle/>
          <a:p>
            <a:fld id="{1FDD436F-CEC8-4E5E-9B2A-FD2E64BB1AF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685800" y="304800"/>
            <a:ext cx="7772400" cy="1066799"/>
          </a:xfrm>
        </p:spPr>
        <p:txBody>
          <a:bodyPr anchor="ctr">
            <a:normAutofit/>
          </a:bodyPr>
          <a:lstStyle/>
          <a:p>
            <a:pPr algn="ctr"/>
            <a:r>
              <a:rPr lang="en-US" sz="4300" dirty="0" err="1" smtClean="0"/>
              <a:t>Produits</a:t>
            </a:r>
            <a:r>
              <a:rPr lang="en-US" sz="4300" dirty="0" smtClean="0"/>
              <a:t> et services</a:t>
            </a:r>
            <a:endParaRPr lang="en-US" sz="4300" dirty="0"/>
          </a:p>
        </p:txBody>
      </p:sp>
      <p:sp>
        <p:nvSpPr>
          <p:cNvPr id="2" name="Content Placeholder 1"/>
          <p:cNvSpPr>
            <a:spLocks noGrp="1"/>
          </p:cNvSpPr>
          <p:nvPr>
            <p:ph type="subTitle" idx="1"/>
          </p:nvPr>
        </p:nvSpPr>
        <p:spPr>
          <a:xfrm>
            <a:off x="685800" y="1219200"/>
            <a:ext cx="7772400" cy="4495800"/>
          </a:xfrm>
        </p:spPr>
        <p:txBody>
          <a:bodyPr>
            <a:normAutofit/>
          </a:bodyPr>
          <a:lstStyle/>
          <a:p>
            <a:pPr algn="l"/>
            <a:r>
              <a:rPr lang="fr-FR" sz="1600" dirty="0" smtClean="0"/>
              <a:t>Il est possible de bénéficier d’une ligne de produits et de différents services : support technique, programmes de formation, etc.</a:t>
            </a:r>
          </a:p>
          <a:p>
            <a:pPr algn="l"/>
            <a:r>
              <a:rPr lang="fr-FR" sz="1600" dirty="0" smtClean="0"/>
              <a:t>La communauté </a:t>
            </a:r>
            <a:r>
              <a:rPr lang="fr-FR" sz="1600" dirty="0" err="1" smtClean="0"/>
              <a:t>JBoss</a:t>
            </a:r>
            <a:r>
              <a:rPr lang="fr-FR" sz="1600" dirty="0" smtClean="0"/>
              <a:t> gère plusieurs projets ou sous projets</a:t>
            </a:r>
          </a:p>
          <a:p>
            <a:pPr algn="l"/>
            <a:r>
              <a:rPr lang="en-US" sz="1600" dirty="0" smtClean="0"/>
              <a:t>:</a:t>
            </a:r>
          </a:p>
          <a:p>
            <a:pPr algn="l"/>
            <a:r>
              <a:rPr lang="fr-FR" sz="1600" dirty="0" smtClean="0"/>
              <a:t>projets serveurs : le serveur </a:t>
            </a:r>
            <a:r>
              <a:rPr lang="fr-FR" sz="1600" dirty="0" err="1" smtClean="0"/>
              <a:t>JBoss</a:t>
            </a:r>
            <a:r>
              <a:rPr lang="fr-FR" sz="1600" dirty="0" smtClean="0"/>
              <a:t>, </a:t>
            </a:r>
            <a:r>
              <a:rPr lang="fr-FR" sz="1600" dirty="0" err="1" smtClean="0"/>
              <a:t>JBoss</a:t>
            </a:r>
            <a:r>
              <a:rPr lang="fr-FR" sz="1600" dirty="0" smtClean="0"/>
              <a:t> pour le web, </a:t>
            </a:r>
            <a:r>
              <a:rPr lang="fr-FR" sz="1600" dirty="0" err="1" smtClean="0"/>
              <a:t>microconteneur</a:t>
            </a:r>
            <a:endParaRPr lang="fr-FR" sz="1600" dirty="0" smtClean="0"/>
          </a:p>
          <a:p>
            <a:pPr algn="l"/>
            <a:r>
              <a:rPr lang="en-US" sz="1600" dirty="0" smtClean="0"/>
              <a:t>de </a:t>
            </a:r>
            <a:r>
              <a:rPr lang="en-US" sz="1600" dirty="0" err="1" smtClean="0"/>
              <a:t>JBoss</a:t>
            </a:r>
            <a:r>
              <a:rPr lang="en-US" sz="1600" dirty="0" smtClean="0"/>
              <a:t>...</a:t>
            </a:r>
          </a:p>
          <a:p>
            <a:pPr algn="l"/>
            <a:r>
              <a:rPr lang="fr-FR" sz="1600" dirty="0" smtClean="0"/>
              <a:t>projets d’intégration : messageries, web services, transaction...</a:t>
            </a:r>
          </a:p>
          <a:p>
            <a:pPr algn="l"/>
            <a:r>
              <a:rPr lang="fr-FR" sz="1600" dirty="0" smtClean="0"/>
              <a:t>outils : outils de développement, de profilage, de test ;</a:t>
            </a:r>
          </a:p>
          <a:p>
            <a:pPr algn="l"/>
            <a:r>
              <a:rPr lang="fr-FR" sz="1600" dirty="0" smtClean="0"/>
              <a:t>interfaces web : bibliothèques pour Ajax, JSF ;</a:t>
            </a:r>
          </a:p>
          <a:p>
            <a:pPr algn="l"/>
            <a:r>
              <a:rPr lang="en-US" sz="1600" dirty="0" smtClean="0"/>
              <a:t>frameworks : Seams, EJB 3, AOP, Hibernate ;</a:t>
            </a:r>
          </a:p>
          <a:p>
            <a:pPr algn="l"/>
            <a:r>
              <a:rPr lang="fr-FR" sz="1600" dirty="0" err="1" smtClean="0"/>
              <a:t>portlets</a:t>
            </a:r>
            <a:r>
              <a:rPr lang="fr-FR" sz="1600" dirty="0" smtClean="0"/>
              <a:t>, applications qui peuvent être incluses dans un portail Web : forum, wiki, blog ;</a:t>
            </a:r>
          </a:p>
          <a:p>
            <a:pPr algn="l"/>
            <a:r>
              <a:rPr lang="en-US" sz="1600" dirty="0" err="1" smtClean="0"/>
              <a:t>sécurité</a:t>
            </a:r>
            <a:r>
              <a:rPr lang="en-US" sz="1600" dirty="0" smtClean="0"/>
              <a:t>...</a:t>
            </a:r>
          </a:p>
          <a:p>
            <a:pPr algn="l"/>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6/6/2018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990599"/>
          </a:xfrm>
        </p:spPr>
        <p:txBody>
          <a:bodyPr anchor="ctr">
            <a:normAutofit/>
          </a:bodyPr>
          <a:lstStyle/>
          <a:p>
            <a:pPr algn="ctr"/>
            <a:r>
              <a:rPr lang="en-US" sz="4300" dirty="0" smtClean="0"/>
              <a:t>Modules</a:t>
            </a:r>
            <a:endParaRPr lang="en-US" sz="4300" dirty="0"/>
          </a:p>
        </p:txBody>
      </p:sp>
      <p:sp>
        <p:nvSpPr>
          <p:cNvPr id="8" name="Subtitle 7"/>
          <p:cNvSpPr>
            <a:spLocks noGrp="1"/>
          </p:cNvSpPr>
          <p:nvPr>
            <p:ph type="subTitle" idx="1"/>
          </p:nvPr>
        </p:nvSpPr>
        <p:spPr>
          <a:xfrm>
            <a:off x="685800" y="1447800"/>
            <a:ext cx="7772400" cy="4343400"/>
          </a:xfrm>
        </p:spPr>
        <p:txBody>
          <a:bodyPr>
            <a:normAutofit/>
          </a:bodyPr>
          <a:lstStyle/>
          <a:p>
            <a:pPr algn="l"/>
            <a:r>
              <a:rPr lang="en-US" sz="1600" dirty="0" err="1" smtClean="0"/>
              <a:t>Jboss</a:t>
            </a:r>
            <a:r>
              <a:rPr lang="en-US" sz="1600" dirty="0" smtClean="0"/>
              <a:t> </a:t>
            </a:r>
            <a:r>
              <a:rPr lang="en-US" sz="1600" dirty="0" err="1" smtClean="0"/>
              <a:t>fournit</a:t>
            </a:r>
            <a:r>
              <a:rPr lang="en-US" sz="1600" dirty="0" smtClean="0"/>
              <a:t> un </a:t>
            </a:r>
            <a:r>
              <a:rPr lang="en-US" sz="1600" dirty="0" err="1" smtClean="0"/>
              <a:t>certains</a:t>
            </a:r>
            <a:r>
              <a:rPr lang="en-US" sz="1600" dirty="0" smtClean="0"/>
              <a:t> </a:t>
            </a:r>
            <a:r>
              <a:rPr lang="en-US" sz="1600" dirty="0" err="1" smtClean="0"/>
              <a:t>nombre</a:t>
            </a:r>
            <a:r>
              <a:rPr lang="en-US" sz="1600" dirty="0" smtClean="0"/>
              <a:t> de modules:</a:t>
            </a:r>
          </a:p>
          <a:p>
            <a:pPr algn="l"/>
            <a:r>
              <a:rPr lang="en-US" sz="1600" dirty="0" smtClean="0"/>
              <a:t>* </a:t>
            </a:r>
            <a:r>
              <a:rPr lang="en-US" sz="1600" b="1" dirty="0" err="1" smtClean="0"/>
              <a:t>JBossServer</a:t>
            </a:r>
            <a:r>
              <a:rPr lang="en-US" sz="1600" b="1" dirty="0" smtClean="0"/>
              <a:t>  </a:t>
            </a:r>
            <a:r>
              <a:rPr lang="en-US" sz="1600" dirty="0" smtClean="0"/>
              <a:t>qui </a:t>
            </a:r>
            <a:r>
              <a:rPr lang="en-US" sz="1600" dirty="0" err="1" smtClean="0"/>
              <a:t>comporte</a:t>
            </a:r>
            <a:r>
              <a:rPr lang="en-US" sz="1600" dirty="0" smtClean="0"/>
              <a:t> </a:t>
            </a:r>
            <a:r>
              <a:rPr lang="en-US" sz="1600" dirty="0" err="1" smtClean="0"/>
              <a:t>une</a:t>
            </a:r>
            <a:r>
              <a:rPr lang="en-US" sz="1600" dirty="0" smtClean="0"/>
              <a:t> </a:t>
            </a:r>
            <a:r>
              <a:rPr lang="en-US" sz="1600" dirty="0" smtClean="0"/>
              <a:t>infrastructure </a:t>
            </a:r>
            <a:r>
              <a:rPr lang="en-US" sz="1600" dirty="0" err="1" smtClean="0"/>
              <a:t>constituée</a:t>
            </a:r>
            <a:r>
              <a:rPr lang="en-US" sz="1600" dirty="0" smtClean="0"/>
              <a:t> </a:t>
            </a:r>
            <a:r>
              <a:rPr lang="fr-FR" sz="1600" dirty="0" smtClean="0"/>
              <a:t>des conteneurs EJB, ainsi que du Java Management Extension (JMX).</a:t>
            </a:r>
            <a:br>
              <a:rPr lang="fr-FR" sz="1600" dirty="0" smtClean="0"/>
            </a:br>
            <a:r>
              <a:rPr lang="fr-FR" sz="1600" dirty="0" smtClean="0"/>
              <a:t>* </a:t>
            </a:r>
            <a:r>
              <a:rPr lang="fr-FR" sz="1600" b="1" dirty="0" err="1" smtClean="0"/>
              <a:t>JBossMQ</a:t>
            </a:r>
            <a:r>
              <a:rPr lang="fr-FR" sz="1600" b="1" dirty="0" smtClean="0"/>
              <a:t> </a:t>
            </a:r>
            <a:r>
              <a:rPr lang="fr-FR" sz="1600" dirty="0" smtClean="0"/>
              <a:t>pour la gestion des messages JMS (Java Messaging service).</a:t>
            </a:r>
            <a:br>
              <a:rPr lang="fr-FR" sz="1600" dirty="0" smtClean="0"/>
            </a:br>
            <a:r>
              <a:rPr lang="fr-FR" sz="1600" dirty="0" smtClean="0"/>
              <a:t>* </a:t>
            </a:r>
            <a:r>
              <a:rPr lang="fr-FR" sz="1600" b="1" dirty="0" err="1" smtClean="0"/>
              <a:t>JBossTX</a:t>
            </a:r>
            <a:r>
              <a:rPr lang="fr-FR" sz="1600" b="1" dirty="0" smtClean="0"/>
              <a:t> </a:t>
            </a:r>
            <a:r>
              <a:rPr lang="fr-FR" sz="1600" dirty="0" smtClean="0"/>
              <a:t>pour la gestion des transactions avec les API JTA(Java Transaction API ) et JTS(Java Transaction Service).</a:t>
            </a:r>
            <a:br>
              <a:rPr lang="fr-FR" sz="1600" dirty="0" smtClean="0"/>
            </a:br>
            <a:r>
              <a:rPr lang="fr-FR" sz="1600" dirty="0" smtClean="0"/>
              <a:t>* </a:t>
            </a:r>
            <a:r>
              <a:rPr lang="fr-FR" sz="1600" b="1" dirty="0" err="1" smtClean="0"/>
              <a:t>JBossCMP</a:t>
            </a:r>
            <a:r>
              <a:rPr lang="fr-FR" sz="1600" b="1" dirty="0" smtClean="0"/>
              <a:t> </a:t>
            </a:r>
            <a:r>
              <a:rPr lang="fr-FR" sz="1600" dirty="0" smtClean="0"/>
              <a:t>pour la persistance CMP.</a:t>
            </a:r>
            <a:br>
              <a:rPr lang="fr-FR" sz="1600" dirty="0" smtClean="0"/>
            </a:br>
            <a:r>
              <a:rPr lang="fr-FR" sz="1600" dirty="0" smtClean="0"/>
              <a:t>* </a:t>
            </a:r>
            <a:r>
              <a:rPr lang="fr-FR" sz="1600" b="1" dirty="0" err="1" smtClean="0"/>
              <a:t>JBossSX</a:t>
            </a:r>
            <a:r>
              <a:rPr lang="fr-FR" sz="1600" b="1" dirty="0" smtClean="0"/>
              <a:t> </a:t>
            </a:r>
            <a:r>
              <a:rPr lang="fr-FR" sz="1600" dirty="0" smtClean="0"/>
              <a:t>pour la sécurité basée sur JAAS (Java </a:t>
            </a:r>
            <a:r>
              <a:rPr lang="fr-FR" sz="1600" dirty="0" err="1" smtClean="0"/>
              <a:t>Authentication</a:t>
            </a:r>
            <a:r>
              <a:rPr lang="fr-FR" sz="1600" dirty="0" smtClean="0"/>
              <a:t> and </a:t>
            </a:r>
            <a:r>
              <a:rPr lang="fr-FR" sz="1600" dirty="0" err="1" smtClean="0"/>
              <a:t>Authorization</a:t>
            </a:r>
            <a:r>
              <a:rPr lang="fr-FR" sz="1600" dirty="0" smtClean="0"/>
              <a:t> Service).</a:t>
            </a:r>
            <a:br>
              <a:rPr lang="fr-FR" sz="1600" dirty="0" smtClean="0"/>
            </a:br>
            <a:r>
              <a:rPr lang="fr-FR" sz="1600" dirty="0" smtClean="0"/>
              <a:t>* </a:t>
            </a:r>
            <a:r>
              <a:rPr lang="fr-FR" sz="1600" b="1" dirty="0" err="1" smtClean="0"/>
              <a:t>JBossCX</a:t>
            </a:r>
            <a:r>
              <a:rPr lang="fr-FR" sz="1600" b="1" dirty="0" smtClean="0"/>
              <a:t> </a:t>
            </a:r>
            <a:r>
              <a:rPr lang="fr-FR" sz="1600" dirty="0" smtClean="0"/>
              <a:t>pour la gestion des connecteurs avec JCA (J2EE </a:t>
            </a:r>
            <a:r>
              <a:rPr lang="fr-FR" sz="1600" dirty="0" err="1" smtClean="0"/>
              <a:t>Connector</a:t>
            </a:r>
            <a:r>
              <a:rPr lang="fr-FR" sz="1600" dirty="0" smtClean="0"/>
              <a:t> Architecture).</a:t>
            </a:r>
            <a:br>
              <a:rPr lang="fr-FR" sz="1600" dirty="0" smtClean="0"/>
            </a:br>
            <a:r>
              <a:rPr lang="fr-FR" sz="1600" dirty="0" smtClean="0"/>
              <a:t>* </a:t>
            </a:r>
            <a:r>
              <a:rPr lang="fr-FR" sz="1600" b="1" dirty="0" err="1" smtClean="0"/>
              <a:t>Tomcat</a:t>
            </a:r>
            <a:r>
              <a:rPr lang="fr-FR" sz="1600" dirty="0" smtClean="0"/>
              <a:t> </a:t>
            </a:r>
            <a:r>
              <a:rPr lang="fr-FR" sz="1600" dirty="0" smtClean="0"/>
              <a:t>ou</a:t>
            </a:r>
            <a:r>
              <a:rPr lang="fr-FR" sz="1600" b="1" dirty="0" smtClean="0"/>
              <a:t> </a:t>
            </a:r>
            <a:r>
              <a:rPr lang="fr-FR" sz="1600" b="1" dirty="0" err="1" smtClean="0"/>
              <a:t>Jetty</a:t>
            </a:r>
            <a:r>
              <a:rPr lang="fr-FR" sz="1600" b="1" dirty="0" smtClean="0"/>
              <a:t> </a:t>
            </a:r>
            <a:r>
              <a:rPr lang="fr-FR" sz="1600" dirty="0" smtClean="0"/>
              <a:t>pour le support des </a:t>
            </a:r>
            <a:r>
              <a:rPr lang="fr-FR" sz="1600" dirty="0" err="1" smtClean="0"/>
              <a:t>servlets</a:t>
            </a:r>
            <a:r>
              <a:rPr lang="fr-FR" sz="1600" dirty="0" smtClean="0"/>
              <a:t> et des pages JSP.</a:t>
            </a:r>
            <a:br>
              <a:rPr lang="fr-FR" sz="1600" dirty="0" smtClean="0"/>
            </a:br>
            <a:r>
              <a:rPr lang="fr-FR" sz="1600" dirty="0" smtClean="0"/>
              <a:t/>
            </a:r>
            <a:br>
              <a:rPr lang="fr-FR" sz="1600" dirty="0" smtClean="0"/>
            </a:br>
            <a:r>
              <a:rPr lang="fr-FR" sz="1600" dirty="0" err="1" smtClean="0"/>
              <a:t>Jboss</a:t>
            </a:r>
            <a:r>
              <a:rPr lang="fr-FR" sz="1600" dirty="0" smtClean="0"/>
              <a:t> permet grâce au JMX de chargé les différents modules, conteneurs ou plugin en fonction des besoins. Bien entendu, </a:t>
            </a:r>
            <a:r>
              <a:rPr lang="fr-FR" sz="1600" dirty="0" err="1" smtClean="0"/>
              <a:t>Jboss</a:t>
            </a:r>
            <a:r>
              <a:rPr lang="fr-FR" sz="1600" dirty="0" smtClean="0"/>
              <a:t> permet d'implémenter ses propres services. </a:t>
            </a: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1828800"/>
          </a:xfrm>
        </p:spPr>
        <p:txBody>
          <a:bodyPr anchor="ctr">
            <a:normAutofit/>
          </a:bodyPr>
          <a:lstStyle/>
          <a:p>
            <a:pPr algn="ctr"/>
            <a:r>
              <a:rPr lang="en-US" sz="4300" dirty="0" smtClean="0"/>
              <a:t>Architecture technique de </a:t>
            </a:r>
            <a:r>
              <a:rPr lang="en-US" sz="4300" dirty="0" err="1" smtClean="0"/>
              <a:t>JBoss</a:t>
            </a:r>
            <a:endParaRPr lang="en-US" sz="4300" dirty="0"/>
          </a:p>
        </p:txBody>
      </p:sp>
      <p:sp>
        <p:nvSpPr>
          <p:cNvPr id="8" name="Subtitle 7"/>
          <p:cNvSpPr>
            <a:spLocks noGrp="1"/>
          </p:cNvSpPr>
          <p:nvPr>
            <p:ph type="subTitle" idx="1"/>
          </p:nvPr>
        </p:nvSpPr>
        <p:spPr>
          <a:xfrm>
            <a:off x="685800" y="2667000"/>
            <a:ext cx="7772400" cy="3124200"/>
          </a:xfrm>
        </p:spPr>
        <p:txBody>
          <a:bodyPr>
            <a:normAutofit/>
          </a:bodyPr>
          <a:lstStyle/>
          <a:p>
            <a:pPr algn="l"/>
            <a:r>
              <a:rPr lang="fr-FR" sz="1600" dirty="0" smtClean="0"/>
              <a:t>Cette partie décrit de manière plus détaillée l'architecture du serveur d'application </a:t>
            </a:r>
            <a:r>
              <a:rPr lang="fr-FR" sz="1600" dirty="0" err="1" smtClean="0"/>
              <a:t>Jboss</a:t>
            </a:r>
            <a:r>
              <a:rPr lang="fr-FR" sz="1600" dirty="0" smtClean="0"/>
              <a:t>. La figure ci-dessous est une vue d'ensemble de l'architecture. Le JMX </a:t>
            </a:r>
            <a:r>
              <a:rPr lang="fr-FR" sz="1600" dirty="0" err="1" smtClean="0"/>
              <a:t>Implementation</a:t>
            </a:r>
            <a:r>
              <a:rPr lang="fr-FR" sz="1600" dirty="0" smtClean="0"/>
              <a:t>, EJB Container et </a:t>
            </a:r>
            <a:r>
              <a:rPr lang="fr-FR" sz="1600" dirty="0" err="1" smtClean="0"/>
              <a:t>Remote</a:t>
            </a:r>
            <a:r>
              <a:rPr lang="fr-FR" sz="1600" dirty="0" smtClean="0"/>
              <a:t> Management correspond au composant </a:t>
            </a:r>
            <a:r>
              <a:rPr lang="fr-FR" sz="1600" dirty="0" err="1" smtClean="0"/>
              <a:t>JbossServer</a:t>
            </a:r>
            <a:r>
              <a:rPr lang="fr-FR" sz="1600" dirty="0" smtClean="0"/>
              <a:t>, le JMS au composant </a:t>
            </a:r>
            <a:r>
              <a:rPr lang="fr-FR" sz="1600" dirty="0" err="1" smtClean="0"/>
              <a:t>JbossMQ</a:t>
            </a:r>
            <a:r>
              <a:rPr lang="fr-FR" sz="1600" dirty="0" smtClean="0"/>
              <a:t>. Le JTS/JTA correspond à </a:t>
            </a:r>
            <a:r>
              <a:rPr lang="fr-FR" sz="1600" dirty="0" err="1" smtClean="0"/>
              <a:t>JbossTX</a:t>
            </a:r>
            <a:r>
              <a:rPr lang="fr-FR" sz="1600" dirty="0" smtClean="0"/>
              <a:t> et les </a:t>
            </a:r>
            <a:r>
              <a:rPr lang="fr-FR" sz="1600" dirty="0" err="1" smtClean="0"/>
              <a:t>Databases</a:t>
            </a:r>
            <a:r>
              <a:rPr lang="fr-FR" sz="1600" dirty="0" smtClean="0"/>
              <a:t> représentent le stockage des </a:t>
            </a:r>
            <a:r>
              <a:rPr lang="fr-FR" sz="1600" dirty="0" err="1" smtClean="0"/>
              <a:t>objects</a:t>
            </a:r>
            <a:r>
              <a:rPr lang="fr-FR" sz="1600" dirty="0" smtClean="0"/>
              <a:t> avec le composant </a:t>
            </a:r>
            <a:r>
              <a:rPr lang="fr-FR" sz="1600" dirty="0" err="1" smtClean="0"/>
              <a:t>JbossCMP</a:t>
            </a:r>
            <a:r>
              <a:rPr lang="fr-FR" sz="1600" dirty="0" smtClean="0"/>
              <a:t>. La </a:t>
            </a:r>
            <a:r>
              <a:rPr lang="fr-FR" sz="1600" dirty="0" err="1" smtClean="0"/>
              <a:t>security</a:t>
            </a:r>
            <a:r>
              <a:rPr lang="fr-FR" sz="1600" dirty="0" smtClean="0"/>
              <a:t> correspond à la gestion de la sécurité par </a:t>
            </a:r>
            <a:r>
              <a:rPr lang="fr-FR" sz="1600" dirty="0" err="1" smtClean="0"/>
              <a:t>JbossSX</a:t>
            </a:r>
            <a:r>
              <a:rPr lang="fr-FR" sz="1600" dirty="0" smtClean="0"/>
              <a:t>, les Data sources représentent le composant </a:t>
            </a:r>
            <a:r>
              <a:rPr lang="fr-FR" sz="1600" dirty="0" err="1" smtClean="0"/>
              <a:t>JbossCX</a:t>
            </a:r>
            <a:r>
              <a:rPr lang="fr-FR" sz="1600" dirty="0" smtClean="0"/>
              <a:t> réalisant la gestion des connecteurs, et enfin les Java Server Pages correspond aux serveurs </a:t>
            </a:r>
            <a:r>
              <a:rPr lang="fr-FR" sz="1600" dirty="0" err="1" smtClean="0"/>
              <a:t>Tomcat</a:t>
            </a:r>
            <a:r>
              <a:rPr lang="fr-FR" sz="1600" dirty="0" smtClean="0"/>
              <a:t> o </a:t>
            </a:r>
            <a:r>
              <a:rPr lang="fr-FR" sz="1600" dirty="0" err="1" smtClean="0"/>
              <a:t>Jetty</a:t>
            </a:r>
            <a:r>
              <a:rPr lang="fr-FR" sz="1600" dirty="0" smtClean="0"/>
              <a:t>.</a:t>
            </a: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85800" y="1752600"/>
            <a:ext cx="7772400" cy="4495800"/>
          </a:xfrm>
        </p:spPr>
        <p:txBody>
          <a:bodyPr>
            <a:normAutofit/>
          </a:bodyPr>
          <a:lstStyle/>
          <a:p>
            <a:pPr algn="l"/>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7</a:t>
            </a:fld>
            <a:endParaRPr lang="en-US"/>
          </a:p>
        </p:txBody>
      </p:sp>
      <p:sp>
        <p:nvSpPr>
          <p:cNvPr id="9" name="Title 6"/>
          <p:cNvSpPr>
            <a:spLocks noGrp="1"/>
          </p:cNvSpPr>
          <p:nvPr>
            <p:ph type="ctrTitle"/>
          </p:nvPr>
        </p:nvSpPr>
        <p:spPr>
          <a:xfrm>
            <a:off x="685800" y="304800"/>
            <a:ext cx="7772400" cy="1524000"/>
          </a:xfrm>
        </p:spPr>
        <p:txBody>
          <a:bodyPr anchor="ctr">
            <a:normAutofit/>
          </a:bodyPr>
          <a:lstStyle/>
          <a:p>
            <a:pPr algn="ctr"/>
            <a:r>
              <a:rPr lang="en-US" sz="4300" dirty="0" smtClean="0"/>
              <a:t>Architecture technique de </a:t>
            </a:r>
            <a:r>
              <a:rPr lang="en-US" sz="4300" dirty="0" err="1" smtClean="0"/>
              <a:t>JBoss</a:t>
            </a:r>
            <a:endParaRPr lang="en-US" sz="4300" dirty="0"/>
          </a:p>
        </p:txBody>
      </p:sp>
      <p:pic>
        <p:nvPicPr>
          <p:cNvPr id="11" name="Picture 10" descr="jboss_architecture.jpg"/>
          <p:cNvPicPr>
            <a:picLocks noChangeAspect="1"/>
          </p:cNvPicPr>
          <p:nvPr/>
        </p:nvPicPr>
        <p:blipFill>
          <a:blip r:embed="rId4" cstate="print"/>
          <a:stretch>
            <a:fillRect/>
          </a:stretch>
        </p:blipFill>
        <p:spPr>
          <a:xfrm>
            <a:off x="685800" y="1676400"/>
            <a:ext cx="7848600" cy="464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85800" y="1600200"/>
            <a:ext cx="7772400" cy="4191000"/>
          </a:xfrm>
        </p:spPr>
        <p:txBody>
          <a:bodyPr>
            <a:normAutofit/>
          </a:bodyPr>
          <a:lstStyle/>
          <a:p>
            <a:pPr algn="l"/>
            <a:r>
              <a:rPr lang="fr-FR" sz="1600" b="1" dirty="0" smtClean="0"/>
              <a:t>Le composant </a:t>
            </a:r>
            <a:r>
              <a:rPr lang="fr-FR" sz="1600" b="1" dirty="0" err="1" smtClean="0"/>
              <a:t>JbossServer</a:t>
            </a:r>
            <a:r>
              <a:rPr lang="fr-FR" sz="1600" dirty="0" smtClean="0"/>
              <a:t> </a:t>
            </a:r>
            <a:br>
              <a:rPr lang="fr-FR" sz="1600" dirty="0" smtClean="0"/>
            </a:br>
            <a:r>
              <a:rPr lang="fr-FR" sz="1600" dirty="0" smtClean="0"/>
              <a:t>Ce composant </a:t>
            </a:r>
            <a:r>
              <a:rPr lang="fr-FR" sz="1600" dirty="0" err="1" smtClean="0"/>
              <a:t>constistue</a:t>
            </a:r>
            <a:r>
              <a:rPr lang="fr-FR" sz="1600" dirty="0" smtClean="0"/>
              <a:t> le </a:t>
            </a:r>
            <a:r>
              <a:rPr lang="fr-FR" sz="1600" dirty="0" err="1" smtClean="0"/>
              <a:t>coeur</a:t>
            </a:r>
            <a:r>
              <a:rPr lang="fr-FR" sz="1600" dirty="0" smtClean="0"/>
              <a:t> du serveur d'application </a:t>
            </a:r>
            <a:r>
              <a:rPr lang="fr-FR" sz="1600" dirty="0" err="1" smtClean="0"/>
              <a:t>Jboss</a:t>
            </a:r>
            <a:r>
              <a:rPr lang="fr-FR" sz="1600" dirty="0" smtClean="0"/>
              <a:t>. Son rôle est de gérer le noyau grâce au JMX, mais également de fournir les conteneurs EJB</a:t>
            </a:r>
            <a:r>
              <a:rPr lang="fr-FR" sz="1600" dirty="0" smtClean="0"/>
              <a:t>.</a:t>
            </a:r>
          </a:p>
          <a:p>
            <a:pPr algn="l"/>
            <a:endParaRPr lang="fr-FR" sz="1600" dirty="0" smtClean="0"/>
          </a:p>
          <a:p>
            <a:pPr algn="l"/>
            <a:r>
              <a:rPr lang="fr-FR" sz="1600" b="1" dirty="0" smtClean="0"/>
              <a:t>Le composant </a:t>
            </a:r>
            <a:r>
              <a:rPr lang="fr-FR" sz="1600" b="1" dirty="0" err="1" smtClean="0"/>
              <a:t>JbossMQ</a:t>
            </a:r>
            <a:r>
              <a:rPr lang="fr-FR" sz="1600" dirty="0" smtClean="0"/>
              <a:t> </a:t>
            </a:r>
            <a:br>
              <a:rPr lang="fr-FR" sz="1600" dirty="0" smtClean="0"/>
            </a:br>
            <a:r>
              <a:rPr lang="fr-FR" sz="1600" dirty="0" smtClean="0"/>
              <a:t>Ce composant est apparu en avril 2000. Il implémente l'API Java Messaging Service (JMS</a:t>
            </a:r>
            <a:r>
              <a:rPr lang="fr-FR" sz="1600" dirty="0" smtClean="0"/>
              <a:t>).</a:t>
            </a:r>
          </a:p>
          <a:p>
            <a:pPr algn="l"/>
            <a:endParaRPr lang="fr-FR" sz="1600" dirty="0" smtClean="0"/>
          </a:p>
          <a:p>
            <a:pPr algn="l"/>
            <a:r>
              <a:rPr lang="fr-FR" sz="1600" b="1" dirty="0" smtClean="0"/>
              <a:t>Le composant </a:t>
            </a:r>
            <a:r>
              <a:rPr lang="fr-FR" sz="1600" b="1" dirty="0" err="1" smtClean="0"/>
              <a:t>JbossTX</a:t>
            </a:r>
            <a:r>
              <a:rPr lang="fr-FR" sz="1600" dirty="0" smtClean="0"/>
              <a:t> </a:t>
            </a:r>
            <a:br>
              <a:rPr lang="fr-FR" sz="1600" dirty="0" smtClean="0"/>
            </a:br>
            <a:r>
              <a:rPr lang="fr-FR" sz="1600" dirty="0" smtClean="0"/>
              <a:t>Ce composant permet le support des moniteurs de transaction avec les API JTA/JTS.</a:t>
            </a:r>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8</a:t>
            </a:fld>
            <a:endParaRPr lang="en-US"/>
          </a:p>
        </p:txBody>
      </p:sp>
      <p:sp>
        <p:nvSpPr>
          <p:cNvPr id="9" name="Title 6"/>
          <p:cNvSpPr>
            <a:spLocks noGrp="1"/>
          </p:cNvSpPr>
          <p:nvPr>
            <p:ph type="ctrTitle"/>
          </p:nvPr>
        </p:nvSpPr>
        <p:spPr>
          <a:xfrm>
            <a:off x="685800" y="304800"/>
            <a:ext cx="7772400" cy="1295400"/>
          </a:xfrm>
        </p:spPr>
        <p:txBody>
          <a:bodyPr anchor="ctr">
            <a:noAutofit/>
          </a:bodyPr>
          <a:lstStyle/>
          <a:p>
            <a:pPr algn="ctr"/>
            <a:r>
              <a:rPr lang="en-US" sz="4300" dirty="0" smtClean="0"/>
              <a:t>Architecture technique de </a:t>
            </a:r>
            <a:r>
              <a:rPr lang="en-US" sz="4300" dirty="0" err="1" smtClean="0"/>
              <a:t>JBoss</a:t>
            </a:r>
            <a:endParaRPr lang="en-US" sz="4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685800" y="304800"/>
            <a:ext cx="7772400" cy="1447800"/>
          </a:xfrm>
        </p:spPr>
        <p:txBody>
          <a:bodyPr anchor="ctr">
            <a:normAutofit/>
          </a:bodyPr>
          <a:lstStyle/>
          <a:p>
            <a:pPr algn="ctr"/>
            <a:r>
              <a:rPr lang="en-US" sz="4300" dirty="0" smtClean="0"/>
              <a:t>Architecture technique de </a:t>
            </a:r>
            <a:r>
              <a:rPr lang="en-US" sz="4300" dirty="0" err="1" smtClean="0"/>
              <a:t>JBoss</a:t>
            </a:r>
            <a:endParaRPr lang="en-US" sz="4300" dirty="0"/>
          </a:p>
        </p:txBody>
      </p:sp>
      <p:sp>
        <p:nvSpPr>
          <p:cNvPr id="8" name="Subtitle 7"/>
          <p:cNvSpPr>
            <a:spLocks noGrp="1"/>
          </p:cNvSpPr>
          <p:nvPr>
            <p:ph type="subTitle" idx="1"/>
          </p:nvPr>
        </p:nvSpPr>
        <p:spPr>
          <a:xfrm>
            <a:off x="685800" y="1752600"/>
            <a:ext cx="7772400" cy="4648200"/>
          </a:xfrm>
        </p:spPr>
        <p:txBody>
          <a:bodyPr>
            <a:normAutofit/>
          </a:bodyPr>
          <a:lstStyle/>
          <a:p>
            <a:pPr algn="l"/>
            <a:r>
              <a:rPr lang="fr-FR" sz="1600" b="1" dirty="0" smtClean="0"/>
              <a:t>Le composant </a:t>
            </a:r>
            <a:r>
              <a:rPr lang="fr-FR" sz="1600" b="1" dirty="0" err="1" smtClean="0"/>
              <a:t>JBossCMP</a:t>
            </a:r>
            <a:r>
              <a:rPr lang="fr-FR" sz="1600" dirty="0" smtClean="0"/>
              <a:t> </a:t>
            </a:r>
            <a:br>
              <a:rPr lang="fr-FR" sz="1600" dirty="0" smtClean="0"/>
            </a:br>
            <a:r>
              <a:rPr lang="fr-FR" sz="1600" dirty="0" smtClean="0"/>
              <a:t>Ce module permet de gérer la connexions au bases de données grâce au connecteur JDBC</a:t>
            </a:r>
            <a:r>
              <a:rPr lang="fr-FR" sz="1600" dirty="0" smtClean="0"/>
              <a:t>.</a:t>
            </a:r>
          </a:p>
          <a:p>
            <a:pPr algn="l"/>
            <a:endParaRPr lang="fr-FR" sz="1600" dirty="0" smtClean="0"/>
          </a:p>
          <a:p>
            <a:pPr algn="l"/>
            <a:r>
              <a:rPr lang="fr-FR" sz="1600" b="1" dirty="0" smtClean="0"/>
              <a:t>Le composant </a:t>
            </a:r>
            <a:r>
              <a:rPr lang="fr-FR" sz="1600" b="1" dirty="0" err="1" smtClean="0"/>
              <a:t>JbossSX</a:t>
            </a:r>
            <a:r>
              <a:rPr lang="fr-FR" sz="1600" dirty="0" smtClean="0"/>
              <a:t> </a:t>
            </a:r>
            <a:br>
              <a:rPr lang="fr-FR" sz="1600" dirty="0" smtClean="0"/>
            </a:br>
            <a:r>
              <a:rPr lang="fr-FR" sz="1600" dirty="0" smtClean="0"/>
              <a:t>Ce composant a pour rôle de gérer la sécurité grâce à l'API JAAS. </a:t>
            </a:r>
            <a:r>
              <a:rPr lang="fr-FR" sz="1600" dirty="0" err="1" smtClean="0"/>
              <a:t>JbossSX</a:t>
            </a:r>
            <a:r>
              <a:rPr lang="fr-FR" sz="1600" dirty="0" smtClean="0"/>
              <a:t> fournit une implémentation de la sécurité standard à J2EE. Il permet </a:t>
            </a:r>
            <a:r>
              <a:rPr lang="fr-FR" sz="1600" dirty="0" err="1" smtClean="0"/>
              <a:t>notament</a:t>
            </a:r>
            <a:r>
              <a:rPr lang="fr-FR" sz="1600" dirty="0" smtClean="0"/>
              <a:t> l'authentification des utilisateurs </a:t>
            </a:r>
            <a:r>
              <a:rPr lang="fr-FR" sz="1600" dirty="0" smtClean="0"/>
              <a:t>grâce </a:t>
            </a:r>
            <a:r>
              <a:rPr lang="fr-FR" sz="1600" dirty="0" smtClean="0"/>
              <a:t>au module JAAS Login</a:t>
            </a:r>
            <a:r>
              <a:rPr lang="fr-FR" sz="1600" dirty="0" smtClean="0"/>
              <a:t>.</a:t>
            </a:r>
          </a:p>
          <a:p>
            <a:pPr algn="l"/>
            <a:endParaRPr lang="fr-FR" sz="1600" dirty="0" smtClean="0"/>
          </a:p>
          <a:p>
            <a:pPr algn="l"/>
            <a:r>
              <a:rPr lang="fr-FR" sz="1600" b="1" dirty="0" smtClean="0"/>
              <a:t>Le composant </a:t>
            </a:r>
            <a:r>
              <a:rPr lang="fr-FR" sz="1600" b="1" dirty="0" err="1" smtClean="0"/>
              <a:t>JbossCX</a:t>
            </a:r>
            <a:r>
              <a:rPr lang="fr-FR" sz="1600" dirty="0" smtClean="0"/>
              <a:t> </a:t>
            </a:r>
            <a:br>
              <a:rPr lang="fr-FR" sz="1600" dirty="0" smtClean="0"/>
            </a:br>
            <a:r>
              <a:rPr lang="fr-FR" sz="1600" dirty="0" err="1" smtClean="0"/>
              <a:t>JbossCX</a:t>
            </a:r>
            <a:r>
              <a:rPr lang="fr-FR" sz="1600" dirty="0" smtClean="0"/>
              <a:t> permet de gérer les connecteurs aux systèmes d'informations de l'entreprise comme CICS, TUXEDO, SAP, </a:t>
            </a:r>
            <a:r>
              <a:rPr lang="fr-FR" sz="1600" dirty="0" err="1" smtClean="0"/>
              <a:t>Siebel</a:t>
            </a:r>
            <a:r>
              <a:rPr lang="fr-FR" sz="1600" dirty="0" smtClean="0"/>
              <a:t>, etc</a:t>
            </a:r>
            <a:r>
              <a:rPr lang="fr-FR" sz="1600" dirty="0" smtClean="0"/>
              <a:t>...</a:t>
            </a:r>
          </a:p>
          <a:p>
            <a:pPr algn="l"/>
            <a:endParaRPr lang="fr-FR" sz="1600" dirty="0" smtClean="0"/>
          </a:p>
          <a:p>
            <a:pPr algn="l"/>
            <a:endParaRPr lang="fr-FR" sz="1600" dirty="0" smtClean="0"/>
          </a:p>
          <a:p>
            <a:pPr algn="l"/>
            <a:r>
              <a:rPr lang="fr-FR" sz="1600" b="1" dirty="0" smtClean="0"/>
              <a:t>Le composant Web Servers</a:t>
            </a:r>
            <a:r>
              <a:rPr lang="fr-FR" sz="1600" dirty="0" smtClean="0"/>
              <a:t> </a:t>
            </a:r>
            <a:br>
              <a:rPr lang="fr-FR" sz="1600" dirty="0" smtClean="0"/>
            </a:br>
            <a:r>
              <a:rPr lang="fr-FR" sz="1600" dirty="0" smtClean="0"/>
              <a:t>Le serveur web est géré à l'aide de deux produits existants </a:t>
            </a:r>
            <a:r>
              <a:rPr lang="fr-FR" sz="1600" dirty="0" err="1" smtClean="0"/>
              <a:t>Tomcat</a:t>
            </a:r>
            <a:r>
              <a:rPr lang="fr-FR" sz="1600" dirty="0" smtClean="0"/>
              <a:t> et </a:t>
            </a:r>
            <a:r>
              <a:rPr lang="fr-FR" sz="1600" dirty="0" err="1" smtClean="0"/>
              <a:t>Jetty</a:t>
            </a:r>
            <a:r>
              <a:rPr lang="fr-FR" sz="1600" dirty="0" smtClean="0"/>
              <a:t>. </a:t>
            </a:r>
            <a:br>
              <a:rPr lang="fr-FR" sz="1600" dirty="0" smtClean="0"/>
            </a:br>
            <a:r>
              <a:rPr lang="fr-FR" sz="1600" dirty="0" smtClean="0"/>
              <a:t>  </a:t>
            </a:r>
          </a:p>
          <a:p>
            <a:pPr algn="l"/>
            <a:endParaRPr lang="en-US" sz="1600" dirty="0"/>
          </a:p>
        </p:txBody>
      </p:sp>
      <p:sp>
        <p:nvSpPr>
          <p:cNvPr id="3" name="Date Placeholder 2"/>
          <p:cNvSpPr>
            <a:spLocks noGrp="1"/>
          </p:cNvSpPr>
          <p:nvPr>
            <p:ph type="dt" sz="half" idx="10"/>
          </p:nvPr>
        </p:nvSpPr>
        <p:spPr/>
        <p:txBody>
          <a:bodyPr/>
          <a:lstStyle/>
          <a:p>
            <a:fld id="{BB86E21D-EEF3-4105-938C-B706D6D26D7C}" type="datetime1">
              <a:rPr lang="en-US" smtClean="0"/>
              <a:pPr/>
              <a:t>6/7/2018</a:t>
            </a:fld>
            <a:endParaRPr lang="en-US"/>
          </a:p>
        </p:txBody>
      </p:sp>
      <p:sp>
        <p:nvSpPr>
          <p:cNvPr id="4" name="Footer Placeholder 3"/>
          <p:cNvSpPr>
            <a:spLocks noGrp="1"/>
          </p:cNvSpPr>
          <p:nvPr>
            <p:ph type="ftr" sz="quarter" idx="11"/>
          </p:nvPr>
        </p:nvSpPr>
        <p:spPr/>
        <p:txBody>
          <a:bodyPr/>
          <a:lstStyle/>
          <a:p>
            <a:r>
              <a:rPr lang="en-US" smtClean="0"/>
              <a:t>RIZK Salam</a:t>
            </a:r>
            <a:endParaRPr lang="en-US"/>
          </a:p>
        </p:txBody>
      </p:sp>
      <p:sp>
        <p:nvSpPr>
          <p:cNvPr id="5" name="Slide Number Placeholder 4"/>
          <p:cNvSpPr>
            <a:spLocks noGrp="1"/>
          </p:cNvSpPr>
          <p:nvPr>
            <p:ph type="sldNum" sz="quarter" idx="12"/>
          </p:nvPr>
        </p:nvSpPr>
        <p:spPr/>
        <p:txBody>
          <a:bodyPr/>
          <a:lstStyle/>
          <a:p>
            <a:fld id="{1FDD436F-CEC8-4E5E-9B2A-FD2E64BB1AFA}"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1472</TotalTime>
  <Words>657</Words>
  <Application>Microsoft Office PowerPoint</Application>
  <PresentationFormat>On-screen Show (4:3)</PresentationFormat>
  <Paragraphs>138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JBoss Application Server</vt:lpstr>
      <vt:lpstr>Contenu</vt:lpstr>
      <vt:lpstr>Introduction</vt:lpstr>
      <vt:lpstr>Produits et services</vt:lpstr>
      <vt:lpstr>Modules</vt:lpstr>
      <vt:lpstr>Architecture technique de JBoss</vt:lpstr>
      <vt:lpstr>Architecture technique de JBoss</vt:lpstr>
      <vt:lpstr>Architecture technique de JBoss</vt:lpstr>
      <vt:lpstr>Architecture technique de JBoss</vt:lpstr>
      <vt:lpstr>Installation du serveur</vt:lpstr>
      <vt:lpstr>Installation du serveur</vt:lpstr>
      <vt:lpstr>Installation du serveur</vt:lpstr>
      <vt:lpstr>Tutoriel</vt:lpstr>
      <vt:lpstr>Bibliographie</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Application Server</dc:title>
  <dc:creator>Salam</dc:creator>
  <cp:lastModifiedBy>Salam</cp:lastModifiedBy>
  <cp:revision>4</cp:revision>
  <dcterms:created xsi:type="dcterms:W3CDTF">2018-06-05T18:41:03Z</dcterms:created>
  <dcterms:modified xsi:type="dcterms:W3CDTF">2018-06-07T09:32:43Z</dcterms:modified>
</cp:coreProperties>
</file>