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8"/>
  </p:notesMasterIdLst>
  <p:sldIdLst>
    <p:sldId id="269" r:id="rId2"/>
    <p:sldId id="267" r:id="rId3"/>
    <p:sldId id="266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70" r:id="rId15"/>
    <p:sldId id="271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onu\Desktop\Copy%20of%20ipl%20projec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onu\Desktop\Copy%20of%20ipl%20project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onu\Desktop\Copy%20of%20ipl%20projec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onu\Desktop\Copy%20of%20ipl%20projec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onu\Desktop\Copy%20of%20ipl%20projec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onu\Desktop\Copy%20of%20ipl%20projec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onu\Desktop\Copy%20of%20ipl%20projec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onu\Desktop\Copy%20of%20ipl%20project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onu\Desktop\Copy%20of%20ipl%20project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onu\Desktop\Copy%20of%20ipl%20project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[Copy of ipl project.xlsx]matches win !matches win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 matches win by team with respect of bat or field first. </a:t>
            </a:r>
          </a:p>
        </c:rich>
      </c:tx>
      <c:layout>
        <c:manualLayout>
          <c:xMode val="edge"/>
          <c:yMode val="edge"/>
          <c:x val="0.11207117126810467"/>
          <c:y val="2.453987730061349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8.271231694705615E-2"/>
          <c:y val="0.18817685015497171"/>
          <c:w val="0.84351036211863295"/>
          <c:h val="0.441830148005437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'matches win '!$B$3:$B$4</c:f>
              <c:strCache>
                <c:ptCount val="1"/>
                <c:pt idx="0">
                  <c:v>bat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'matches win '!$A$5:$A$14</c:f>
              <c:strCache>
                <c:ptCount val="9"/>
                <c:pt idx="0">
                  <c:v>Chennai Super Kings</c:v>
                </c:pt>
                <c:pt idx="1">
                  <c:v>Mumbai Indians</c:v>
                </c:pt>
                <c:pt idx="2">
                  <c:v>Royal Challengers Bangalore</c:v>
                </c:pt>
                <c:pt idx="3">
                  <c:v>Sunrisers Hyderabad</c:v>
                </c:pt>
                <c:pt idx="4">
                  <c:v>Rajasthan Royals</c:v>
                </c:pt>
                <c:pt idx="5">
                  <c:v>Kolkata Knight Riders</c:v>
                </c:pt>
                <c:pt idx="6">
                  <c:v>Delhi Daredevils</c:v>
                </c:pt>
                <c:pt idx="7">
                  <c:v>Kings XI Punjab</c:v>
                </c:pt>
                <c:pt idx="8">
                  <c:v>NA</c:v>
                </c:pt>
              </c:strCache>
            </c:strRef>
          </c:cat>
          <c:val>
            <c:numRef>
              <c:f>'matches win '!$B$5:$B$14</c:f>
              <c:numCache>
                <c:formatCode>General</c:formatCode>
                <c:ptCount val="9"/>
                <c:pt idx="0">
                  <c:v>6</c:v>
                </c:pt>
                <c:pt idx="1">
                  <c:v>6</c:v>
                </c:pt>
                <c:pt idx="2">
                  <c:v>3</c:v>
                </c:pt>
                <c:pt idx="3">
                  <c:v>2</c:v>
                </c:pt>
                <c:pt idx="4">
                  <c:v>3</c:v>
                </c:pt>
                <c:pt idx="5">
                  <c:v>2</c:v>
                </c:pt>
                <c:pt idx="6">
                  <c:v>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CE2-4BC1-A72D-2BEC30F0EF52}"/>
            </c:ext>
          </c:extLst>
        </c:ser>
        <c:ser>
          <c:idx val="1"/>
          <c:order val="1"/>
          <c:tx>
            <c:strRef>
              <c:f>'matches win '!$C$3:$C$4</c:f>
              <c:strCache>
                <c:ptCount val="1"/>
                <c:pt idx="0">
                  <c:v>field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'matches win '!$A$5:$A$14</c:f>
              <c:strCache>
                <c:ptCount val="9"/>
                <c:pt idx="0">
                  <c:v>Chennai Super Kings</c:v>
                </c:pt>
                <c:pt idx="1">
                  <c:v>Mumbai Indians</c:v>
                </c:pt>
                <c:pt idx="2">
                  <c:v>Royal Challengers Bangalore</c:v>
                </c:pt>
                <c:pt idx="3">
                  <c:v>Sunrisers Hyderabad</c:v>
                </c:pt>
                <c:pt idx="4">
                  <c:v>Rajasthan Royals</c:v>
                </c:pt>
                <c:pt idx="5">
                  <c:v>Kolkata Knight Riders</c:v>
                </c:pt>
                <c:pt idx="6">
                  <c:v>Delhi Daredevils</c:v>
                </c:pt>
                <c:pt idx="7">
                  <c:v>Kings XI Punjab</c:v>
                </c:pt>
                <c:pt idx="8">
                  <c:v>NA</c:v>
                </c:pt>
              </c:strCache>
            </c:strRef>
          </c:cat>
          <c:val>
            <c:numRef>
              <c:f>'matches win '!$C$5:$C$14</c:f>
              <c:numCache>
                <c:formatCode>General</c:formatCode>
                <c:ptCount val="9"/>
                <c:pt idx="0">
                  <c:v>4</c:v>
                </c:pt>
                <c:pt idx="1">
                  <c:v>4</c:v>
                </c:pt>
                <c:pt idx="2">
                  <c:v>5</c:v>
                </c:pt>
                <c:pt idx="3">
                  <c:v>5</c:v>
                </c:pt>
                <c:pt idx="4">
                  <c:v>4</c:v>
                </c:pt>
                <c:pt idx="5">
                  <c:v>5</c:v>
                </c:pt>
                <c:pt idx="6">
                  <c:v>2</c:v>
                </c:pt>
                <c:pt idx="7">
                  <c:v>3</c:v>
                </c:pt>
                <c:pt idx="8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FCE2-4BC1-A72D-2BEC30F0EF52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-910130160"/>
        <c:axId val="-910139952"/>
      </c:barChart>
      <c:catAx>
        <c:axId val="-910130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10139952"/>
        <c:crosses val="autoZero"/>
        <c:auto val="1"/>
        <c:lblAlgn val="ctr"/>
        <c:lblOffset val="100"/>
        <c:noMultiLvlLbl val="0"/>
      </c:catAx>
      <c:valAx>
        <c:axId val="-910139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Matches Win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10130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92995258246955803"/>
          <c:y val="2.8855610840056035E-2"/>
          <c:w val="5.5261461027235032E-2"/>
          <c:h val="0.1774574497206254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[Copy of ipl project.xlsx]solution sheet of dashboard 2!PivotTable5</c:name>
    <c:fmtId val="2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Top</a:t>
            </a:r>
            <a:r>
              <a:rPr lang="en-US" baseline="0"/>
              <a:t> 5 wicket taker</a:t>
            </a:r>
            <a:endParaRPr lang="en-US"/>
          </a:p>
        </c:rich>
      </c:tx>
      <c:layout>
        <c:manualLayout>
          <c:xMode val="edge"/>
          <c:yMode val="edge"/>
          <c:x val="8.2710671804322525E-3"/>
          <c:y val="2.730376404961402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244801025738279"/>
          <c:y val="0.17227991571476101"/>
          <c:w val="0.83425741211391713"/>
          <c:h val="0.5462133008021884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'solution sheet of dashboard 2'!$B$29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'solution sheet of dashboard 2'!$A$30:$A$35</c:f>
              <c:strCache>
                <c:ptCount val="5"/>
                <c:pt idx="0">
                  <c:v>A Zampa</c:v>
                </c:pt>
                <c:pt idx="1">
                  <c:v>AB Dinda</c:v>
                </c:pt>
                <c:pt idx="2">
                  <c:v>R Ashwin</c:v>
                </c:pt>
                <c:pt idx="3">
                  <c:v>NLTC Perera</c:v>
                </c:pt>
                <c:pt idx="4">
                  <c:v>M Ashwin</c:v>
                </c:pt>
              </c:strCache>
            </c:strRef>
          </c:cat>
          <c:val>
            <c:numRef>
              <c:f>'solution sheet of dashboard 2'!$B$30:$B$35</c:f>
              <c:numCache>
                <c:formatCode>General</c:formatCode>
                <c:ptCount val="5"/>
                <c:pt idx="0">
                  <c:v>12</c:v>
                </c:pt>
                <c:pt idx="1">
                  <c:v>11</c:v>
                </c:pt>
                <c:pt idx="2">
                  <c:v>10</c:v>
                </c:pt>
                <c:pt idx="3">
                  <c:v>9</c:v>
                </c:pt>
                <c:pt idx="4">
                  <c:v>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4E9-4D2C-8758-611A6A2640E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-786351136"/>
        <c:axId val="-786356576"/>
      </c:barChart>
      <c:catAx>
        <c:axId val="-78635113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786356576"/>
        <c:crosses val="autoZero"/>
        <c:auto val="1"/>
        <c:lblAlgn val="ctr"/>
        <c:lblOffset val="100"/>
        <c:noMultiLvlLbl val="0"/>
      </c:catAx>
      <c:valAx>
        <c:axId val="-786356576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WICKETS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crossAx val="-78635113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[Copy of ipl project.xlsx]toss based !PivotTable3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Toss</a:t>
            </a:r>
            <a:r>
              <a:rPr lang="en-US" baseline="0"/>
              <a:t> decision Bassed Winning %</a:t>
            </a:r>
            <a:endParaRPr lang="en-US"/>
          </a:p>
        </c:rich>
      </c:tx>
      <c:layout>
        <c:manualLayout>
          <c:xMode val="edge"/>
          <c:yMode val="edge"/>
          <c:x val="2.5931243888631557E-2"/>
          <c:y val="1.4869894279344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</c:pivotFmts>
    <c:plotArea>
      <c:layout>
        <c:manualLayout>
          <c:layoutTarget val="inner"/>
          <c:xMode val="edge"/>
          <c:yMode val="edge"/>
          <c:x val="8.079307308227883E-2"/>
          <c:y val="0.24321887891246097"/>
          <c:w val="0.59453290480979926"/>
          <c:h val="0.65430283327900551"/>
        </c:manualLayout>
      </c:layout>
      <c:doughnutChart>
        <c:varyColors val="1"/>
        <c:ser>
          <c:idx val="0"/>
          <c:order val="0"/>
          <c:tx>
            <c:strRef>
              <c:f>'toss based '!$B$3</c:f>
              <c:strCache>
                <c:ptCount val="1"/>
                <c:pt idx="0">
                  <c:v>Total</c:v>
                </c:pt>
              </c:strCache>
            </c:strRef>
          </c:tx>
          <c:explosion val="22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B6A1-4727-9BFE-3878BAEB32B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B6A1-4727-9BFE-3878BAEB32BF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'toss based '!$A$4:$A$6</c:f>
              <c:strCache>
                <c:ptCount val="2"/>
                <c:pt idx="0">
                  <c:v>bat</c:v>
                </c:pt>
                <c:pt idx="1">
                  <c:v>field</c:v>
                </c:pt>
              </c:strCache>
            </c:strRef>
          </c:cat>
          <c:val>
            <c:numRef>
              <c:f>'toss based '!$B$4:$B$6</c:f>
              <c:numCache>
                <c:formatCode>0.00%</c:formatCode>
                <c:ptCount val="2"/>
                <c:pt idx="0">
                  <c:v>0.42372881355932202</c:v>
                </c:pt>
                <c:pt idx="1">
                  <c:v>0.57627118644067798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B6A1-4727-9BFE-3878BAEB32B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3822911841902117"/>
          <c:y val="1.774567834193139E-2"/>
          <c:w val="0.25621584066697545"/>
          <c:h val="0.23347841562642455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Title Winners </a:t>
            </a:r>
          </a:p>
        </c:rich>
      </c:tx>
      <c:layout>
        <c:manualLayout>
          <c:xMode val="edge"/>
          <c:yMode val="edge"/>
          <c:x val="1.4541557305336836E-2"/>
          <c:y val="3.70370370370370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8791776027996507E-2"/>
          <c:y val="0.16912037037037039"/>
          <c:w val="0.56727712160979893"/>
          <c:h val="0.76606481481481481"/>
        </c:manualLayout>
      </c:layout>
      <c:doughnut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A37F-47F0-B38D-1C81C946DD35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A37F-47F0-B38D-1C81C946DD35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A37F-47F0-B38D-1C81C946DD35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A37F-47F0-B38D-1C81C946DD35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A37F-47F0-B38D-1C81C946DD35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A37F-47F0-B38D-1C81C946DD3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'title winner '!$D$4:$D$9</c:f>
              <c:strCache>
                <c:ptCount val="6"/>
                <c:pt idx="0">
                  <c:v>Mumbai Indians</c:v>
                </c:pt>
                <c:pt idx="1">
                  <c:v>Chennai Super Kings</c:v>
                </c:pt>
                <c:pt idx="2">
                  <c:v>Kolkata Knight Riders</c:v>
                </c:pt>
                <c:pt idx="3">
                  <c:v>Deccan Chargers</c:v>
                </c:pt>
                <c:pt idx="4">
                  <c:v>Sunrisers Hyderabad</c:v>
                </c:pt>
                <c:pt idx="5">
                  <c:v>Rajasthan Royals</c:v>
                </c:pt>
              </c:strCache>
            </c:strRef>
          </c:cat>
          <c:val>
            <c:numRef>
              <c:f>'title winner '!$E$4:$E$9</c:f>
              <c:numCache>
                <c:formatCode>General</c:formatCode>
                <c:ptCount val="6"/>
                <c:pt idx="0">
                  <c:v>5</c:v>
                </c:pt>
                <c:pt idx="1">
                  <c:v>4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C-A37F-47F0-B38D-1C81C946DD3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7179024496937878"/>
          <c:y val="4.9767424905220181E-2"/>
          <c:w val="0.22308617672790901"/>
          <c:h val="0.9131955380577427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TOP 10 Man Of The Match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1"/>
          <c:order val="0"/>
          <c:tx>
            <c:strRef>
              <c:f>'man of the match'!$F$1</c:f>
              <c:strCache>
                <c:ptCount val="1"/>
                <c:pt idx="0">
                  <c:v>MOM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'man of the match'!$E$2:$E$11</c:f>
              <c:strCache>
                <c:ptCount val="10"/>
                <c:pt idx="0">
                  <c:v>DA Warner</c:v>
                </c:pt>
                <c:pt idx="1">
                  <c:v>AM Rahane</c:v>
                </c:pt>
                <c:pt idx="2">
                  <c:v>AD Russell</c:v>
                </c:pt>
                <c:pt idx="3">
                  <c:v>A Nehra</c:v>
                </c:pt>
                <c:pt idx="4">
                  <c:v>SK Raina</c:v>
                </c:pt>
                <c:pt idx="5">
                  <c:v>HH Pandya</c:v>
                </c:pt>
                <c:pt idx="6">
                  <c:v>Harbhajan Singh</c:v>
                </c:pt>
                <c:pt idx="7">
                  <c:v>BB McCullum</c:v>
                </c:pt>
                <c:pt idx="8">
                  <c:v>NA</c:v>
                </c:pt>
                <c:pt idx="9">
                  <c:v>CH Gayle</c:v>
                </c:pt>
              </c:strCache>
            </c:strRef>
          </c:cat>
          <c:val>
            <c:numRef>
              <c:f>'man of the match'!$F$2:$F$11</c:f>
              <c:numCache>
                <c:formatCode>General</c:formatCode>
                <c:ptCount val="10"/>
                <c:pt idx="0">
                  <c:v>4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CB7-4CE6-A4CC-75CC0246DF81}"/>
            </c:ext>
          </c:extLst>
        </c:ser>
        <c:ser>
          <c:idx val="2"/>
          <c:order val="1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Pt>
            <c:idx val="0"/>
            <c:invertIfNegative val="0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8CB7-4CE6-A4CC-75CC0246DF81}"/>
              </c:ext>
            </c:extLst>
          </c:dPt>
          <c:dPt>
            <c:idx val="1"/>
            <c:invertIfNegative val="0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8CB7-4CE6-A4CC-75CC0246DF81}"/>
              </c:ext>
            </c:extLst>
          </c:dPt>
          <c:dPt>
            <c:idx val="2"/>
            <c:invertIfNegative val="0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6-8CB7-4CE6-A4CC-75CC0246DF81}"/>
              </c:ext>
            </c:extLst>
          </c:dPt>
          <c:dPt>
            <c:idx val="3"/>
            <c:invertIfNegative val="0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8-8CB7-4CE6-A4CC-75CC0246DF81}"/>
              </c:ext>
            </c:extLst>
          </c:dPt>
          <c:dPt>
            <c:idx val="4"/>
            <c:invertIfNegative val="0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A-8CB7-4CE6-A4CC-75CC0246DF81}"/>
              </c:ext>
            </c:extLst>
          </c:dPt>
          <c:dPt>
            <c:idx val="5"/>
            <c:invertIfNegative val="0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C-8CB7-4CE6-A4CC-75CC0246DF8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'title winner '!$D$4:$D$9</c:f>
              <c:strCache>
                <c:ptCount val="6"/>
                <c:pt idx="0">
                  <c:v>Mumbai Indians</c:v>
                </c:pt>
                <c:pt idx="1">
                  <c:v>Chennai Super Kings</c:v>
                </c:pt>
                <c:pt idx="2">
                  <c:v>Kolkata Knight Riders</c:v>
                </c:pt>
                <c:pt idx="3">
                  <c:v>Deccan Chargers</c:v>
                </c:pt>
                <c:pt idx="4">
                  <c:v>Sunrisers Hyderabad</c:v>
                </c:pt>
                <c:pt idx="5">
                  <c:v>Rajasthan Royals</c:v>
                </c:pt>
              </c:strCache>
            </c:strRef>
          </c:cat>
          <c:val>
            <c:numRef>
              <c:f>'title winner '!$E$4:$E$9</c:f>
              <c:numCache>
                <c:formatCode>General</c:formatCode>
                <c:ptCount val="6"/>
                <c:pt idx="0">
                  <c:v>5</c:v>
                </c:pt>
                <c:pt idx="1">
                  <c:v>4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D-8CB7-4CE6-A4CC-75CC0246DF81}"/>
            </c:ext>
          </c:extLst>
        </c:ser>
        <c:ser>
          <c:idx val="0"/>
          <c:order val="2"/>
          <c:tx>
            <c:strRef>
              <c:f>'man of the match'!$F$1</c:f>
              <c:strCache>
                <c:ptCount val="1"/>
                <c:pt idx="0">
                  <c:v>MOM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'man of the match'!$E$2:$E$11</c:f>
              <c:strCache>
                <c:ptCount val="10"/>
                <c:pt idx="0">
                  <c:v>DA Warner</c:v>
                </c:pt>
                <c:pt idx="1">
                  <c:v>AM Rahane</c:v>
                </c:pt>
                <c:pt idx="2">
                  <c:v>AD Russell</c:v>
                </c:pt>
                <c:pt idx="3">
                  <c:v>A Nehra</c:v>
                </c:pt>
                <c:pt idx="4">
                  <c:v>SK Raina</c:v>
                </c:pt>
                <c:pt idx="5">
                  <c:v>HH Pandya</c:v>
                </c:pt>
                <c:pt idx="6">
                  <c:v>Harbhajan Singh</c:v>
                </c:pt>
                <c:pt idx="7">
                  <c:v>BB McCullum</c:v>
                </c:pt>
                <c:pt idx="8">
                  <c:v>NA</c:v>
                </c:pt>
                <c:pt idx="9">
                  <c:v>CH Gayle</c:v>
                </c:pt>
              </c:strCache>
            </c:strRef>
          </c:cat>
          <c:val>
            <c:numRef>
              <c:f>'man of the match'!$F$2:$F$11</c:f>
              <c:numCache>
                <c:formatCode>General</c:formatCode>
                <c:ptCount val="10"/>
                <c:pt idx="0">
                  <c:v>4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E-8CB7-4CE6-A4CC-75CC0246DF8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-910136144"/>
        <c:axId val="-910140496"/>
      </c:barChart>
      <c:catAx>
        <c:axId val="-910136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10140496"/>
        <c:crosses val="autoZero"/>
        <c:auto val="1"/>
        <c:lblAlgn val="ctr"/>
        <c:lblOffset val="100"/>
        <c:noMultiLvlLbl val="0"/>
      </c:catAx>
      <c:valAx>
        <c:axId val="-910140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10136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[Copy of ipl project.xlsx]venues!PivotTable4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 10Venue</a:t>
            </a:r>
            <a:r>
              <a:rPr lang="en-US" baseline="0"/>
              <a:t>s with most matches winning by batting or field first .</a:t>
            </a:r>
            <a:endParaRPr lang="en-US"/>
          </a:p>
        </c:rich>
      </c:tx>
      <c:layout>
        <c:manualLayout>
          <c:xMode val="edge"/>
          <c:yMode val="edge"/>
          <c:x val="9.5019917110543786E-4"/>
          <c:y val="1.6186715606583378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circle"/>
          <c:size val="6"/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</c:pivotFmt>
      <c:pivotFmt>
        <c:idx val="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circle"/>
          <c:size val="6"/>
          <c:spPr>
            <a:solidFill>
              <a:schemeClr val="accent2">
                <a:alpha val="85000"/>
              </a:schemeClr>
            </a:solidFill>
            <a:ln>
              <a:noFill/>
            </a:ln>
            <a:effectLst/>
          </c:spPr>
        </c:marker>
      </c:pivotFmt>
      <c:pivotFmt>
        <c:idx val="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</c:pivotFmt>
      <c:pivotFmt>
        <c:idx val="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</c:pivotFmt>
      <c:pivotFmt>
        <c:idx val="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</c:pivotFmts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50784348026735471"/>
          <c:y val="0.19835265117407766"/>
          <c:w val="0.45859276594392179"/>
          <c:h val="0.73042001136719226"/>
        </c:manualLayout>
      </c:layout>
      <c:bar3DChart>
        <c:barDir val="bar"/>
        <c:grouping val="clustered"/>
        <c:varyColors val="0"/>
        <c:ser>
          <c:idx val="0"/>
          <c:order val="0"/>
          <c:tx>
            <c:strRef>
              <c:f>venues!$B$3:$B$4</c:f>
              <c:strCache>
                <c:ptCount val="1"/>
                <c:pt idx="0">
                  <c:v>bat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1">
                  <a:lumMod val="75000"/>
                </a:schemeClr>
              </a:contourClr>
            </a:sp3d>
          </c:spPr>
          <c:invertIfNegative val="0"/>
          <c:cat>
            <c:strRef>
              <c:f>venues!$A$5:$A$16</c:f>
              <c:strCache>
                <c:ptCount val="11"/>
                <c:pt idx="0">
                  <c:v>Wankhede Stadium</c:v>
                </c:pt>
                <c:pt idx="1">
                  <c:v>M Chinnaswamy Stadium</c:v>
                </c:pt>
                <c:pt idx="2">
                  <c:v>Eden Gardens</c:v>
                </c:pt>
                <c:pt idx="3">
                  <c:v>MA Chidambaram Stadium, Chepauk</c:v>
                </c:pt>
                <c:pt idx="4">
                  <c:v>Feroz Shah Kotla</c:v>
                </c:pt>
                <c:pt idx="5">
                  <c:v>Rajiv Gandhi International Stadium, Uppal</c:v>
                </c:pt>
                <c:pt idx="6">
                  <c:v>Sardar Patel Stadium, Motera</c:v>
                </c:pt>
                <c:pt idx="7">
                  <c:v>Maharashtra Cricket Association Stadium</c:v>
                </c:pt>
                <c:pt idx="8">
                  <c:v>Punjab Cricket Association Stadium, Mohali</c:v>
                </c:pt>
                <c:pt idx="9">
                  <c:v>Brabourne Stadium</c:v>
                </c:pt>
                <c:pt idx="10">
                  <c:v>Dr. Y.S. Rajasekhara Reddy ACA-VDCA Cricket Stadium</c:v>
                </c:pt>
              </c:strCache>
            </c:strRef>
          </c:cat>
          <c:val>
            <c:numRef>
              <c:f>venues!$B$5:$B$16</c:f>
              <c:numCache>
                <c:formatCode>General</c:formatCode>
                <c:ptCount val="11"/>
                <c:pt idx="0">
                  <c:v>5</c:v>
                </c:pt>
                <c:pt idx="2">
                  <c:v>2</c:v>
                </c:pt>
                <c:pt idx="3">
                  <c:v>5</c:v>
                </c:pt>
                <c:pt idx="5">
                  <c:v>3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1</c:v>
                </c:pt>
                <c:pt idx="10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C8C-4F5A-89C7-1222450A6EA0}"/>
            </c:ext>
          </c:extLst>
        </c:ser>
        <c:ser>
          <c:idx val="1"/>
          <c:order val="1"/>
          <c:tx>
            <c:strRef>
              <c:f>venues!$C$3:$C$4</c:f>
              <c:strCache>
                <c:ptCount val="1"/>
                <c:pt idx="0">
                  <c:v>field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2">
                  <a:lumMod val="75000"/>
                </a:schemeClr>
              </a:contourClr>
            </a:sp3d>
          </c:spPr>
          <c:invertIfNegative val="0"/>
          <c:cat>
            <c:strRef>
              <c:f>venues!$A$5:$A$16</c:f>
              <c:strCache>
                <c:ptCount val="11"/>
                <c:pt idx="0">
                  <c:v>Wankhede Stadium</c:v>
                </c:pt>
                <c:pt idx="1">
                  <c:v>M Chinnaswamy Stadium</c:v>
                </c:pt>
                <c:pt idx="2">
                  <c:v>Eden Gardens</c:v>
                </c:pt>
                <c:pt idx="3">
                  <c:v>MA Chidambaram Stadium, Chepauk</c:v>
                </c:pt>
                <c:pt idx="4">
                  <c:v>Feroz Shah Kotla</c:v>
                </c:pt>
                <c:pt idx="5">
                  <c:v>Rajiv Gandhi International Stadium, Uppal</c:v>
                </c:pt>
                <c:pt idx="6">
                  <c:v>Sardar Patel Stadium, Motera</c:v>
                </c:pt>
                <c:pt idx="7">
                  <c:v>Maharashtra Cricket Association Stadium</c:v>
                </c:pt>
                <c:pt idx="8">
                  <c:v>Punjab Cricket Association Stadium, Mohali</c:v>
                </c:pt>
                <c:pt idx="9">
                  <c:v>Brabourne Stadium</c:v>
                </c:pt>
                <c:pt idx="10">
                  <c:v>Dr. Y.S. Rajasekhara Reddy ACA-VDCA Cricket Stadium</c:v>
                </c:pt>
              </c:strCache>
            </c:strRef>
          </c:cat>
          <c:val>
            <c:numRef>
              <c:f>venues!$C$5:$C$16</c:f>
              <c:numCache>
                <c:formatCode>General</c:formatCode>
                <c:ptCount val="11"/>
                <c:pt idx="0">
                  <c:v>3</c:v>
                </c:pt>
                <c:pt idx="1">
                  <c:v>7</c:v>
                </c:pt>
                <c:pt idx="2">
                  <c:v>5</c:v>
                </c:pt>
                <c:pt idx="3">
                  <c:v>2</c:v>
                </c:pt>
                <c:pt idx="4">
                  <c:v>5</c:v>
                </c:pt>
                <c:pt idx="5">
                  <c:v>1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CC8C-4F5A-89C7-1222450A6E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shape val="box"/>
        <c:axId val="-910139408"/>
        <c:axId val="-910138864"/>
        <c:axId val="0"/>
      </c:bar3DChart>
      <c:catAx>
        <c:axId val="-9101394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10138864"/>
        <c:crosses val="autoZero"/>
        <c:auto val="1"/>
        <c:lblAlgn val="ctr"/>
        <c:lblOffset val="100"/>
        <c:noMultiLvlLbl val="0"/>
      </c:catAx>
      <c:valAx>
        <c:axId val="-9101388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10139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90173452282786448"/>
          <c:y val="5.6363392532137856E-3"/>
          <c:w val="9.5924242818079264E-2"/>
          <c:h val="0.18410457816860484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[Copy of ipl project.xlsx]solution sheet of dashboard 2!PivotTable6</c:name>
    <c:fmtId val="1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baseline="0"/>
              <a:t>MATCHES PLAYED BY EACH TEAM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stacked"/>
        <c:varyColors val="0"/>
        <c:ser>
          <c:idx val="0"/>
          <c:order val="0"/>
          <c:tx>
            <c:strRef>
              <c:f>'solution sheet of dashboard 2'!$B$53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'solution sheet of dashboard 2'!$A$54:$A$55</c:f>
              <c:strCache>
                <c:ptCount val="1"/>
                <c:pt idx="0">
                  <c:v>Rising Pune Supergiants</c:v>
                </c:pt>
              </c:strCache>
            </c:strRef>
          </c:cat>
          <c:val>
            <c:numRef>
              <c:f>'solution sheet of dashboard 2'!$B$54:$B$55</c:f>
              <c:numCache>
                <c:formatCode>General</c:formatCode>
                <c:ptCount val="1"/>
                <c:pt idx="0">
                  <c:v>154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1B7-40C9-B59E-FBB3FFEEC8E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-786350048"/>
        <c:axId val="-786347872"/>
        <c:axId val="0"/>
      </c:bar3DChart>
      <c:catAx>
        <c:axId val="-78635004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TEAM's</a:t>
                </a:r>
                <a:r>
                  <a:rPr lang="en-US" baseline="0"/>
                  <a:t> NAME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86347872"/>
        <c:crosses val="autoZero"/>
        <c:auto val="1"/>
        <c:lblAlgn val="ctr"/>
        <c:lblOffset val="100"/>
        <c:noMultiLvlLbl val="0"/>
      </c:catAx>
      <c:valAx>
        <c:axId val="-7863478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MATCHES</a:t>
                </a:r>
                <a:r>
                  <a:rPr lang="en-US" baseline="0"/>
                  <a:t> 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86350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Data val="1"/>
        <c14:dropZoneSeries val="1"/>
        <c14:dropZonesVisible val="1"/>
      </c14:pivotOptions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[Copy of ipl project.xlsx]solution sheet of dashboard 2!PivotTable4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TOP 5 RUN SCORER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'solution sheet of dashboard 2'!$B$3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'solution sheet of dashboard 2'!$A$4:$A$9</c:f>
              <c:strCache>
                <c:ptCount val="5"/>
                <c:pt idx="0">
                  <c:v>AM Rahane</c:v>
                </c:pt>
                <c:pt idx="1">
                  <c:v>MS Dhoni</c:v>
                </c:pt>
                <c:pt idx="2">
                  <c:v>SPD Smith</c:v>
                </c:pt>
                <c:pt idx="3">
                  <c:v>F du Plessis</c:v>
                </c:pt>
                <c:pt idx="4">
                  <c:v>SS Tiwary</c:v>
                </c:pt>
              </c:strCache>
            </c:strRef>
          </c:cat>
          <c:val>
            <c:numRef>
              <c:f>'solution sheet of dashboard 2'!$B$4:$B$9</c:f>
              <c:numCache>
                <c:formatCode>General</c:formatCode>
                <c:ptCount val="5"/>
                <c:pt idx="0">
                  <c:v>480</c:v>
                </c:pt>
                <c:pt idx="1">
                  <c:v>284</c:v>
                </c:pt>
                <c:pt idx="2">
                  <c:v>270</c:v>
                </c:pt>
                <c:pt idx="3">
                  <c:v>206</c:v>
                </c:pt>
                <c:pt idx="4">
                  <c:v>170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3BC-4CF6-990F-1AA696865A4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-786352768"/>
        <c:axId val="-786348960"/>
      </c:barChart>
      <c:catAx>
        <c:axId val="-7863527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PLAYERS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86348960"/>
        <c:crosses val="autoZero"/>
        <c:auto val="1"/>
        <c:lblAlgn val="ctr"/>
        <c:lblOffset val="100"/>
        <c:noMultiLvlLbl val="0"/>
      </c:catAx>
      <c:valAx>
        <c:axId val="-786348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RUNS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86352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cap="all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half</a:t>
            </a:r>
            <a:r>
              <a:rPr lang="en-US" baseline="0"/>
              <a:t> centuries by players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cap="all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alpha val="88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1">
                <a:lumMod val="50000"/>
              </a:schemeClr>
            </a:contourClr>
          </a:sp3d>
        </c:spPr>
        <c:marker>
          <c:symbol val="none"/>
        </c:marker>
        <c:dLbl>
          <c:idx val="0"/>
          <c:spPr>
            <a:solidFill>
              <a:srgbClr val="4472C4">
                <a:alpha val="30000"/>
              </a:srgbClr>
            </a:solidFill>
            <a:ln>
              <a:solidFill>
                <a:sysClr val="window" lastClr="FFFFFF">
                  <a:alpha val="50000"/>
                </a:sys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8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1">
                <a:lumMod val="50000"/>
              </a:schemeClr>
            </a:contourClr>
          </a:sp3d>
        </c:spPr>
        <c:marker>
          <c:symbol val="none"/>
        </c:marker>
        <c:dLbl>
          <c:idx val="0"/>
          <c:spPr>
            <a:solidFill>
              <a:srgbClr val="4472C4">
                <a:alpha val="30000"/>
              </a:srgbClr>
            </a:solidFill>
            <a:ln>
              <a:solidFill>
                <a:sysClr val="window" lastClr="FFFFFF">
                  <a:alpha val="50000"/>
                </a:sys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8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1">
                <a:lumMod val="50000"/>
              </a:schemeClr>
            </a:contourClr>
          </a:sp3d>
        </c:spPr>
        <c:marker>
          <c:symbol val="none"/>
        </c:marker>
        <c:dLbl>
          <c:idx val="0"/>
          <c:spPr>
            <a:solidFill>
              <a:srgbClr val="4472C4">
                <a:alpha val="30000"/>
              </a:srgbClr>
            </a:solidFill>
            <a:ln>
              <a:solidFill>
                <a:sysClr val="window" lastClr="FFFFFF">
                  <a:alpha val="50000"/>
                </a:sys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>
              <a:alpha val="88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1">
                <a:lumMod val="50000"/>
              </a:schemeClr>
            </a:contourClr>
          </a:sp3d>
        </c:spPr>
        <c:marker>
          <c:symbol val="none"/>
        </c:marker>
        <c:dLbl>
          <c:idx val="0"/>
          <c:spPr>
            <a:solidFill>
              <a:srgbClr val="4472C4">
                <a:alpha val="30000"/>
              </a:srgbClr>
            </a:solidFill>
            <a:ln>
              <a:solidFill>
                <a:sysClr val="window" lastClr="FFFFFF">
                  <a:alpha val="50000"/>
                </a:sys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solidFill>
          <a:schemeClr val="bg2">
            <a:lumMod val="75000"/>
            <a:alpha val="27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v>Series1</c:v>
          </c:tx>
          <c:spPr>
            <a:solidFill>
              <a:schemeClr val="accent1">
                <a:alpha val="88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flat">
              <a:contourClr>
                <a:schemeClr val="accent1">
                  <a:lumMod val="50000"/>
                </a:schemeClr>
              </a:contourClr>
            </a:sp3d>
          </c:spPr>
          <c:invertIfNegative val="0"/>
          <c:dLbls>
            <c:spPr>
              <a:solidFill>
                <a:srgbClr val="4472C4">
                  <a:alpha val="30000"/>
                </a:srgbClr>
              </a:solidFill>
              <a:ln>
                <a:solidFill>
                  <a:sysClr val="window" lastClr="FFFFFF">
                    <a:alpha val="50000"/>
                  </a:sysClr>
                </a:solidFill>
                <a:round/>
              </a:ln>
              <a:effectLst>
                <a:outerShdw blurRad="63500" dist="889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23"/>
              <c:pt idx="0">
                <c:v>AM Rahane</c:v>
              </c:pt>
              <c:pt idx="1">
                <c:v>F du Plessis</c:v>
              </c:pt>
              <c:pt idx="2">
                <c:v>SS Tiwary</c:v>
              </c:pt>
              <c:pt idx="3">
                <c:v>MS Dhoni</c:v>
              </c:pt>
              <c:pt idx="4">
                <c:v>Ankit Sharma</c:v>
              </c:pt>
              <c:pt idx="5">
                <c:v>I Sharma</c:v>
              </c:pt>
              <c:pt idx="6">
                <c:v>JA Morkel</c:v>
              </c:pt>
              <c:pt idx="7">
                <c:v>R Bhatia</c:v>
              </c:pt>
              <c:pt idx="8">
                <c:v>SM Boland</c:v>
              </c:pt>
              <c:pt idx="9">
                <c:v>R Ashwin</c:v>
              </c:pt>
              <c:pt idx="10">
                <c:v>KP Pietersen</c:v>
              </c:pt>
              <c:pt idx="11">
                <c:v>PSP Handscomb</c:v>
              </c:pt>
              <c:pt idx="12">
                <c:v>IK Pathan</c:v>
              </c:pt>
              <c:pt idx="13">
                <c:v>NLTC Perera</c:v>
              </c:pt>
              <c:pt idx="14">
                <c:v>GJ Bailey</c:v>
              </c:pt>
              <c:pt idx="15">
                <c:v>SPD Smith</c:v>
              </c:pt>
              <c:pt idx="16">
                <c:v>DL Chahar</c:v>
              </c:pt>
              <c:pt idx="17">
                <c:v>AB Dinda</c:v>
              </c:pt>
              <c:pt idx="18">
                <c:v>RP Singh</c:v>
              </c:pt>
              <c:pt idx="19">
                <c:v>UT Khawaja</c:v>
              </c:pt>
              <c:pt idx="20">
                <c:v>A Zampa</c:v>
              </c:pt>
              <c:pt idx="21">
                <c:v>MR Marsh</c:v>
              </c:pt>
              <c:pt idx="22">
                <c:v>M Ashwin</c:v>
              </c:pt>
            </c:strLit>
          </c:cat>
          <c:val>
            <c:numLit>
              <c:formatCode>General</c:formatCode>
              <c:ptCount val="23"/>
              <c:pt idx="0">
                <c:v>6</c:v>
              </c:pt>
              <c:pt idx="1">
                <c:v>2</c:v>
              </c:pt>
              <c:pt idx="2">
                <c:v>2</c:v>
              </c:pt>
              <c:pt idx="3">
                <c:v>1</c:v>
              </c:pt>
              <c:pt idx="4">
                <c:v>0</c:v>
              </c:pt>
              <c:pt idx="5">
                <c:v>0</c:v>
              </c:pt>
              <c:pt idx="6">
                <c:v>0</c:v>
              </c:pt>
              <c:pt idx="7">
                <c:v>0</c:v>
              </c:pt>
              <c:pt idx="8">
                <c:v>0</c:v>
              </c:pt>
              <c:pt idx="9">
                <c:v>0</c:v>
              </c:pt>
              <c:pt idx="10">
                <c:v>0</c:v>
              </c:pt>
              <c:pt idx="11">
                <c:v>0</c:v>
              </c:pt>
              <c:pt idx="12">
                <c:v>0</c:v>
              </c:pt>
              <c:pt idx="13">
                <c:v>0</c:v>
              </c:pt>
              <c:pt idx="14">
                <c:v>0</c:v>
              </c:pt>
              <c:pt idx="15">
                <c:v>0</c:v>
              </c:pt>
              <c:pt idx="16">
                <c:v>0</c:v>
              </c:pt>
              <c:pt idx="17">
                <c:v>0</c:v>
              </c:pt>
              <c:pt idx="18">
                <c:v>0</c:v>
              </c:pt>
              <c:pt idx="19">
                <c:v>0</c:v>
              </c:pt>
              <c:pt idx="20">
                <c:v>0</c:v>
              </c:pt>
              <c:pt idx="21">
                <c:v>0</c:v>
              </c:pt>
              <c:pt idx="22">
                <c:v>0</c:v>
              </c:pt>
            </c:numLit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FAF-4B70-A7D3-3C94A216180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84"/>
        <c:gapDepth val="53"/>
        <c:shape val="box"/>
        <c:axId val="-786352224"/>
        <c:axId val="-786343520"/>
        <c:axId val="0"/>
      </c:bar3DChart>
      <c:catAx>
        <c:axId val="-7863522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PLAYERS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86343520"/>
        <c:crosses val="autoZero"/>
        <c:auto val="1"/>
        <c:lblAlgn val="ctr"/>
        <c:lblOffset val="100"/>
        <c:noMultiLvlLbl val="0"/>
      </c:catAx>
      <c:valAx>
        <c:axId val="-786343520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</a:t>
                </a:r>
                <a:r>
                  <a:rPr lang="en-US" baseline="0"/>
                  <a:t> of half centuries 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crossAx val="-786352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6350" cap="flat" cmpd="sng" algn="ctr">
      <a:solidFill>
        <a:schemeClr val="dk1">
          <a:tint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 xmlns:c16r2="http://schemas.microsoft.com/office/drawing/2015/06/chart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[Copy of ipl project.xlsx]solution sheet of dashboard 2!PivotTable7</c:name>
    <c:fmtId val="2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most century's as</a:t>
            </a:r>
            <a:r>
              <a:rPr lang="en-US" baseline="0"/>
              <a:t> a</a:t>
            </a:r>
            <a:r>
              <a:rPr lang="en-US"/>
              <a:t> players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'solution sheet of dashboard 2'!$B$78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'solution sheet of dashboard 2'!$A$79:$A$84</c:f>
              <c:strCache>
                <c:ptCount val="5"/>
                <c:pt idx="0">
                  <c:v>V Kohli</c:v>
                </c:pt>
                <c:pt idx="1">
                  <c:v>HM Amla</c:v>
                </c:pt>
                <c:pt idx="2">
                  <c:v>DA Warner</c:v>
                </c:pt>
                <c:pt idx="3">
                  <c:v>SV Samson</c:v>
                </c:pt>
                <c:pt idx="4">
                  <c:v>SR Watson</c:v>
                </c:pt>
              </c:strCache>
            </c:strRef>
          </c:cat>
          <c:val>
            <c:numRef>
              <c:f>'solution sheet of dashboard 2'!$B$79:$B$84</c:f>
              <c:numCache>
                <c:formatCode>General</c:formatCode>
                <c:ptCount val="5"/>
                <c:pt idx="0">
                  <c:v>5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77E-4A22-A00A-F8A082580FD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-786344608"/>
        <c:axId val="-786350592"/>
      </c:barChart>
      <c:catAx>
        <c:axId val="-7863446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PLAYER</a:t>
                </a:r>
              </a:p>
            </c:rich>
          </c:tx>
          <c:layout>
            <c:manualLayout>
              <c:xMode val="edge"/>
              <c:yMode val="edge"/>
              <c:x val="0.45454046369203843"/>
              <c:y val="0.8519233012540099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86350592"/>
        <c:crosses val="autoZero"/>
        <c:auto val="1"/>
        <c:lblAlgn val="ctr"/>
        <c:lblOffset val="100"/>
        <c:noMultiLvlLbl val="0"/>
      </c:catAx>
      <c:valAx>
        <c:axId val="-786350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century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86344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Data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91">
  <cs:axisTitle>
    <cs:lnRef idx="0"/>
    <cs:fillRef idx="0"/>
    <cs:effectRef idx="0"/>
    <cs:fontRef idx="minor">
      <a:schemeClr val="lt1">
        <a:lumMod val="75000"/>
      </a:schemeClr>
    </cs:fontRef>
    <cs:defRPr sz="900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6350" cap="flat" cmpd="sng" algn="ctr">
        <a:solidFill>
          <a:schemeClr val="dk1">
            <a:tint val="75000"/>
          </a:schemeClr>
        </a:solidFill>
        <a:round/>
      </a:ln>
    </cs:spPr>
    <cs:defRPr sz="100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900" b="1" i="0" u="none" strike="noStrike" kern="1200" baseline="0"/>
  </cs:dataLabel>
  <cs:dataLabelCallout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9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  <a:scene3d>
        <a:camera prst="orthographicFront"/>
        <a:lightRig rig="threePt" dir="t"/>
      </a:scene3d>
      <a:sp3d prstMaterial="flat"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dk1">
            <a:lumMod val="75000"/>
            <a:lumOff val="25000"/>
          </a:schemeClr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solidFill>
        <a:schemeClr val="bg2">
          <a:lumMod val="75000"/>
          <a:alpha val="27000"/>
        </a:schemeClr>
      </a:solidFill>
      <a:sp3d/>
    </cs:spPr>
  </cs:floor>
  <cs:gridlineMajor>
    <cs:lnRef idx="0"/>
    <cs:fillRef idx="0"/>
    <cs:effectRef idx="0"/>
    <cs:fontRef idx="minor">
      <a:schemeClr val="tx1"/>
    </cs:fontRef>
    <cs:spPr>
      <a:ln w="9525">
        <a:solidFill>
          <a:schemeClr val="lt1">
            <a:lumMod val="50000"/>
          </a:schemeClr>
        </a:solidFill>
      </a:ln>
    </cs:spPr>
  </cs:gridlineMajor>
  <cs:gridlineMinor>
    <cs:lnRef idx="0"/>
    <cs:fillRef idx="0"/>
    <cs:effectRef idx="0"/>
    <cs:fontRef idx="minor">
      <a:schemeClr val="tx1"/>
    </cs:fontRef>
    <cs:spPr>
      <a:ln w="9525">
        <a:solidFill>
          <a:schemeClr val="lt1">
            <a:lumMod val="40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/>
    </cs:fontRef>
    <cs:defRPr sz="1800" b="0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sp3d/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4BA34-CB19-48B3-A95E-0337986A0A85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D15FB-E8AB-4548-AEAD-68780D542E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4878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D15FB-E8AB-4548-AEAD-68780D542E79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4538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3D15FB-E8AB-4548-AEAD-68780D542E79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449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00F3B54C-643D-479A-BD9A-FCCD788C19AB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F388CC71-B00B-4BFB-A1C3-97FD79641E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5433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3B54C-643D-479A-BD9A-FCCD788C19AB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8CC71-B00B-4BFB-A1C3-97FD79641E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4070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3B54C-643D-479A-BD9A-FCCD788C19AB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8CC71-B00B-4BFB-A1C3-97FD79641E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207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3B54C-643D-479A-BD9A-FCCD788C19AB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8CC71-B00B-4BFB-A1C3-97FD79641E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364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3B54C-643D-479A-BD9A-FCCD788C19AB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8CC71-B00B-4BFB-A1C3-97FD79641E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0784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3B54C-643D-479A-BD9A-FCCD788C19AB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8CC71-B00B-4BFB-A1C3-97FD79641E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27760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3B54C-643D-479A-BD9A-FCCD788C19AB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8CC71-B00B-4BFB-A1C3-97FD79641E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4986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3B54C-643D-479A-BD9A-FCCD788C19AB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8CC71-B00B-4BFB-A1C3-97FD79641E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0351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3B54C-643D-479A-BD9A-FCCD788C19AB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8CC71-B00B-4BFB-A1C3-97FD79641E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794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3B54C-643D-479A-BD9A-FCCD788C19AB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8CC71-B00B-4BFB-A1C3-97FD79641E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305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3B54C-643D-479A-BD9A-FCCD788C19AB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8CC71-B00B-4BFB-A1C3-97FD79641E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3748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3B54C-643D-479A-BD9A-FCCD788C19AB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8CC71-B00B-4BFB-A1C3-97FD79641E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225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3B54C-643D-479A-BD9A-FCCD788C19AB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8CC71-B00B-4BFB-A1C3-97FD79641E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9971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3B54C-643D-479A-BD9A-FCCD788C19AB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8CC71-B00B-4BFB-A1C3-97FD79641E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5117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3B54C-643D-479A-BD9A-FCCD788C19AB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8CC71-B00B-4BFB-A1C3-97FD79641E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52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3B54C-643D-479A-BD9A-FCCD788C19AB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8CC71-B00B-4BFB-A1C3-97FD79641E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0751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3B54C-643D-479A-BD9A-FCCD788C19AB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8CC71-B00B-4BFB-A1C3-97FD79641E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751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0F3B54C-643D-479A-BD9A-FCCD788C19AB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388CC71-B00B-4BFB-A1C3-97FD79641E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8898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1CB6F2D-CCBE-43DD-B45F-A19C37828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41583" y="3122115"/>
            <a:ext cx="8825659" cy="34163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IN" sz="2000" b="1" dirty="0" smtClean="0"/>
          </a:p>
          <a:p>
            <a:pPr marL="0" indent="0">
              <a:buNone/>
            </a:pPr>
            <a:endParaRPr lang="en-IN" sz="4800" b="1" dirty="0"/>
          </a:p>
          <a:p>
            <a:pPr marL="0" indent="0" algn="r">
              <a:buNone/>
            </a:pPr>
            <a:endParaRPr lang="en-IN" sz="2000" dirty="0" smtClean="0"/>
          </a:p>
          <a:p>
            <a:pPr marL="0" indent="0">
              <a:buNone/>
            </a:pPr>
            <a:endParaRPr lang="en-IN" sz="2000" dirty="0"/>
          </a:p>
          <a:p>
            <a:pPr marL="0" indent="0" algn="r">
              <a:buNone/>
            </a:pPr>
            <a:endParaRPr lang="en-IN" sz="2000" dirty="0" smtClean="0"/>
          </a:p>
          <a:p>
            <a:pPr marL="0" indent="0" algn="r">
              <a:buNone/>
            </a:pPr>
            <a:endParaRPr lang="en-IN" sz="2000" dirty="0" smtClean="0"/>
          </a:p>
          <a:p>
            <a:pPr marL="0" indent="0" algn="r">
              <a:buNone/>
            </a:pPr>
            <a:endParaRPr lang="en-IN" sz="2000" dirty="0"/>
          </a:p>
          <a:p>
            <a:pPr marL="0" indent="0" algn="r">
              <a:buNone/>
            </a:pPr>
            <a:r>
              <a:rPr lang="en-IN" sz="2000" b="1" dirty="0" smtClean="0"/>
              <a:t>         By</a:t>
            </a:r>
            <a:r>
              <a:rPr lang="en-IN" sz="2000" b="1" dirty="0"/>
              <a:t>:- </a:t>
            </a:r>
            <a:r>
              <a:rPr lang="en-IN" sz="2000" b="1" dirty="0" err="1"/>
              <a:t>Alankar</a:t>
            </a:r>
            <a:r>
              <a:rPr lang="en-IN" sz="2000" b="1" dirty="0"/>
              <a:t> Singh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869743" y="655093"/>
            <a:ext cx="7560860" cy="114641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latin typeface="Bahnschrift SemiBold" panose="020B0502040204020203" pitchFamily="34" charset="0"/>
              </a:rPr>
              <a:t>IPL DATA ANALYSIS</a:t>
            </a:r>
            <a:endParaRPr lang="en-US" sz="4800" b="1" dirty="0">
              <a:latin typeface="Bahnschrift SemiBold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68" y="2571750"/>
            <a:ext cx="4286250" cy="4286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19" y="2571750"/>
            <a:ext cx="42862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93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37F21A2-FEC6-47AC-9296-AD587B650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top 10 run scorer.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625B580-AC72-4B3D-AACF-75CEEB1F6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14389"/>
            <a:ext cx="8825659" cy="3805411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 err="1"/>
              <a:t>V,dsv</a:t>
            </a:r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="" xmlns:a16="http://schemas.microsoft.com/office/drawing/2014/main" id="{00000000-0008-0000-0D00-00001A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6783159"/>
              </p:ext>
            </p:extLst>
          </p:nvPr>
        </p:nvGraphicFramePr>
        <p:xfrm>
          <a:off x="513509" y="2487343"/>
          <a:ext cx="11141679" cy="42273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4739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28A740-9C3F-40DD-BA92-D6EEAAB79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Maximum half-centuries by players.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977FA3D-9C1D-4767-9E0B-42A27D27F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25892"/>
            <a:ext cx="8825659" cy="3793908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man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="" xmlns:a16="http://schemas.microsoft.com/office/drawing/2014/main" id="{00000000-0008-0000-0D00-00001D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4891491"/>
              </p:ext>
            </p:extLst>
          </p:nvPr>
        </p:nvGraphicFramePr>
        <p:xfrm>
          <a:off x="486214" y="2567086"/>
          <a:ext cx="11155326" cy="40793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1646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83D85A-0828-43B3-BDAD-B1153870B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Most century by players.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EBD8CB2-21EC-405F-9FF8-1D3126EAC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29814"/>
            <a:ext cx="8825659" cy="3789986"/>
          </a:xfrm>
        </p:spPr>
        <p:txBody>
          <a:bodyPr>
            <a:norm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 err="1"/>
              <a:t>amnk</a:t>
            </a:r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="" xmlns:a16="http://schemas.microsoft.com/office/drawing/2014/main" id="{00000000-0008-0000-0D00-00001C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0445087"/>
              </p:ext>
            </p:extLst>
          </p:nvPr>
        </p:nvGraphicFramePr>
        <p:xfrm>
          <a:off x="486212" y="2366291"/>
          <a:ext cx="11223567" cy="39526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8342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4F6C73-FAAC-4F2C-8E22-28AD0EA13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top 5 wicket taker bowler.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142C481-0F2B-430D-97BB-E720637C9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47923"/>
            <a:ext cx="8825659" cy="3771877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 err="1"/>
              <a:t>skcm</a:t>
            </a:r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="" xmlns:a16="http://schemas.microsoft.com/office/drawing/2014/main" id="{00000000-0008-0000-0D00-00001B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3613175"/>
              </p:ext>
            </p:extLst>
          </p:nvPr>
        </p:nvGraphicFramePr>
        <p:xfrm>
          <a:off x="513508" y="2343457"/>
          <a:ext cx="11168976" cy="43985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0809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76" y="890016"/>
            <a:ext cx="11369911" cy="5851978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780430" y="0"/>
            <a:ext cx="4176215" cy="51861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DASHBOARD - 1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836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53" y="532263"/>
            <a:ext cx="9887623" cy="6363572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3770283" y="0"/>
            <a:ext cx="3875965" cy="53226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DASHBOARD - 2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8878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E9594D-59EF-4BE7-B7A4-E18A3F9E6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F9C9BCF-EAEE-4906-88ED-EAF60FA81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b="1" dirty="0" smtClean="0">
                <a:latin typeface="Arial Rounded MT Bold" panose="020F0704030504030204" pitchFamily="34" charset="0"/>
              </a:rPr>
              <a:t>Here is data of IPL ,Which help of data we can check the performance of teams and players according to there past records.</a:t>
            </a:r>
          </a:p>
        </p:txBody>
      </p:sp>
    </p:spTree>
    <p:extLst>
      <p:ext uri="{BB962C8B-B14F-4D97-AF65-F5344CB8AC3E}">
        <p14:creationId xmlns:p14="http://schemas.microsoft.com/office/powerpoint/2010/main" val="297585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FE1AD4A-D89D-4E8A-BDB0-2F5BE313F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/>
              <a:t>EXECUTION SUMMARY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50876F9-E104-4954-A986-AED4E3516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IPL data contain total 2 sheet with dashboard.</a:t>
            </a:r>
          </a:p>
          <a:p>
            <a:r>
              <a:rPr lang="en-IN" dirty="0" smtClean="0"/>
              <a:t>In first sheet total 18 column and 817 row.</a:t>
            </a:r>
          </a:p>
          <a:p>
            <a:r>
              <a:rPr lang="en-IN" dirty="0" smtClean="0"/>
              <a:t>In second sheet total 30 column and 631 row.</a:t>
            </a:r>
          </a:p>
          <a:p>
            <a:r>
              <a:rPr lang="en-IN" dirty="0" smtClean="0"/>
              <a:t>The project is made by using pivot table, conditional formatting, filters, and function is also used like vlookup, and, or and etc.</a:t>
            </a:r>
          </a:p>
        </p:txBody>
      </p:sp>
    </p:spTree>
    <p:extLst>
      <p:ext uri="{BB962C8B-B14F-4D97-AF65-F5344CB8AC3E}">
        <p14:creationId xmlns:p14="http://schemas.microsoft.com/office/powerpoint/2010/main" val="197779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C807E72-D087-4B21-A697-0D11C700F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/>
              <a:t>PROBLEM STATEMENTS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33F233A-F83B-4454-9564-810E3842E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800" dirty="0"/>
              <a:t>Matches win by each team with respect of bat first or field first.</a:t>
            </a:r>
          </a:p>
          <a:p>
            <a:r>
              <a:rPr lang="en-US" dirty="0"/>
              <a:t>Toss decision based winning result.</a:t>
            </a:r>
          </a:p>
          <a:p>
            <a:r>
              <a:rPr lang="en-IN" dirty="0"/>
              <a:t>Maximum title winner.</a:t>
            </a:r>
          </a:p>
          <a:p>
            <a:r>
              <a:rPr lang="en-US" sz="1800" dirty="0"/>
              <a:t>Maximum number of man of the match award goes to.</a:t>
            </a:r>
          </a:p>
          <a:p>
            <a:r>
              <a:rPr lang="en-US" sz="1800" dirty="0"/>
              <a:t>Top 10 venues according to matches played and winning result.</a:t>
            </a:r>
          </a:p>
          <a:p>
            <a:r>
              <a:rPr lang="en-US" dirty="0"/>
              <a:t>Matches played by each team.</a:t>
            </a:r>
          </a:p>
          <a:p>
            <a:r>
              <a:rPr lang="en-US" dirty="0"/>
              <a:t>Find the top 10 run scorer.</a:t>
            </a:r>
          </a:p>
          <a:p>
            <a:r>
              <a:rPr lang="en-IN" dirty="0"/>
              <a:t>Maximum half-centuries by players.</a:t>
            </a:r>
          </a:p>
          <a:p>
            <a:r>
              <a:rPr lang="en-IN" dirty="0"/>
              <a:t>Most century by players.</a:t>
            </a:r>
            <a:endParaRPr lang="en-US" dirty="0"/>
          </a:p>
          <a:p>
            <a:r>
              <a:rPr lang="en-US" dirty="0"/>
              <a:t>Find top 5 wicket taker bowler.</a:t>
            </a:r>
            <a:endParaRPr lang="en-IN" sz="1800" dirty="0"/>
          </a:p>
          <a:p>
            <a:endParaRPr lang="en-US" dirty="0"/>
          </a:p>
          <a:p>
            <a:endParaRPr lang="en-US" dirty="0"/>
          </a:p>
          <a:p>
            <a:endParaRPr lang="en-US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044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06D4F37-93E1-4D58-9B0E-8F94B723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Matches win by each team with respect of bat first or field first .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8CC02B2-47CE-4A88-8B7C-B85364811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34153"/>
            <a:ext cx="8825659" cy="3757367"/>
          </a:xfrm>
        </p:spPr>
        <p:txBody>
          <a:bodyPr>
            <a:norm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dirty="0" err="1"/>
              <a:t>Jcbua</a:t>
            </a:r>
            <a:endParaRPr lang="en-IN" dirty="0"/>
          </a:p>
          <a:p>
            <a:endParaRPr lang="en-IN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="" xmlns:a16="http://schemas.microsoft.com/office/drawing/2014/main" id="{00000000-0008-0000-0C00-00000A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2413730"/>
              </p:ext>
            </p:extLst>
          </p:nvPr>
        </p:nvGraphicFramePr>
        <p:xfrm>
          <a:off x="1004828" y="2384723"/>
          <a:ext cx="9927028" cy="43436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7586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420F22-691A-4DA6-A3FB-2176873C7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Toss decision based winning result.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3F4FB16-FA45-452D-A1C7-4E1B73400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102177"/>
            <a:ext cx="8825659" cy="3917623"/>
          </a:xfrm>
        </p:spPr>
        <p:txBody>
          <a:bodyPr>
            <a:norm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man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="" xmlns:a16="http://schemas.microsoft.com/office/drawing/2014/main" id="{00000000-0008-0000-0C00-00000B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0925871"/>
              </p:ext>
            </p:extLst>
          </p:nvPr>
        </p:nvGraphicFramePr>
        <p:xfrm>
          <a:off x="472565" y="2476316"/>
          <a:ext cx="11237213" cy="41428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8458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5568CD-A8A8-4D93-A042-57CEAD2EF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Maximum title winner.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3BFA434-DFC4-4E69-9544-514A594EE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29072"/>
            <a:ext cx="8825659" cy="3790728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 err="1"/>
              <a:t>njdbc</a:t>
            </a:r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="" xmlns:a16="http://schemas.microsoft.com/office/drawing/2014/main" id="{00000000-0008-0000-0C00-000011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1950200"/>
              </p:ext>
            </p:extLst>
          </p:nvPr>
        </p:nvGraphicFramePr>
        <p:xfrm>
          <a:off x="499862" y="2406494"/>
          <a:ext cx="11182622" cy="43082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450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30E9EA-766A-4B75-BBC0-064FD7979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Maximum number of man of the match award goes to.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78B38B1-8626-4CB0-935F-C076EF65F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 err="1"/>
              <a:t>jcugcj</a:t>
            </a:r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="" xmlns:a16="http://schemas.microsoft.com/office/drawing/2014/main" id="{00000000-0008-0000-0C00-000010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5220604"/>
              </p:ext>
            </p:extLst>
          </p:nvPr>
        </p:nvGraphicFramePr>
        <p:xfrm>
          <a:off x="486213" y="2415523"/>
          <a:ext cx="11223565" cy="4271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7218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B7A3A9-EFE5-4D5D-8902-050E3C136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Top 10 venues according to matches played and winning result.</a:t>
            </a:r>
            <a:endParaRPr lang="en-IN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9F5CCD7-3445-4929-B11B-0A6B95EA1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174615"/>
            <a:ext cx="9612552" cy="4142093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cvjdbc</a:t>
            </a:r>
            <a:endParaRPr lang="en-IN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="" xmlns:a16="http://schemas.microsoft.com/office/drawing/2014/main" id="{00000000-0008-0000-0C00-00000C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6394780"/>
              </p:ext>
            </p:extLst>
          </p:nvPr>
        </p:nvGraphicFramePr>
        <p:xfrm>
          <a:off x="518615" y="2429301"/>
          <a:ext cx="11122925" cy="43126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8632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C6B4295-19FA-4FFB-81E5-D977DED34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Matches played by each team.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2080918-2EBB-4261-8AC9-6B7D474FC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28394"/>
            <a:ext cx="8825659" cy="3791406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 err="1"/>
              <a:t>kfoadc</a:t>
            </a:r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="" xmlns:a16="http://schemas.microsoft.com/office/drawing/2014/main" id="{00000000-0008-0000-0D00-000019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0444504"/>
              </p:ext>
            </p:extLst>
          </p:nvPr>
        </p:nvGraphicFramePr>
        <p:xfrm>
          <a:off x="499862" y="2610531"/>
          <a:ext cx="11168974" cy="40495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3087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109</TotalTime>
  <Words>341</Words>
  <Application>Microsoft Office PowerPoint</Application>
  <PresentationFormat>Widescreen</PresentationFormat>
  <Paragraphs>139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Rounded MT Bold</vt:lpstr>
      <vt:lpstr>Bahnschrift SemiBold</vt:lpstr>
      <vt:lpstr>Calibri</vt:lpstr>
      <vt:lpstr>Century Gothic</vt:lpstr>
      <vt:lpstr>Wingdings 3</vt:lpstr>
      <vt:lpstr>Ion Boardroom</vt:lpstr>
      <vt:lpstr>PowerPoint Presentation</vt:lpstr>
      <vt:lpstr>EXECUTION SUMMARY</vt:lpstr>
      <vt:lpstr>PROBLEM STATEMENTS</vt:lpstr>
      <vt:lpstr>Matches win by each team with respect of bat first or field first .</vt:lpstr>
      <vt:lpstr>Toss decision based winning result.</vt:lpstr>
      <vt:lpstr>Maximum title winner.</vt:lpstr>
      <vt:lpstr>Maximum number of man of the match award goes to.</vt:lpstr>
      <vt:lpstr>Top 10 venues according to matches played and winning result.</vt:lpstr>
      <vt:lpstr>Matches played by each team.</vt:lpstr>
      <vt:lpstr>Find the top 10 run scorer.</vt:lpstr>
      <vt:lpstr>Maximum half-centuries by players.</vt:lpstr>
      <vt:lpstr>Most century by players.</vt:lpstr>
      <vt:lpstr>Find top 5 wicket taker bowler.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Monu</dc:creator>
  <cp:lastModifiedBy>ALANKAR</cp:lastModifiedBy>
  <cp:revision>15</cp:revision>
  <dcterms:created xsi:type="dcterms:W3CDTF">2022-02-22T06:49:12Z</dcterms:created>
  <dcterms:modified xsi:type="dcterms:W3CDTF">2022-02-24T08:12:28Z</dcterms:modified>
</cp:coreProperties>
</file>