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69" r:id="rId3"/>
    <p:sldId id="270" r:id="rId4"/>
    <p:sldId id="271" r:id="rId5"/>
    <p:sldId id="272"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ist_of_countries_by_number_of_mobile_phones_in_u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ist_of_countries_by_number_of_mobile_phones_in_us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dirty="0"/>
              <a:t>TBD: a good title</a:t>
            </a:r>
            <a:r>
              <a:rPr lang="en" dirty="0"/>
              <a:t>?</a:t>
            </a:r>
            <a:endParaRPr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Agnes Salanki</a:t>
            </a:r>
            <a:endParaRPr dirty="0"/>
          </a:p>
        </p:txBody>
      </p:sp>
      <p:sp>
        <p:nvSpPr>
          <p:cNvPr id="6" name="Shape 55">
            <a:extLst>
              <a:ext uri="{FF2B5EF4-FFF2-40B4-BE49-F238E27FC236}">
                <a16:creationId xmlns:a16="http://schemas.microsoft.com/office/drawing/2014/main" id="{23F9A97A-BE88-4C70-9871-E3DC653E39F4}"/>
              </a:ext>
            </a:extLst>
          </p:cNvPr>
          <p:cNvSpPr txBox="1">
            <a:spLocks/>
          </p:cNvSpPr>
          <p:nvPr/>
        </p:nvSpPr>
        <p:spPr>
          <a:xfrm>
            <a:off x="311700" y="3885022"/>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L="1371600" marR="0" lvl="2"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L="1828800" marR="0" lvl="3"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L="2286000" marR="0" lvl="4"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L="2743200" marR="0" lvl="5"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L="3200400" marR="0" lvl="6"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L="3657600" marR="0" lvl="7"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L="4114800" marR="0" lvl="8"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marL="0" indent="0"/>
            <a:r>
              <a:rPr lang="en-GB" dirty="0"/>
              <a:t>R-Ladies London</a:t>
            </a:r>
          </a:p>
          <a:p>
            <a:pPr marL="0" indent="0"/>
            <a:r>
              <a:rPr lang="en-GB" sz="1800" dirty="0"/>
              <a:t>24</a:t>
            </a:r>
            <a:r>
              <a:rPr lang="en-GB" sz="1800" baseline="30000" dirty="0"/>
              <a:t>th</a:t>
            </a:r>
            <a:r>
              <a:rPr lang="en-GB" sz="1800" dirty="0"/>
              <a:t> April 2018</a:t>
            </a:r>
          </a:p>
          <a:p>
            <a:pPr marL="0" indent="0"/>
            <a:endParaRPr lang="en-GB"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8450" y="-12175"/>
            <a:ext cx="87738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Mobile experience </a:t>
            </a:r>
            <a:r>
              <a:rPr lang="en">
                <a:solidFill>
                  <a:srgbClr val="FFFFFF"/>
                </a:solidFill>
              </a:rPr>
              <a:t>— </a:t>
            </a:r>
            <a:r>
              <a:rPr lang="en"/>
              <a:t>for discounts and saving?</a:t>
            </a:r>
            <a:endParaRPr/>
          </a:p>
        </p:txBody>
      </p:sp>
      <p:sp>
        <p:nvSpPr>
          <p:cNvPr id="101" name="Shape 101"/>
          <p:cNvSpPr txBox="1"/>
          <p:nvPr/>
        </p:nvSpPr>
        <p:spPr>
          <a:xfrm>
            <a:off x="58450" y="1736550"/>
            <a:ext cx="3051900" cy="2118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a:solidFill>
                  <a:srgbClr val="FFFFFF"/>
                </a:solidFill>
              </a:rPr>
              <a:t>Independently from the booking window, </a:t>
            </a:r>
            <a:r>
              <a:rPr lang="en" sz="1600" b="1">
                <a:solidFill>
                  <a:srgbClr val="FF9900"/>
                </a:solidFill>
              </a:rPr>
              <a:t>the AOV on mobile platforms is lower than on desktop</a:t>
            </a:r>
            <a:r>
              <a:rPr lang="en" sz="1600">
                <a:solidFill>
                  <a:srgbClr val="FFFFFF"/>
                </a:solidFill>
              </a:rPr>
              <a:t>. The difference is the largest in the app-dominated countries.</a:t>
            </a:r>
            <a:endParaRPr sz="1600">
              <a:solidFill>
                <a:srgbClr val="FFFFFF"/>
              </a:solidFill>
            </a:endParaRPr>
          </a:p>
        </p:txBody>
      </p:sp>
      <p:pic>
        <p:nvPicPr>
          <p:cNvPr id="102" name="Shape 102" descr="Screen Shot 2017-04-16 at 12.38.25.png"/>
          <p:cNvPicPr preferRelativeResize="0"/>
          <p:nvPr/>
        </p:nvPicPr>
        <p:blipFill>
          <a:blip r:embed="rId3">
            <a:alphaModFix/>
          </a:blip>
          <a:stretch>
            <a:fillRect/>
          </a:stretch>
        </p:blipFill>
        <p:spPr>
          <a:xfrm>
            <a:off x="3110225" y="869950"/>
            <a:ext cx="5954452" cy="4153854"/>
          </a:xfrm>
          <a:prstGeom prst="rect">
            <a:avLst/>
          </a:prstGeom>
          <a:noFill/>
          <a:ln>
            <a:noFill/>
          </a:ln>
        </p:spPr>
      </p:pic>
      <p:pic>
        <p:nvPicPr>
          <p:cNvPr id="103" name="Shape 103" descr="hotelscom-vector-logo.png"/>
          <p:cNvPicPr preferRelativeResize="0"/>
          <p:nvPr/>
        </p:nvPicPr>
        <p:blipFill rotWithShape="1">
          <a:blip r:embed="rId4">
            <a:alphaModFix/>
          </a:blip>
          <a:srcRect t="17645" b="14118"/>
          <a:stretch/>
        </p:blipFill>
        <p:spPr>
          <a:xfrm>
            <a:off x="7951375" y="51700"/>
            <a:ext cx="1156600" cy="78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60725" y="0"/>
            <a:ext cx="89517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Mobile experience </a:t>
            </a:r>
            <a:r>
              <a:rPr lang="en">
                <a:solidFill>
                  <a:srgbClr val="FFFFFF"/>
                </a:solidFill>
              </a:rPr>
              <a:t>—</a:t>
            </a:r>
            <a:endParaRPr>
              <a:solidFill>
                <a:srgbClr val="FFFFFF"/>
              </a:solidFill>
            </a:endParaRPr>
          </a:p>
          <a:p>
            <a:pPr marL="0" lvl="0" indent="0">
              <a:spcBef>
                <a:spcPts val="0"/>
              </a:spcBef>
              <a:spcAft>
                <a:spcPts val="0"/>
              </a:spcAft>
              <a:buNone/>
            </a:pPr>
            <a:r>
              <a:rPr lang="en"/>
              <a:t>shifting towards the mobile app?</a:t>
            </a:r>
            <a:endParaRPr/>
          </a:p>
        </p:txBody>
      </p:sp>
      <p:sp>
        <p:nvSpPr>
          <p:cNvPr id="109" name="Shape 109"/>
          <p:cNvSpPr txBox="1">
            <a:spLocks noGrp="1"/>
          </p:cNvSpPr>
          <p:nvPr>
            <p:ph type="body" idx="1"/>
          </p:nvPr>
        </p:nvSpPr>
        <p:spPr>
          <a:xfrm>
            <a:off x="76200" y="1060000"/>
            <a:ext cx="4365000" cy="1072200"/>
          </a:xfrm>
          <a:prstGeom prst="rect">
            <a:avLst/>
          </a:prstGeom>
          <a:ln w="1905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F3F3F3"/>
                </a:solidFill>
              </a:rPr>
              <a:t>The </a:t>
            </a:r>
            <a:r>
              <a:rPr lang="en" b="1">
                <a:solidFill>
                  <a:srgbClr val="FF9900"/>
                </a:solidFill>
              </a:rPr>
              <a:t>mobile application platform showed the largest relative increase</a:t>
            </a:r>
            <a:r>
              <a:rPr lang="en"/>
              <a:t> </a:t>
            </a:r>
            <a:r>
              <a:rPr lang="en">
                <a:solidFill>
                  <a:srgbClr val="F3F3F3"/>
                </a:solidFill>
              </a:rPr>
              <a:t>in number of bookings</a:t>
            </a:r>
            <a:endParaRPr>
              <a:solidFill>
                <a:srgbClr val="B6D7A8"/>
              </a:solidFill>
            </a:endParaRPr>
          </a:p>
        </p:txBody>
      </p:sp>
      <p:pic>
        <p:nvPicPr>
          <p:cNvPr id="110" name="Shape 110" descr="change.png"/>
          <p:cNvPicPr preferRelativeResize="0"/>
          <p:nvPr/>
        </p:nvPicPr>
        <p:blipFill>
          <a:blip r:embed="rId3">
            <a:alphaModFix/>
          </a:blip>
          <a:stretch>
            <a:fillRect/>
          </a:stretch>
        </p:blipFill>
        <p:spPr>
          <a:xfrm>
            <a:off x="5468725" y="2456400"/>
            <a:ext cx="3639250" cy="2585175"/>
          </a:xfrm>
          <a:prstGeom prst="rect">
            <a:avLst/>
          </a:prstGeom>
          <a:noFill/>
          <a:ln>
            <a:noFill/>
          </a:ln>
        </p:spPr>
      </p:pic>
      <p:pic>
        <p:nvPicPr>
          <p:cNvPr id="111" name="Shape 111" descr="hotelscom-vector-logo.png"/>
          <p:cNvPicPr preferRelativeResize="0"/>
          <p:nvPr/>
        </p:nvPicPr>
        <p:blipFill rotWithShape="1">
          <a:blip r:embed="rId4">
            <a:alphaModFix/>
          </a:blip>
          <a:srcRect t="17645" b="14118"/>
          <a:stretch/>
        </p:blipFill>
        <p:spPr>
          <a:xfrm>
            <a:off x="7951375" y="51700"/>
            <a:ext cx="1156600" cy="789225"/>
          </a:xfrm>
          <a:prstGeom prst="rect">
            <a:avLst/>
          </a:prstGeom>
          <a:noFill/>
          <a:ln>
            <a:noFill/>
          </a:ln>
        </p:spPr>
      </p:pic>
      <p:sp>
        <p:nvSpPr>
          <p:cNvPr id="112" name="Shape 112"/>
          <p:cNvSpPr txBox="1">
            <a:spLocks noGrp="1"/>
          </p:cNvSpPr>
          <p:nvPr>
            <p:ph type="body" idx="1"/>
          </p:nvPr>
        </p:nvSpPr>
        <p:spPr>
          <a:xfrm>
            <a:off x="4742975" y="1039850"/>
            <a:ext cx="4365000" cy="931800"/>
          </a:xfrm>
          <a:prstGeom prst="rect">
            <a:avLst/>
          </a:prstGeom>
          <a:ln w="1905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F3F3F3"/>
                </a:solidFill>
              </a:rPr>
              <a:t>To be successful, the revenue originating from </a:t>
            </a:r>
            <a:r>
              <a:rPr lang="en" b="1">
                <a:solidFill>
                  <a:srgbClr val="FF9900"/>
                </a:solidFill>
              </a:rPr>
              <a:t>Desktop should stay stable</a:t>
            </a:r>
            <a:r>
              <a:rPr lang="en">
                <a:solidFill>
                  <a:srgbClr val="F3F3F3"/>
                </a:solidFill>
              </a:rPr>
              <a:t>.</a:t>
            </a:r>
            <a:br>
              <a:rPr lang="en"/>
            </a:br>
            <a:endParaRPr/>
          </a:p>
        </p:txBody>
      </p:sp>
      <p:pic>
        <p:nvPicPr>
          <p:cNvPr id="113" name="Shape 113"/>
          <p:cNvPicPr preferRelativeResize="0"/>
          <p:nvPr/>
        </p:nvPicPr>
        <p:blipFill>
          <a:blip r:embed="rId5">
            <a:alphaModFix/>
          </a:blip>
          <a:stretch>
            <a:fillRect/>
          </a:stretch>
        </p:blipFill>
        <p:spPr>
          <a:xfrm>
            <a:off x="381238" y="2396625"/>
            <a:ext cx="3810975" cy="270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60725" y="0"/>
            <a:ext cx="8951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Mobile experience </a:t>
            </a:r>
            <a:r>
              <a:rPr lang="en">
                <a:solidFill>
                  <a:srgbClr val="FFFFFF"/>
                </a:solidFill>
              </a:rPr>
              <a:t>— for </a:t>
            </a:r>
            <a:r>
              <a:rPr lang="en"/>
              <a:t>other features</a:t>
            </a:r>
            <a:br>
              <a:rPr lang="en"/>
            </a:br>
            <a:r>
              <a:rPr lang="en"/>
              <a:t> than booking?</a:t>
            </a:r>
            <a:endParaRPr/>
          </a:p>
        </p:txBody>
      </p:sp>
      <p:sp>
        <p:nvSpPr>
          <p:cNvPr id="119" name="Shape 119"/>
          <p:cNvSpPr txBox="1">
            <a:spLocks noGrp="1"/>
          </p:cNvSpPr>
          <p:nvPr>
            <p:ph type="body" idx="1"/>
          </p:nvPr>
        </p:nvSpPr>
        <p:spPr>
          <a:xfrm>
            <a:off x="91875" y="1010450"/>
            <a:ext cx="8605200" cy="1285200"/>
          </a:xfrm>
          <a:prstGeom prst="rect">
            <a:avLst/>
          </a:prstGeom>
          <a:ln w="1905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solidFill>
                  <a:srgbClr val="FF9900"/>
                </a:solidFill>
              </a:rPr>
              <a:t>The average # visits / # orders is much higher for the mobile web </a:t>
            </a:r>
            <a:r>
              <a:rPr lang="en">
                <a:solidFill>
                  <a:srgbClr val="F3F3F3"/>
                </a:solidFill>
              </a:rPr>
              <a:t>than for desktop or the app </a:t>
            </a:r>
            <a:endParaRPr sz="1600">
              <a:solidFill>
                <a:srgbClr val="F3F3F3"/>
              </a:solidFill>
            </a:endParaRPr>
          </a:p>
          <a:p>
            <a:pPr marL="914400" lvl="1" indent="-330200" rtl="0">
              <a:spcBef>
                <a:spcPts val="1600"/>
              </a:spcBef>
              <a:spcAft>
                <a:spcPts val="0"/>
              </a:spcAft>
              <a:buClr>
                <a:srgbClr val="F3F3F3"/>
              </a:buClr>
              <a:buSzPts val="1600"/>
              <a:buChar char="○"/>
            </a:pPr>
            <a:r>
              <a:rPr lang="en" sz="1600">
                <a:solidFill>
                  <a:srgbClr val="F3F3F3"/>
                </a:solidFill>
              </a:rPr>
              <a:t>Brazilia is extreme: they need ~100 visits to close a successful transaction</a:t>
            </a:r>
            <a:endParaRPr sz="1600">
              <a:solidFill>
                <a:srgbClr val="B6D7A8"/>
              </a:solidFill>
            </a:endParaRPr>
          </a:p>
        </p:txBody>
      </p:sp>
      <p:pic>
        <p:nvPicPr>
          <p:cNvPr id="120" name="Shape 120" descr="conversion.png"/>
          <p:cNvPicPr preferRelativeResize="0"/>
          <p:nvPr/>
        </p:nvPicPr>
        <p:blipFill>
          <a:blip r:embed="rId3">
            <a:alphaModFix/>
          </a:blip>
          <a:stretch>
            <a:fillRect/>
          </a:stretch>
        </p:blipFill>
        <p:spPr>
          <a:xfrm>
            <a:off x="4443400" y="2483950"/>
            <a:ext cx="4604250" cy="2655350"/>
          </a:xfrm>
          <a:prstGeom prst="rect">
            <a:avLst/>
          </a:prstGeom>
          <a:noFill/>
          <a:ln>
            <a:noFill/>
          </a:ln>
        </p:spPr>
      </p:pic>
      <p:pic>
        <p:nvPicPr>
          <p:cNvPr id="121" name="Shape 121" descr="hotelscom-vector-logo.png"/>
          <p:cNvPicPr preferRelativeResize="0"/>
          <p:nvPr/>
        </p:nvPicPr>
        <p:blipFill rotWithShape="1">
          <a:blip r:embed="rId4">
            <a:alphaModFix/>
          </a:blip>
          <a:srcRect t="17645" b="14118"/>
          <a:stretch/>
        </p:blipFill>
        <p:spPr>
          <a:xfrm>
            <a:off x="7951375" y="51700"/>
            <a:ext cx="1156600" cy="789225"/>
          </a:xfrm>
          <a:prstGeom prst="rect">
            <a:avLst/>
          </a:prstGeom>
          <a:noFill/>
          <a:ln>
            <a:noFill/>
          </a:ln>
        </p:spPr>
      </p:pic>
      <p:sp>
        <p:nvSpPr>
          <p:cNvPr id="122" name="Shape 122"/>
          <p:cNvSpPr txBox="1"/>
          <p:nvPr/>
        </p:nvSpPr>
        <p:spPr>
          <a:xfrm>
            <a:off x="91875" y="3124175"/>
            <a:ext cx="4351500" cy="185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B6D7A8"/>
                </a:solidFill>
              </a:rPr>
              <a:t>What do people otherwise use their device for?</a:t>
            </a:r>
            <a:endParaRPr sz="1600">
              <a:solidFill>
                <a:srgbClr val="B6D7A8"/>
              </a:solidFill>
            </a:endParaRPr>
          </a:p>
          <a:p>
            <a:pPr marL="457200" lvl="0" indent="-330200" rtl="0">
              <a:spcBef>
                <a:spcPts val="0"/>
              </a:spcBef>
              <a:spcAft>
                <a:spcPts val="0"/>
              </a:spcAft>
              <a:buClr>
                <a:srgbClr val="B6D7A8"/>
              </a:buClr>
              <a:buSzPts val="1600"/>
              <a:buChar char="●"/>
            </a:pPr>
            <a:r>
              <a:rPr lang="en" sz="1600">
                <a:solidFill>
                  <a:srgbClr val="B6D7A8"/>
                </a:solidFill>
              </a:rPr>
              <a:t>One for browsing, searching and decision making</a:t>
            </a:r>
            <a:endParaRPr sz="1600">
              <a:solidFill>
                <a:srgbClr val="B6D7A8"/>
              </a:solidFill>
            </a:endParaRPr>
          </a:p>
          <a:p>
            <a:pPr marL="457200" lvl="0" indent="-330200" rtl="0">
              <a:spcBef>
                <a:spcPts val="0"/>
              </a:spcBef>
              <a:spcAft>
                <a:spcPts val="0"/>
              </a:spcAft>
              <a:buClr>
                <a:srgbClr val="B6D7A8"/>
              </a:buClr>
              <a:buSzPts val="1600"/>
              <a:buChar char="●"/>
            </a:pPr>
            <a:r>
              <a:rPr lang="en" sz="1600">
                <a:solidFill>
                  <a:srgbClr val="B6D7A8"/>
                </a:solidFill>
              </a:rPr>
              <a:t>And another one for making the actual purchase, especially if it is about a large amount of money?</a:t>
            </a:r>
            <a:endParaRPr sz="1600">
              <a:solidFill>
                <a:srgbClr val="B6D7A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Summary</a:t>
            </a:r>
            <a:endParaRPr/>
          </a:p>
        </p:txBody>
      </p:sp>
      <p:sp>
        <p:nvSpPr>
          <p:cNvPr id="128" name="Shape 128"/>
          <p:cNvSpPr txBox="1">
            <a:spLocks noGrp="1"/>
          </p:cNvSpPr>
          <p:nvPr>
            <p:ph type="body" idx="1"/>
          </p:nvPr>
        </p:nvSpPr>
        <p:spPr>
          <a:xfrm>
            <a:off x="87675" y="467600"/>
            <a:ext cx="9056400" cy="4588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3F3F3"/>
              </a:buClr>
              <a:buSzPts val="1800"/>
              <a:buChar char="●"/>
            </a:pPr>
            <a:r>
              <a:rPr lang="en" u="sng">
                <a:solidFill>
                  <a:schemeClr val="hlink"/>
                </a:solidFill>
                <a:hlinkClick r:id="rId3"/>
              </a:rPr>
              <a:t>With increasing number of mobile devices per person</a:t>
            </a:r>
            <a:r>
              <a:rPr lang="en">
                <a:solidFill>
                  <a:srgbClr val="F3F3F3"/>
                </a:solidFill>
              </a:rPr>
              <a:t>, </a:t>
            </a:r>
            <a:br>
              <a:rPr lang="en">
                <a:solidFill>
                  <a:srgbClr val="F3F3F3"/>
                </a:solidFill>
              </a:rPr>
            </a:br>
            <a:r>
              <a:rPr lang="en">
                <a:solidFill>
                  <a:srgbClr val="F3F3F3"/>
                </a:solidFill>
              </a:rPr>
              <a:t>the traffic and the number of bookings have increased recently</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Mobile web for browsing and</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Mobile application for maintaining reservations?</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Mobile is an extremely popular platform to book trips with short booking windows</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A powerful tool e.g. in the US and in the UK, where short booking windows dominate the traffic</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We should target businessmen?</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Trips booked on mobile usually provide a lower AOV, still can increase</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The general trust in the hotels.com brand and with it,</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Revenue (maybe on other platforms as well).</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Secret recipe to increase revenue: </a:t>
            </a:r>
            <a:br>
              <a:rPr lang="en">
                <a:solidFill>
                  <a:srgbClr val="F3F3F3"/>
                </a:solidFill>
              </a:rPr>
            </a:br>
            <a:r>
              <a:rPr lang="en">
                <a:solidFill>
                  <a:srgbClr val="F3F3F3"/>
                </a:solidFill>
              </a:rPr>
              <a:t>keep up the good work on Desktop + provide good last minute recommendations</a:t>
            </a:r>
            <a:endParaRPr>
              <a:solidFill>
                <a:srgbClr val="F3F3F3"/>
              </a:solidFill>
            </a:endParaRPr>
          </a:p>
          <a:p>
            <a:pPr marL="0" lvl="0" indent="0" rtl="0">
              <a:spcBef>
                <a:spcPts val="1600"/>
              </a:spcBef>
              <a:spcAft>
                <a:spcPts val="0"/>
              </a:spcAft>
              <a:buNone/>
            </a:pPr>
            <a:endParaRPr sz="600">
              <a:solidFill>
                <a:srgbClr val="F3F3F3"/>
              </a:solidFill>
            </a:endParaRPr>
          </a:p>
          <a:p>
            <a:pPr marL="457200" lvl="0" indent="-342900" rtl="0">
              <a:spcBef>
                <a:spcPts val="1600"/>
              </a:spcBef>
              <a:spcAft>
                <a:spcPts val="0"/>
              </a:spcAft>
              <a:buClr>
                <a:srgbClr val="F3F3F3"/>
              </a:buClr>
              <a:buSzPts val="1800"/>
              <a:buChar char="●"/>
            </a:pPr>
            <a:r>
              <a:rPr lang="en">
                <a:solidFill>
                  <a:srgbClr val="F3F3F3"/>
                </a:solidFill>
              </a:rPr>
              <a:t>Quality of mobile web experience should be investigated </a:t>
            </a:r>
            <a:br>
              <a:rPr lang="en">
                <a:solidFill>
                  <a:srgbClr val="F3F3F3"/>
                </a:solidFill>
              </a:rPr>
            </a:br>
            <a:r>
              <a:rPr lang="en">
                <a:solidFill>
                  <a:srgbClr val="F3F3F3"/>
                </a:solidFill>
              </a:rPr>
              <a:t>(the # visits / # bookings decreased in South Korea, maybe this is a symptom)</a:t>
            </a:r>
            <a:endParaRPr>
              <a:solidFill>
                <a:srgbClr val="B6D7A8"/>
              </a:solidFill>
            </a:endParaRPr>
          </a:p>
        </p:txBody>
      </p:sp>
      <p:pic>
        <p:nvPicPr>
          <p:cNvPr id="129" name="Shape 129" descr="hotelscom-vector-logo.png"/>
          <p:cNvPicPr preferRelativeResize="0"/>
          <p:nvPr/>
        </p:nvPicPr>
        <p:blipFill rotWithShape="1">
          <a:blip r:embed="rId4">
            <a:alphaModFix/>
          </a:blip>
          <a:srcRect t="17645" b="14118"/>
          <a:stretch/>
        </p:blipFill>
        <p:spPr>
          <a:xfrm>
            <a:off x="7951375" y="51700"/>
            <a:ext cx="1156600" cy="78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Summary</a:t>
            </a:r>
            <a:endParaRPr/>
          </a:p>
        </p:txBody>
      </p:sp>
      <p:sp>
        <p:nvSpPr>
          <p:cNvPr id="135" name="Shape 135"/>
          <p:cNvSpPr txBox="1">
            <a:spLocks noGrp="1"/>
          </p:cNvSpPr>
          <p:nvPr>
            <p:ph type="body" idx="1"/>
          </p:nvPr>
        </p:nvSpPr>
        <p:spPr>
          <a:xfrm>
            <a:off x="87675" y="467600"/>
            <a:ext cx="9056400" cy="4588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3F3F3"/>
              </a:buClr>
              <a:buSzPts val="1800"/>
              <a:buChar char="●"/>
            </a:pPr>
            <a:r>
              <a:rPr lang="en" u="sng">
                <a:solidFill>
                  <a:schemeClr val="hlink"/>
                </a:solidFill>
                <a:hlinkClick r:id="rId3"/>
              </a:rPr>
              <a:t>With increasing number of mobile devices per person</a:t>
            </a:r>
            <a:r>
              <a:rPr lang="en">
                <a:solidFill>
                  <a:srgbClr val="F3F3F3"/>
                </a:solidFill>
              </a:rPr>
              <a:t>, </a:t>
            </a:r>
            <a:br>
              <a:rPr lang="en">
                <a:solidFill>
                  <a:srgbClr val="F3F3F3"/>
                </a:solidFill>
              </a:rPr>
            </a:br>
            <a:r>
              <a:rPr lang="en">
                <a:solidFill>
                  <a:srgbClr val="F3F3F3"/>
                </a:solidFill>
              </a:rPr>
              <a:t>the traffic and the number of bookings have increased recently.</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Mobile web for browsing and</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Mobile application for maintaining reservations?</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Mobile is an extremely popular platform to book trips with short booking windows.</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These trips usually provide a lower AOV but can increase</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General trust in the hotels.com brand and</a:t>
            </a:r>
            <a:endParaRPr>
              <a:solidFill>
                <a:srgbClr val="F3F3F3"/>
              </a:solidFill>
            </a:endParaRPr>
          </a:p>
          <a:p>
            <a:pPr marL="914400" lvl="1" indent="-317500" rtl="0">
              <a:spcBef>
                <a:spcPts val="0"/>
              </a:spcBef>
              <a:spcAft>
                <a:spcPts val="0"/>
              </a:spcAft>
              <a:buClr>
                <a:srgbClr val="F3F3F3"/>
              </a:buClr>
              <a:buSzPts val="1400"/>
              <a:buChar char="○"/>
            </a:pPr>
            <a:r>
              <a:rPr lang="en">
                <a:solidFill>
                  <a:srgbClr val="F3F3F3"/>
                </a:solidFill>
              </a:rPr>
              <a:t>Eventually revenue dramatically (maybe on other platforms as well).</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Quality of mobile web experience should be investigated, it produces lower conversion rates than the other two platforms</a:t>
            </a:r>
            <a:endParaRPr>
              <a:solidFill>
                <a:srgbClr val="F3F3F3"/>
              </a:solidFill>
            </a:endParaRPr>
          </a:p>
          <a:p>
            <a:pPr marL="457200" lvl="0" indent="-342900" rtl="0">
              <a:spcBef>
                <a:spcPts val="0"/>
              </a:spcBef>
              <a:spcAft>
                <a:spcPts val="0"/>
              </a:spcAft>
              <a:buClr>
                <a:srgbClr val="B6D7A8"/>
              </a:buClr>
              <a:buSzPts val="1800"/>
              <a:buChar char="●"/>
            </a:pPr>
            <a:r>
              <a:rPr lang="en">
                <a:solidFill>
                  <a:srgbClr val="B6D7A8"/>
                </a:solidFill>
              </a:rPr>
              <a:t>What other information could help by profiling those users who convert on mobile?</a:t>
            </a:r>
            <a:endParaRPr>
              <a:solidFill>
                <a:srgbClr val="B6D7A8"/>
              </a:solidFill>
            </a:endParaRPr>
          </a:p>
          <a:p>
            <a:pPr marL="914400" lvl="1" indent="-317500" rtl="0">
              <a:spcBef>
                <a:spcPts val="0"/>
              </a:spcBef>
              <a:spcAft>
                <a:spcPts val="0"/>
              </a:spcAft>
              <a:buClr>
                <a:srgbClr val="B6D7A8"/>
              </a:buClr>
              <a:buSzPts val="1400"/>
              <a:buChar char="○"/>
            </a:pPr>
            <a:r>
              <a:rPr lang="en">
                <a:solidFill>
                  <a:srgbClr val="B6D7A8"/>
                </a:solidFill>
              </a:rPr>
              <a:t>Popularity of mobile devices in the source country</a:t>
            </a:r>
            <a:r>
              <a:rPr lang="en" sz="1600">
                <a:solidFill>
                  <a:srgbClr val="B6D7A8"/>
                </a:solidFill>
              </a:rPr>
              <a:t> —</a:t>
            </a:r>
            <a:r>
              <a:rPr lang="en">
                <a:solidFill>
                  <a:srgbClr val="B6D7A8"/>
                </a:solidFill>
              </a:rPr>
              <a:t> e.g. trips with 90+ day booking windows booked on mobile could be only a good proxy for a general trend of increasing mobile usage </a:t>
            </a:r>
            <a:endParaRPr>
              <a:solidFill>
                <a:srgbClr val="B6D7A8"/>
              </a:solidFill>
            </a:endParaRPr>
          </a:p>
          <a:p>
            <a:pPr marL="914400" lvl="1" indent="-317500" rtl="0">
              <a:spcBef>
                <a:spcPts val="0"/>
              </a:spcBef>
              <a:spcAft>
                <a:spcPts val="0"/>
              </a:spcAft>
              <a:buClr>
                <a:srgbClr val="B6D7A8"/>
              </a:buClr>
              <a:buSzPts val="1400"/>
              <a:buChar char="○"/>
            </a:pPr>
            <a:r>
              <a:rPr lang="en">
                <a:solidFill>
                  <a:srgbClr val="B6D7A8"/>
                </a:solidFill>
              </a:rPr>
              <a:t>Cross-platform usage and feature segmentation</a:t>
            </a:r>
            <a:r>
              <a:rPr lang="en" sz="1600">
                <a:solidFill>
                  <a:srgbClr val="B6D7A8"/>
                </a:solidFill>
              </a:rPr>
              <a:t> —</a:t>
            </a:r>
            <a:r>
              <a:rPr lang="en">
                <a:solidFill>
                  <a:srgbClr val="B6D7A8"/>
                </a:solidFill>
              </a:rPr>
              <a:t>people might use different devices for different purposes. E.g., people may install the application rather to manage and cancel already existing bookings than to create new ones.</a:t>
            </a:r>
            <a:endParaRPr>
              <a:solidFill>
                <a:srgbClr val="B6D7A8"/>
              </a:solidFill>
            </a:endParaRPr>
          </a:p>
          <a:p>
            <a:pPr marL="914400" lvl="1" indent="-317500" rtl="0">
              <a:spcBef>
                <a:spcPts val="0"/>
              </a:spcBef>
              <a:spcAft>
                <a:spcPts val="0"/>
              </a:spcAft>
              <a:buClr>
                <a:srgbClr val="B6D7A8"/>
              </a:buClr>
              <a:buSzPts val="1400"/>
              <a:buChar char="○"/>
            </a:pPr>
            <a:r>
              <a:rPr lang="en">
                <a:solidFill>
                  <a:srgbClr val="B6D7A8"/>
                </a:solidFill>
              </a:rPr>
              <a:t>Returning visitors</a:t>
            </a:r>
            <a:r>
              <a:rPr lang="en" sz="1600">
                <a:solidFill>
                  <a:srgbClr val="B6D7A8"/>
                </a:solidFill>
              </a:rPr>
              <a:t> —</a:t>
            </a:r>
            <a:r>
              <a:rPr lang="en">
                <a:solidFill>
                  <a:srgbClr val="B6D7A8"/>
                </a:solidFill>
              </a:rPr>
              <a:t> people might try to use their mobile devices for making reservations; we should also investigate their general satisfaction and how loyal they become.</a:t>
            </a:r>
            <a:endParaRPr>
              <a:solidFill>
                <a:srgbClr val="B6D7A8"/>
              </a:solidFill>
            </a:endParaRPr>
          </a:p>
        </p:txBody>
      </p:sp>
      <p:pic>
        <p:nvPicPr>
          <p:cNvPr id="136" name="Shape 136" descr="hotelscom-vector-logo.png"/>
          <p:cNvPicPr preferRelativeResize="0"/>
          <p:nvPr/>
        </p:nvPicPr>
        <p:blipFill rotWithShape="1">
          <a:blip r:embed="rId4">
            <a:alphaModFix/>
          </a:blip>
          <a:srcRect t="17645" b="14118"/>
          <a:stretch/>
        </p:blipFill>
        <p:spPr>
          <a:xfrm>
            <a:off x="7951375" y="51700"/>
            <a:ext cx="1156600" cy="78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79700"/>
            <a:ext cx="8520600" cy="9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What influence the mobile had on each country?</a:t>
            </a:r>
            <a:endParaRPr/>
          </a:p>
        </p:txBody>
      </p:sp>
      <p:sp>
        <p:nvSpPr>
          <p:cNvPr id="142" name="Shape 142"/>
          <p:cNvSpPr txBox="1">
            <a:spLocks noGrp="1"/>
          </p:cNvSpPr>
          <p:nvPr>
            <p:ph type="body" idx="1"/>
          </p:nvPr>
        </p:nvSpPr>
        <p:spPr>
          <a:xfrm>
            <a:off x="1065875" y="619075"/>
            <a:ext cx="8078100" cy="1317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solidFill>
                  <a:srgbClr val="FF9900"/>
                </a:solidFill>
              </a:rPr>
              <a:t>US:</a:t>
            </a:r>
            <a:r>
              <a:rPr lang="en">
                <a:solidFill>
                  <a:srgbClr val="F3F3F3"/>
                </a:solidFill>
              </a:rPr>
              <a:t> 80% of revenue comes from within-country trips, short booking windows dominate the traffic → ideal market for the mobile users, especially because people seem to have a general “trust” in the brand (on average, each 20th visit creates a new booking).</a:t>
            </a:r>
            <a:endParaRPr>
              <a:solidFill>
                <a:srgbClr val="F3F3F3"/>
              </a:solidFill>
            </a:endParaRPr>
          </a:p>
        </p:txBody>
      </p:sp>
      <p:pic>
        <p:nvPicPr>
          <p:cNvPr id="143" name="Shape 143" descr="us.jpg"/>
          <p:cNvPicPr preferRelativeResize="0"/>
          <p:nvPr/>
        </p:nvPicPr>
        <p:blipFill>
          <a:blip r:embed="rId3">
            <a:alphaModFix/>
          </a:blip>
          <a:stretch>
            <a:fillRect/>
          </a:stretch>
        </p:blipFill>
        <p:spPr>
          <a:xfrm>
            <a:off x="0" y="888375"/>
            <a:ext cx="1065874" cy="746116"/>
          </a:xfrm>
          <a:prstGeom prst="rect">
            <a:avLst/>
          </a:prstGeom>
          <a:noFill/>
          <a:ln>
            <a:noFill/>
          </a:ln>
        </p:spPr>
      </p:pic>
      <p:sp>
        <p:nvSpPr>
          <p:cNvPr id="144" name="Shape 144"/>
          <p:cNvSpPr txBox="1">
            <a:spLocks noGrp="1"/>
          </p:cNvSpPr>
          <p:nvPr>
            <p:ph type="body" idx="1"/>
          </p:nvPr>
        </p:nvSpPr>
        <p:spPr>
          <a:xfrm>
            <a:off x="1065888" y="1884150"/>
            <a:ext cx="8078100" cy="1317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solidFill>
                  <a:srgbClr val="FF9900"/>
                </a:solidFill>
              </a:rPr>
              <a:t>Brazil:</a:t>
            </a:r>
            <a:r>
              <a:rPr lang="en">
                <a:solidFill>
                  <a:srgbClr val="F3F3F3"/>
                </a:solidFill>
              </a:rPr>
              <a:t> Trips with longer booking windows (&gt; 2 weeks) dominate the revenue. Performance of the mobile app is promising in this segment, however, the low conversion rate on mobile web is concerning → the mobile web experience should be investigated.</a:t>
            </a:r>
            <a:endParaRPr>
              <a:solidFill>
                <a:srgbClr val="F3F3F3"/>
              </a:solidFill>
            </a:endParaRPr>
          </a:p>
        </p:txBody>
      </p:sp>
      <p:pic>
        <p:nvPicPr>
          <p:cNvPr id="145" name="Shape 145" descr="brazil.jpg"/>
          <p:cNvPicPr preferRelativeResize="0"/>
          <p:nvPr/>
        </p:nvPicPr>
        <p:blipFill>
          <a:blip r:embed="rId4">
            <a:alphaModFix/>
          </a:blip>
          <a:stretch>
            <a:fillRect/>
          </a:stretch>
        </p:blipFill>
        <p:spPr>
          <a:xfrm>
            <a:off x="0" y="1933500"/>
            <a:ext cx="972272" cy="972300"/>
          </a:xfrm>
          <a:prstGeom prst="rect">
            <a:avLst/>
          </a:prstGeom>
          <a:noFill/>
          <a:ln>
            <a:noFill/>
          </a:ln>
        </p:spPr>
      </p:pic>
      <p:sp>
        <p:nvSpPr>
          <p:cNvPr id="146" name="Shape 146"/>
          <p:cNvSpPr txBox="1">
            <a:spLocks noGrp="1"/>
          </p:cNvSpPr>
          <p:nvPr>
            <p:ph type="body" idx="1"/>
          </p:nvPr>
        </p:nvSpPr>
        <p:spPr>
          <a:xfrm>
            <a:off x="1065888" y="3124950"/>
            <a:ext cx="8078100" cy="1317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solidFill>
                  <a:srgbClr val="FF9900"/>
                </a:solidFill>
              </a:rPr>
              <a:t>Australia:</a:t>
            </a:r>
            <a:r>
              <a:rPr lang="en">
                <a:solidFill>
                  <a:srgbClr val="F3F3F3"/>
                </a:solidFill>
              </a:rPr>
              <a:t> Longer (&gt; 2 weeks) booking windows dominate and in these categories, the total revenue has slightly decreased in 2015, mostly because of the reduction in revenue coming from the desktop experience.</a:t>
            </a:r>
            <a:endParaRPr>
              <a:solidFill>
                <a:srgbClr val="F3F3F3"/>
              </a:solidFill>
            </a:endParaRPr>
          </a:p>
        </p:txBody>
      </p:sp>
      <p:sp>
        <p:nvSpPr>
          <p:cNvPr id="147" name="Shape 147"/>
          <p:cNvSpPr/>
          <p:nvPr/>
        </p:nvSpPr>
        <p:spPr>
          <a:xfrm>
            <a:off x="-12" y="3221100"/>
            <a:ext cx="972300" cy="9723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48" name="Shape 148" descr="australia.png"/>
          <p:cNvPicPr preferRelativeResize="0"/>
          <p:nvPr/>
        </p:nvPicPr>
        <p:blipFill>
          <a:blip r:embed="rId5">
            <a:alphaModFix/>
          </a:blip>
          <a:stretch>
            <a:fillRect/>
          </a:stretch>
        </p:blipFill>
        <p:spPr>
          <a:xfrm>
            <a:off x="0" y="3298898"/>
            <a:ext cx="972275" cy="894500"/>
          </a:xfrm>
          <a:prstGeom prst="rect">
            <a:avLst/>
          </a:prstGeom>
          <a:noFill/>
          <a:ln>
            <a:noFill/>
          </a:ln>
        </p:spPr>
      </p:pic>
      <p:sp>
        <p:nvSpPr>
          <p:cNvPr id="149" name="Shape 149"/>
          <p:cNvSpPr/>
          <p:nvPr/>
        </p:nvSpPr>
        <p:spPr>
          <a:xfrm>
            <a:off x="13" y="4273150"/>
            <a:ext cx="1065900" cy="847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txBox="1">
            <a:spLocks noGrp="1"/>
          </p:cNvSpPr>
          <p:nvPr>
            <p:ph type="body" idx="1"/>
          </p:nvPr>
        </p:nvSpPr>
        <p:spPr>
          <a:xfrm>
            <a:off x="1065888" y="4218000"/>
            <a:ext cx="8078100" cy="1077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solidFill>
                  <a:srgbClr val="FF9900"/>
                </a:solidFill>
              </a:rPr>
              <a:t>UK:</a:t>
            </a:r>
            <a:r>
              <a:rPr lang="en"/>
              <a:t> </a:t>
            </a:r>
            <a:r>
              <a:rPr lang="en">
                <a:solidFill>
                  <a:srgbClr val="F3F3F3"/>
                </a:solidFill>
              </a:rPr>
              <a:t>important revenue source with great conversion, people with short booking window are ideal users.</a:t>
            </a:r>
            <a:endParaRPr>
              <a:solidFill>
                <a:srgbClr val="F3F3F3"/>
              </a:solidFill>
            </a:endParaRPr>
          </a:p>
        </p:txBody>
      </p:sp>
      <p:pic>
        <p:nvPicPr>
          <p:cNvPr id="151" name="Shape 151" descr="uk.png"/>
          <p:cNvPicPr preferRelativeResize="0"/>
          <p:nvPr/>
        </p:nvPicPr>
        <p:blipFill>
          <a:blip r:embed="rId6">
            <a:alphaModFix/>
          </a:blip>
          <a:stretch>
            <a:fillRect/>
          </a:stretch>
        </p:blipFill>
        <p:spPr>
          <a:xfrm flipH="1">
            <a:off x="198963" y="4322623"/>
            <a:ext cx="463525" cy="721825"/>
          </a:xfrm>
          <a:prstGeom prst="rect">
            <a:avLst/>
          </a:prstGeom>
          <a:noFill/>
          <a:ln>
            <a:noFill/>
          </a:ln>
        </p:spPr>
      </p:pic>
      <p:pic>
        <p:nvPicPr>
          <p:cNvPr id="152" name="Shape 152" descr="hotelscom-vector-logo.png"/>
          <p:cNvPicPr preferRelativeResize="0"/>
          <p:nvPr/>
        </p:nvPicPr>
        <p:blipFill rotWithShape="1">
          <a:blip r:embed="rId7">
            <a:alphaModFix/>
          </a:blip>
          <a:srcRect t="17645" b="14118"/>
          <a:stretch/>
        </p:blipFill>
        <p:spPr>
          <a:xfrm>
            <a:off x="7951375" y="51700"/>
            <a:ext cx="1156600" cy="78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1065875" y="3485275"/>
            <a:ext cx="8078100" cy="1409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solidFill>
                  <a:srgbClr val="FF9900"/>
                </a:solidFill>
              </a:rPr>
              <a:t>South Korea:</a:t>
            </a:r>
            <a:r>
              <a:rPr lang="en"/>
              <a:t> </a:t>
            </a:r>
            <a:r>
              <a:rPr lang="en">
                <a:solidFill>
                  <a:srgbClr val="F3F3F3"/>
                </a:solidFill>
              </a:rPr>
              <a:t>72% increase in the total generated revenue and exceptional improvement in mobile web conversion rate. It might be a sign of getting more trust in the hotels.com brand </a:t>
            </a:r>
            <a:r>
              <a:rPr lang="en">
                <a:solidFill>
                  <a:srgbClr val="FFFFFF"/>
                </a:solidFill>
              </a:rPr>
              <a:t>—</a:t>
            </a:r>
            <a:r>
              <a:rPr lang="en">
                <a:solidFill>
                  <a:srgbClr val="F3F3F3"/>
                </a:solidFill>
              </a:rPr>
              <a:t> maybe mobile users should be targeted for first time visitors and their loyalty will increase revenue on other platforms as well.</a:t>
            </a:r>
            <a:endParaRPr>
              <a:solidFill>
                <a:srgbClr val="F3F3F3"/>
              </a:solidFill>
            </a:endParaRPr>
          </a:p>
        </p:txBody>
      </p:sp>
      <p:sp>
        <p:nvSpPr>
          <p:cNvPr id="158" name="Shape 158"/>
          <p:cNvSpPr/>
          <p:nvPr/>
        </p:nvSpPr>
        <p:spPr>
          <a:xfrm>
            <a:off x="1" y="748075"/>
            <a:ext cx="1065900" cy="7887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txBox="1">
            <a:spLocks noGrp="1"/>
          </p:cNvSpPr>
          <p:nvPr>
            <p:ph type="title"/>
          </p:nvPr>
        </p:nvSpPr>
        <p:spPr>
          <a:xfrm>
            <a:off x="311700" y="79700"/>
            <a:ext cx="8520600" cy="51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What influence the mobile had on each country?</a:t>
            </a:r>
            <a:endParaRPr/>
          </a:p>
        </p:txBody>
      </p:sp>
      <p:sp>
        <p:nvSpPr>
          <p:cNvPr id="160" name="Shape 160"/>
          <p:cNvSpPr txBox="1">
            <a:spLocks noGrp="1"/>
          </p:cNvSpPr>
          <p:nvPr>
            <p:ph type="body" idx="1"/>
          </p:nvPr>
        </p:nvSpPr>
        <p:spPr>
          <a:xfrm>
            <a:off x="1065875" y="607325"/>
            <a:ext cx="8078100" cy="1077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solidFill>
                  <a:srgbClr val="FF9900"/>
                </a:solidFill>
              </a:rPr>
              <a:t>Norway:</a:t>
            </a:r>
            <a:r>
              <a:rPr lang="en"/>
              <a:t> </a:t>
            </a:r>
            <a:r>
              <a:rPr lang="en">
                <a:solidFill>
                  <a:srgbClr val="F3F3F3"/>
                </a:solidFill>
              </a:rPr>
              <a:t>has a similar pattern as Australia: the site is used mostly for holiday planning (90+ booking window) here and the revenue lost in this segment on desktops were not replaced on mobile. However, conversion rates are promising → increased effort should be placed on marketing of new visitors.</a:t>
            </a:r>
            <a:endParaRPr>
              <a:solidFill>
                <a:srgbClr val="F3F3F3"/>
              </a:solidFill>
            </a:endParaRPr>
          </a:p>
        </p:txBody>
      </p:sp>
      <p:sp>
        <p:nvSpPr>
          <p:cNvPr id="161" name="Shape 161"/>
          <p:cNvSpPr txBox="1">
            <a:spLocks noGrp="1"/>
          </p:cNvSpPr>
          <p:nvPr>
            <p:ph type="body" idx="1"/>
          </p:nvPr>
        </p:nvSpPr>
        <p:spPr>
          <a:xfrm>
            <a:off x="1065875" y="1883275"/>
            <a:ext cx="8078100" cy="972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solidFill>
                  <a:srgbClr val="FF9900"/>
                </a:solidFill>
              </a:rPr>
              <a:t>Hong Kong:</a:t>
            </a:r>
            <a:r>
              <a:rPr lang="en"/>
              <a:t> </a:t>
            </a:r>
            <a:r>
              <a:rPr lang="en">
                <a:solidFill>
                  <a:srgbClr val="F3F3F3"/>
                </a:solidFill>
              </a:rPr>
              <a:t>people are obviously shifting towards the mobile app, generating all together a 35% relative increase in revenue (even with a large difference between AOVs of desktop and mobile). The conversion rate slightly dropped on desktop </a:t>
            </a:r>
            <a:r>
              <a:rPr lang="en">
                <a:solidFill>
                  <a:srgbClr val="FFFFFF"/>
                </a:solidFill>
              </a:rPr>
              <a:t>—</a:t>
            </a:r>
            <a:r>
              <a:rPr lang="en">
                <a:solidFill>
                  <a:srgbClr val="F3F3F3"/>
                </a:solidFill>
              </a:rPr>
              <a:t> maybe the site is getting popular and gets more visits but people do not have a general trust in it yet and do not end up purchasing? </a:t>
            </a:r>
            <a:endParaRPr>
              <a:solidFill>
                <a:srgbClr val="F3F3F3"/>
              </a:solidFill>
            </a:endParaRPr>
          </a:p>
        </p:txBody>
      </p:sp>
      <p:pic>
        <p:nvPicPr>
          <p:cNvPr id="162" name="Shape 162" descr="norway.jpg"/>
          <p:cNvPicPr preferRelativeResize="0"/>
          <p:nvPr/>
        </p:nvPicPr>
        <p:blipFill>
          <a:blip r:embed="rId3">
            <a:alphaModFix/>
          </a:blip>
          <a:stretch>
            <a:fillRect/>
          </a:stretch>
        </p:blipFill>
        <p:spPr>
          <a:xfrm>
            <a:off x="228600" y="812425"/>
            <a:ext cx="596998" cy="665710"/>
          </a:xfrm>
          <a:prstGeom prst="rect">
            <a:avLst/>
          </a:prstGeom>
          <a:noFill/>
          <a:ln>
            <a:noFill/>
          </a:ln>
        </p:spPr>
      </p:pic>
      <p:sp>
        <p:nvSpPr>
          <p:cNvPr id="163" name="Shape 163"/>
          <p:cNvSpPr/>
          <p:nvPr/>
        </p:nvSpPr>
        <p:spPr>
          <a:xfrm>
            <a:off x="1" y="1988025"/>
            <a:ext cx="1065900" cy="7887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64" name="Shape 164" descr="hongkong.png"/>
          <p:cNvPicPr preferRelativeResize="0"/>
          <p:nvPr/>
        </p:nvPicPr>
        <p:blipFill>
          <a:blip r:embed="rId4">
            <a:alphaModFix/>
          </a:blip>
          <a:stretch>
            <a:fillRect/>
          </a:stretch>
        </p:blipFill>
        <p:spPr>
          <a:xfrm>
            <a:off x="39753" y="2049522"/>
            <a:ext cx="934321" cy="665700"/>
          </a:xfrm>
          <a:prstGeom prst="rect">
            <a:avLst/>
          </a:prstGeom>
          <a:noFill/>
          <a:ln>
            <a:noFill/>
          </a:ln>
        </p:spPr>
      </p:pic>
      <p:sp>
        <p:nvSpPr>
          <p:cNvPr id="165" name="Shape 165"/>
          <p:cNvSpPr/>
          <p:nvPr/>
        </p:nvSpPr>
        <p:spPr>
          <a:xfrm>
            <a:off x="0" y="3600475"/>
            <a:ext cx="1065900" cy="847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66" name="Shape 166" descr="south-korea-map.png"/>
          <p:cNvPicPr preferRelativeResize="0"/>
          <p:nvPr/>
        </p:nvPicPr>
        <p:blipFill>
          <a:blip r:embed="rId5">
            <a:alphaModFix/>
          </a:blip>
          <a:stretch>
            <a:fillRect/>
          </a:stretch>
        </p:blipFill>
        <p:spPr>
          <a:xfrm>
            <a:off x="39750" y="3600475"/>
            <a:ext cx="847500" cy="847500"/>
          </a:xfrm>
          <a:prstGeom prst="rect">
            <a:avLst/>
          </a:prstGeom>
          <a:noFill/>
          <a:ln>
            <a:noFill/>
          </a:ln>
        </p:spPr>
      </p:pic>
      <p:pic>
        <p:nvPicPr>
          <p:cNvPr id="167" name="Shape 167" descr="hotelscom-vector-logo.png"/>
          <p:cNvPicPr preferRelativeResize="0"/>
          <p:nvPr/>
        </p:nvPicPr>
        <p:blipFill rotWithShape="1">
          <a:blip r:embed="rId6">
            <a:alphaModFix/>
          </a:blip>
          <a:srcRect t="17645" b="14118"/>
          <a:stretch/>
        </p:blipFill>
        <p:spPr>
          <a:xfrm>
            <a:off x="7951375" y="51700"/>
            <a:ext cx="1156600" cy="78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0" y="3500"/>
            <a:ext cx="8832300" cy="59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General observations</a:t>
            </a:r>
            <a:endParaRPr/>
          </a:p>
        </p:txBody>
      </p:sp>
      <p:sp>
        <p:nvSpPr>
          <p:cNvPr id="173" name="Shape 173"/>
          <p:cNvSpPr txBox="1">
            <a:spLocks noGrp="1"/>
          </p:cNvSpPr>
          <p:nvPr>
            <p:ph type="body" idx="1"/>
          </p:nvPr>
        </p:nvSpPr>
        <p:spPr>
          <a:xfrm>
            <a:off x="-25" y="496825"/>
            <a:ext cx="9144000" cy="1972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9900"/>
              </a:buClr>
              <a:buSzPts val="1800"/>
              <a:buChar char="●"/>
            </a:pPr>
            <a:r>
              <a:rPr lang="en" b="1">
                <a:solidFill>
                  <a:srgbClr val="FF9900"/>
                </a:solidFill>
              </a:rPr>
              <a:t>Influence of the booking window:</a:t>
            </a:r>
            <a:endParaRPr>
              <a:solidFill>
                <a:srgbClr val="FF9900"/>
              </a:solidFill>
            </a:endParaRPr>
          </a:p>
          <a:p>
            <a:pPr marL="914400" lvl="1" indent="-317500" rtl="0">
              <a:spcBef>
                <a:spcPts val="0"/>
              </a:spcBef>
              <a:spcAft>
                <a:spcPts val="0"/>
              </a:spcAft>
              <a:buClr>
                <a:srgbClr val="F3F3F3"/>
              </a:buClr>
              <a:buSzPts val="1400"/>
              <a:buChar char="○"/>
            </a:pPr>
            <a:r>
              <a:rPr lang="en">
                <a:solidFill>
                  <a:srgbClr val="F3F3F3"/>
                </a:solidFill>
              </a:rPr>
              <a:t>The average order value (AOV, total revenue / # bookings) of the bookings correlates positively with the length of the booking window</a:t>
            </a:r>
            <a:endParaRPr>
              <a:solidFill>
                <a:srgbClr val="F3F3F3"/>
              </a:solidFill>
            </a:endParaRPr>
          </a:p>
          <a:p>
            <a:pPr marL="914400" lvl="1" indent="-330200" rtl="0">
              <a:spcBef>
                <a:spcPts val="0"/>
              </a:spcBef>
              <a:spcAft>
                <a:spcPts val="0"/>
              </a:spcAft>
              <a:buClr>
                <a:srgbClr val="B6D7A8"/>
              </a:buClr>
              <a:buSzPts val="1600"/>
              <a:buChar char="○"/>
            </a:pPr>
            <a:r>
              <a:rPr lang="en">
                <a:solidFill>
                  <a:srgbClr val="B6D7A8"/>
                </a:solidFill>
              </a:rPr>
              <a:t>To explain this, metadata (e.g. length of the trip, type and size of the room) of bookings should be analyzed. It is possible that those people who book their hotel room in the last minute are travelling alone with entirely different needs (e.g. businessmen looking for cheap single rooms for one night) than those who book weeks ahead (e.g. families looking for comfort during a long summer holiday). </a:t>
            </a:r>
            <a:br>
              <a:rPr lang="en">
                <a:solidFill>
                  <a:srgbClr val="B6D7A8"/>
                </a:solidFill>
              </a:rPr>
            </a:br>
            <a:endParaRPr sz="1000">
              <a:solidFill>
                <a:srgbClr val="B6D7A8"/>
              </a:solidFill>
            </a:endParaRPr>
          </a:p>
          <a:p>
            <a:pPr marL="457200" lvl="0" indent="-342900" rtl="0">
              <a:spcBef>
                <a:spcPts val="0"/>
              </a:spcBef>
              <a:spcAft>
                <a:spcPts val="0"/>
              </a:spcAft>
              <a:buClr>
                <a:srgbClr val="FF9900"/>
              </a:buClr>
              <a:buSzPts val="1800"/>
              <a:buChar char="●"/>
            </a:pPr>
            <a:r>
              <a:rPr lang="en" sz="1800" b="1">
                <a:solidFill>
                  <a:srgbClr val="FF9900"/>
                </a:solidFill>
              </a:rPr>
              <a:t>Increasing popularity, decreasing AOV:</a:t>
            </a:r>
            <a:endParaRPr sz="1800">
              <a:solidFill>
                <a:srgbClr val="FF9900"/>
              </a:solidFill>
            </a:endParaRPr>
          </a:p>
          <a:p>
            <a:pPr marL="914400" lvl="1" indent="-317500" rtl="0">
              <a:spcBef>
                <a:spcPts val="0"/>
              </a:spcBef>
              <a:spcAft>
                <a:spcPts val="0"/>
              </a:spcAft>
              <a:buSzPts val="1400"/>
              <a:buChar char="○"/>
            </a:pPr>
            <a:r>
              <a:rPr lang="en">
                <a:solidFill>
                  <a:srgbClr val="F3F3F3"/>
                </a:solidFill>
              </a:rPr>
              <a:t>The AOV of the trips decreased in each country in 2015. The US, the UK, South Korea and Hong Kong still produced positive revenue difference because of the increased number of bookings.</a:t>
            </a:r>
            <a:br>
              <a:rPr lang="en"/>
            </a:br>
            <a:endParaRPr sz="1000"/>
          </a:p>
          <a:p>
            <a:pPr marL="457200" lvl="0" indent="-342900" rtl="0">
              <a:spcBef>
                <a:spcPts val="0"/>
              </a:spcBef>
              <a:spcAft>
                <a:spcPts val="0"/>
              </a:spcAft>
              <a:buClr>
                <a:srgbClr val="FF9900"/>
              </a:buClr>
              <a:buSzPts val="1800"/>
              <a:buChar char="●"/>
            </a:pPr>
            <a:r>
              <a:rPr lang="en" b="1">
                <a:solidFill>
                  <a:srgbClr val="FF9900"/>
                </a:solidFill>
              </a:rPr>
              <a:t>Single and multi destination countries:</a:t>
            </a:r>
            <a:endParaRPr b="1">
              <a:solidFill>
                <a:srgbClr val="FF9900"/>
              </a:solidFill>
            </a:endParaRPr>
          </a:p>
          <a:p>
            <a:pPr marL="914400" lvl="1" indent="-317500" rtl="0">
              <a:spcBef>
                <a:spcPts val="0"/>
              </a:spcBef>
              <a:spcAft>
                <a:spcPts val="0"/>
              </a:spcAft>
              <a:buClr>
                <a:srgbClr val="F3F3F3"/>
              </a:buClr>
              <a:buSzPts val="1400"/>
              <a:buChar char="○"/>
            </a:pPr>
            <a:r>
              <a:rPr lang="en" b="1">
                <a:solidFill>
                  <a:srgbClr val="F3F3F3"/>
                </a:solidFill>
              </a:rPr>
              <a:t>Single destination countries:</a:t>
            </a:r>
            <a:r>
              <a:rPr lang="en">
                <a:solidFill>
                  <a:srgbClr val="F3F3F3"/>
                </a:solidFill>
              </a:rPr>
              <a:t> there are only a few very popular trip destinations (usually the home country and the US), producing the majority of the revenue. E.g. Australia, Brazil, the UK and the US. </a:t>
            </a:r>
            <a:endParaRPr>
              <a:solidFill>
                <a:srgbClr val="F3F3F3"/>
              </a:solidFill>
            </a:endParaRPr>
          </a:p>
          <a:p>
            <a:pPr marL="914400" lvl="1" indent="-317500" rtl="0">
              <a:spcBef>
                <a:spcPts val="0"/>
              </a:spcBef>
              <a:spcAft>
                <a:spcPts val="0"/>
              </a:spcAft>
              <a:buClr>
                <a:srgbClr val="F3F3F3"/>
              </a:buClr>
              <a:buSzPts val="1400"/>
              <a:buChar char="○"/>
            </a:pPr>
            <a:r>
              <a:rPr lang="en" b="1">
                <a:solidFill>
                  <a:srgbClr val="F3F3F3"/>
                </a:solidFill>
              </a:rPr>
              <a:t>Multi destination countries:</a:t>
            </a:r>
            <a:r>
              <a:rPr lang="en">
                <a:solidFill>
                  <a:srgbClr val="F3F3F3"/>
                </a:solidFill>
              </a:rPr>
              <a:t> the revenue distribution of countries is much more uniform, even the most popular destination country provides 20% of the revenue only. E.g. Hong Kong, Norway, South Korea</a:t>
            </a:r>
            <a:endParaRPr sz="1600">
              <a:solidFill>
                <a:srgbClr val="F3F3F3"/>
              </a:solidFill>
            </a:endParaRPr>
          </a:p>
        </p:txBody>
      </p:sp>
      <p:pic>
        <p:nvPicPr>
          <p:cNvPr id="174" name="Shape 174" descr="hotelscom-vector-logo.png"/>
          <p:cNvPicPr preferRelativeResize="0"/>
          <p:nvPr/>
        </p:nvPicPr>
        <p:blipFill rotWithShape="1">
          <a:blip r:embed="rId3">
            <a:alphaModFix/>
          </a:blip>
          <a:srcRect t="17645" b="14118"/>
          <a:stretch/>
        </p:blipFill>
        <p:spPr>
          <a:xfrm>
            <a:off x="7951375" y="51700"/>
            <a:ext cx="1156600" cy="78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3594-CEFD-4FE3-A0E5-B093CB34EB6A}"/>
              </a:ext>
            </a:extLst>
          </p:cNvPr>
          <p:cNvSpPr>
            <a:spLocks noGrp="1"/>
          </p:cNvSpPr>
          <p:nvPr>
            <p:ph type="title"/>
          </p:nvPr>
        </p:nvSpPr>
        <p:spPr>
          <a:xfrm>
            <a:off x="51300" y="1925"/>
            <a:ext cx="8520600" cy="572700"/>
          </a:xfrm>
        </p:spPr>
        <p:txBody>
          <a:bodyPr/>
          <a:lstStyle/>
          <a:p>
            <a:r>
              <a:rPr lang="en-GB" dirty="0"/>
              <a:t>Analyst and theatre enthusiast at the same time</a:t>
            </a:r>
          </a:p>
        </p:txBody>
      </p:sp>
      <p:sp>
        <p:nvSpPr>
          <p:cNvPr id="3" name="Text Placeholder 2">
            <a:extLst>
              <a:ext uri="{FF2B5EF4-FFF2-40B4-BE49-F238E27FC236}">
                <a16:creationId xmlns:a16="http://schemas.microsoft.com/office/drawing/2014/main" id="{74806899-E32B-45AE-B15B-4FD47ABC00A5}"/>
              </a:ext>
            </a:extLst>
          </p:cNvPr>
          <p:cNvSpPr>
            <a:spLocks noGrp="1"/>
          </p:cNvSpPr>
          <p:nvPr>
            <p:ph type="body" idx="1"/>
          </p:nvPr>
        </p:nvSpPr>
        <p:spPr/>
        <p:txBody>
          <a:bodyPr/>
          <a:lstStyle/>
          <a:p>
            <a:r>
              <a:rPr lang="en-GB" dirty="0"/>
              <a:t>By day:</a:t>
            </a:r>
          </a:p>
          <a:p>
            <a:pPr lvl="1"/>
            <a:r>
              <a:rPr lang="en-GB" dirty="0"/>
              <a:t>Data analyst, crunching numbers</a:t>
            </a:r>
          </a:p>
        </p:txBody>
      </p:sp>
      <p:sp>
        <p:nvSpPr>
          <p:cNvPr id="4" name="Text Placeholder 3">
            <a:extLst>
              <a:ext uri="{FF2B5EF4-FFF2-40B4-BE49-F238E27FC236}">
                <a16:creationId xmlns:a16="http://schemas.microsoft.com/office/drawing/2014/main" id="{C4719B1B-8800-42ED-BE92-3945FA1C56AB}"/>
              </a:ext>
            </a:extLst>
          </p:cNvPr>
          <p:cNvSpPr>
            <a:spLocks noGrp="1"/>
          </p:cNvSpPr>
          <p:nvPr>
            <p:ph type="body" idx="2"/>
          </p:nvPr>
        </p:nvSpPr>
        <p:spPr/>
        <p:txBody>
          <a:bodyPr/>
          <a:lstStyle/>
          <a:p>
            <a:r>
              <a:rPr lang="en-GB" dirty="0"/>
              <a:t>By night:</a:t>
            </a:r>
          </a:p>
          <a:p>
            <a:pPr lvl="1"/>
            <a:r>
              <a:rPr lang="en-GB" dirty="0"/>
              <a:t>Theatre enthusiast</a:t>
            </a:r>
          </a:p>
          <a:p>
            <a:pPr lvl="1"/>
            <a:endParaRPr lang="en-GB" dirty="0"/>
          </a:p>
        </p:txBody>
      </p:sp>
      <p:pic>
        <p:nvPicPr>
          <p:cNvPr id="8" name="Picture 7">
            <a:extLst>
              <a:ext uri="{FF2B5EF4-FFF2-40B4-BE49-F238E27FC236}">
                <a16:creationId xmlns:a16="http://schemas.microsoft.com/office/drawing/2014/main" id="{BF11D715-0AB3-4FF7-A2B7-317127340940}"/>
              </a:ext>
            </a:extLst>
          </p:cNvPr>
          <p:cNvPicPr>
            <a:picLocks noChangeAspect="1"/>
          </p:cNvPicPr>
          <p:nvPr/>
        </p:nvPicPr>
        <p:blipFill>
          <a:blip r:embed="rId2"/>
          <a:stretch>
            <a:fillRect/>
          </a:stretch>
        </p:blipFill>
        <p:spPr>
          <a:xfrm>
            <a:off x="5368787" y="2119768"/>
            <a:ext cx="3598685" cy="2699014"/>
          </a:xfrm>
          <a:prstGeom prst="rect">
            <a:avLst/>
          </a:prstGeom>
        </p:spPr>
      </p:pic>
    </p:spTree>
    <p:extLst>
      <p:ext uri="{BB962C8B-B14F-4D97-AF65-F5344CB8AC3E}">
        <p14:creationId xmlns:p14="http://schemas.microsoft.com/office/powerpoint/2010/main" val="217569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AB64-D581-4C4B-B0D8-8E0804D396B5}"/>
              </a:ext>
            </a:extLst>
          </p:cNvPr>
          <p:cNvSpPr>
            <a:spLocks noGrp="1"/>
          </p:cNvSpPr>
          <p:nvPr>
            <p:ph type="title"/>
          </p:nvPr>
        </p:nvSpPr>
        <p:spPr>
          <a:xfrm>
            <a:off x="51300" y="71314"/>
            <a:ext cx="8520600" cy="572700"/>
          </a:xfrm>
        </p:spPr>
        <p:txBody>
          <a:bodyPr/>
          <a:lstStyle/>
          <a:p>
            <a:r>
              <a:rPr lang="en-GB" dirty="0"/>
              <a:t>How to choose plays?</a:t>
            </a:r>
          </a:p>
        </p:txBody>
      </p:sp>
      <p:sp>
        <p:nvSpPr>
          <p:cNvPr id="3" name="Text Placeholder 2">
            <a:extLst>
              <a:ext uri="{FF2B5EF4-FFF2-40B4-BE49-F238E27FC236}">
                <a16:creationId xmlns:a16="http://schemas.microsoft.com/office/drawing/2014/main" id="{444169B3-C6C8-41A8-8A72-AEE60F026982}"/>
              </a:ext>
            </a:extLst>
          </p:cNvPr>
          <p:cNvSpPr>
            <a:spLocks noGrp="1"/>
          </p:cNvSpPr>
          <p:nvPr>
            <p:ph type="body" idx="1"/>
          </p:nvPr>
        </p:nvSpPr>
        <p:spPr>
          <a:xfrm>
            <a:off x="51301" y="863550"/>
            <a:ext cx="8520599" cy="3962892"/>
          </a:xfrm>
        </p:spPr>
        <p:txBody>
          <a:bodyPr/>
          <a:lstStyle/>
          <a:p>
            <a:r>
              <a:rPr lang="en-GB" sz="1800" dirty="0">
                <a:solidFill>
                  <a:schemeClr val="tx1"/>
                </a:solidFill>
              </a:rPr>
              <a:t>You decide when you go home</a:t>
            </a:r>
          </a:p>
          <a:p>
            <a:r>
              <a:rPr lang="en-GB" sz="1800" dirty="0">
                <a:solidFill>
                  <a:schemeClr val="tx1"/>
                </a:solidFill>
              </a:rPr>
              <a:t>You visit the webpage of your favourite theatre</a:t>
            </a:r>
          </a:p>
          <a:p>
            <a:r>
              <a:rPr lang="en-GB" sz="1800" dirty="0">
                <a:solidFill>
                  <a:schemeClr val="tx1"/>
                </a:solidFill>
              </a:rPr>
              <a:t>You book a ticket if there are still seats available</a:t>
            </a:r>
          </a:p>
          <a:p>
            <a:endParaRPr lang="en-GB" sz="1800" dirty="0">
              <a:solidFill>
                <a:schemeClr val="tx1"/>
              </a:solidFill>
            </a:endParaRPr>
          </a:p>
          <a:p>
            <a:r>
              <a:rPr lang="en-GB" sz="1800" dirty="0">
                <a:solidFill>
                  <a:schemeClr val="tx1"/>
                </a:solidFill>
              </a:rPr>
              <a:t>Program for the next month is available on the 15</a:t>
            </a:r>
            <a:r>
              <a:rPr lang="en-GB" sz="1800" baseline="30000" dirty="0">
                <a:solidFill>
                  <a:schemeClr val="tx1"/>
                </a:solidFill>
              </a:rPr>
              <a:t>th</a:t>
            </a:r>
            <a:r>
              <a:rPr lang="en-GB" sz="1800" dirty="0">
                <a:solidFill>
                  <a:schemeClr val="tx1"/>
                </a:solidFill>
              </a:rPr>
              <a:t> of the previous month</a:t>
            </a:r>
          </a:p>
          <a:p>
            <a:endParaRPr lang="en-GB" sz="1800" dirty="0">
              <a:solidFill>
                <a:schemeClr val="tx1"/>
              </a:solidFill>
            </a:endParaRPr>
          </a:p>
          <a:p>
            <a:r>
              <a:rPr lang="en-GB" sz="1800" dirty="0">
                <a:solidFill>
                  <a:schemeClr val="tx1"/>
                </a:solidFill>
              </a:rPr>
              <a:t>Question: what are the plays I have a chance to book?</a:t>
            </a:r>
          </a:p>
          <a:p>
            <a:endParaRPr lang="en-GB" sz="1800" dirty="0">
              <a:solidFill>
                <a:schemeClr val="tx1"/>
              </a:solidFill>
            </a:endParaRPr>
          </a:p>
          <a:p>
            <a:r>
              <a:rPr lang="en-GB" sz="1800" b="1" dirty="0">
                <a:solidFill>
                  <a:srgbClr val="FF9900"/>
                </a:solidFill>
              </a:rPr>
              <a:t>Data-driven approach: trying to figure out how quickly individual plays will get sold out, based on the “features” of the plays.</a:t>
            </a:r>
          </a:p>
          <a:p>
            <a:endParaRPr lang="en-GB" sz="1800" b="1" dirty="0">
              <a:solidFill>
                <a:srgbClr val="FF9900"/>
              </a:solidFill>
            </a:endParaRPr>
          </a:p>
          <a:p>
            <a:r>
              <a:rPr lang="en-GB" sz="1800" b="1" dirty="0">
                <a:solidFill>
                  <a:srgbClr val="FF9900"/>
                </a:solidFill>
              </a:rPr>
              <a:t>Disclaimer: you will unable to use this information in London..  TODO: screenshot</a:t>
            </a:r>
          </a:p>
          <a:p>
            <a:endParaRPr lang="en-GB" sz="1800" dirty="0">
              <a:solidFill>
                <a:schemeClr val="tx1"/>
              </a:solidFill>
            </a:endParaRPr>
          </a:p>
        </p:txBody>
      </p:sp>
    </p:spTree>
    <p:extLst>
      <p:ext uri="{BB962C8B-B14F-4D97-AF65-F5344CB8AC3E}">
        <p14:creationId xmlns:p14="http://schemas.microsoft.com/office/powerpoint/2010/main" val="33953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DC48-4671-48C0-80E3-E2B28B37F1FE}"/>
              </a:ext>
            </a:extLst>
          </p:cNvPr>
          <p:cNvSpPr>
            <a:spLocks noGrp="1"/>
          </p:cNvSpPr>
          <p:nvPr>
            <p:ph type="title"/>
          </p:nvPr>
        </p:nvSpPr>
        <p:spPr>
          <a:xfrm>
            <a:off x="51300" y="1925"/>
            <a:ext cx="8520600" cy="572700"/>
          </a:xfrm>
        </p:spPr>
        <p:txBody>
          <a:bodyPr/>
          <a:lstStyle/>
          <a:p>
            <a:r>
              <a:rPr lang="en-GB" dirty="0"/>
              <a:t>Analysis workflow</a:t>
            </a:r>
          </a:p>
        </p:txBody>
      </p:sp>
      <p:sp>
        <p:nvSpPr>
          <p:cNvPr id="3" name="Text Placeholder 2">
            <a:extLst>
              <a:ext uri="{FF2B5EF4-FFF2-40B4-BE49-F238E27FC236}">
                <a16:creationId xmlns:a16="http://schemas.microsoft.com/office/drawing/2014/main" id="{B87C8A86-58F7-41BE-9869-D00F929A5CF1}"/>
              </a:ext>
            </a:extLst>
          </p:cNvPr>
          <p:cNvSpPr>
            <a:spLocks noGrp="1"/>
          </p:cNvSpPr>
          <p:nvPr>
            <p:ph type="body" idx="1"/>
          </p:nvPr>
        </p:nvSpPr>
        <p:spPr>
          <a:xfrm>
            <a:off x="51300" y="731056"/>
            <a:ext cx="8822356" cy="3416400"/>
          </a:xfrm>
        </p:spPr>
        <p:txBody>
          <a:bodyPr/>
          <a:lstStyle/>
          <a:p>
            <a:r>
              <a:rPr lang="en-GB" dirty="0"/>
              <a:t>Data collection</a:t>
            </a:r>
          </a:p>
          <a:p>
            <a:endParaRPr lang="en-GB" dirty="0"/>
          </a:p>
          <a:p>
            <a:r>
              <a:rPr lang="en-GB" dirty="0"/>
              <a:t>Feature creation</a:t>
            </a:r>
          </a:p>
          <a:p>
            <a:endParaRPr lang="en-GB" dirty="0"/>
          </a:p>
          <a:p>
            <a:r>
              <a:rPr lang="en-GB" dirty="0"/>
              <a:t>Model building</a:t>
            </a:r>
          </a:p>
          <a:p>
            <a:endParaRPr lang="en-GB" dirty="0"/>
          </a:p>
          <a:p>
            <a:r>
              <a:rPr lang="en-GB" dirty="0"/>
              <a:t>Model interpretation</a:t>
            </a:r>
          </a:p>
        </p:txBody>
      </p:sp>
    </p:spTree>
    <p:extLst>
      <p:ext uri="{BB962C8B-B14F-4D97-AF65-F5344CB8AC3E}">
        <p14:creationId xmlns:p14="http://schemas.microsoft.com/office/powerpoint/2010/main" val="114953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48C0-1DBD-476E-9C79-E8ECAC448BF6}"/>
              </a:ext>
            </a:extLst>
          </p:cNvPr>
          <p:cNvSpPr>
            <a:spLocks noGrp="1"/>
          </p:cNvSpPr>
          <p:nvPr>
            <p:ph type="title"/>
          </p:nvPr>
        </p:nvSpPr>
        <p:spPr>
          <a:xfrm>
            <a:off x="89064" y="63362"/>
            <a:ext cx="8520600" cy="572700"/>
          </a:xfrm>
        </p:spPr>
        <p:txBody>
          <a:bodyPr/>
          <a:lstStyle/>
          <a:p>
            <a:r>
              <a:rPr lang="en-GB" dirty="0"/>
              <a:t>Data collection with </a:t>
            </a:r>
            <a:r>
              <a:rPr lang="en-GB" dirty="0" err="1"/>
              <a:t>rvest</a:t>
            </a:r>
            <a:endParaRPr lang="en-GB" dirty="0"/>
          </a:p>
        </p:txBody>
      </p:sp>
      <p:sp>
        <p:nvSpPr>
          <p:cNvPr id="3" name="Text Placeholder 2">
            <a:extLst>
              <a:ext uri="{FF2B5EF4-FFF2-40B4-BE49-F238E27FC236}">
                <a16:creationId xmlns:a16="http://schemas.microsoft.com/office/drawing/2014/main" id="{3D707A01-B4E7-4305-B616-62270E87D805}"/>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4623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0" y="0"/>
            <a:ext cx="88323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Input data set</a:t>
            </a:r>
            <a:endParaRPr/>
          </a:p>
        </p:txBody>
      </p:sp>
      <p:sp>
        <p:nvSpPr>
          <p:cNvPr id="63" name="Shape 63"/>
          <p:cNvSpPr txBox="1">
            <a:spLocks noGrp="1"/>
          </p:cNvSpPr>
          <p:nvPr>
            <p:ph type="body" idx="1"/>
          </p:nvPr>
        </p:nvSpPr>
        <p:spPr>
          <a:xfrm>
            <a:off x="0" y="876725"/>
            <a:ext cx="6341400" cy="27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3F3F3"/>
              </a:buClr>
              <a:buSzPts val="1800"/>
              <a:buChar char="●"/>
            </a:pPr>
            <a:r>
              <a:rPr lang="en">
                <a:solidFill>
                  <a:srgbClr val="F3F3F3"/>
                </a:solidFill>
              </a:rPr>
              <a:t># visits, # bookings &amp; the revenue they generated</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seven territories where the travelers originate from</a:t>
            </a:r>
            <a:br>
              <a:rPr lang="en">
                <a:solidFill>
                  <a:srgbClr val="F3F3F3"/>
                </a:solidFill>
              </a:rPr>
            </a:br>
            <a:r>
              <a:rPr lang="en">
                <a:solidFill>
                  <a:srgbClr val="F3F3F3"/>
                </a:solidFill>
              </a:rPr>
              <a:t>(the US, the UK, Australia, Brazil, Norway, </a:t>
            </a:r>
            <a:br>
              <a:rPr lang="en">
                <a:solidFill>
                  <a:srgbClr val="F3F3F3"/>
                </a:solidFill>
              </a:rPr>
            </a:br>
            <a:r>
              <a:rPr lang="en">
                <a:solidFill>
                  <a:srgbClr val="F3F3F3"/>
                </a:solidFill>
              </a:rPr>
              <a:t>Hong Kong &amp; South Korea)</a:t>
            </a:r>
            <a:endParaRPr>
              <a:solidFill>
                <a:srgbClr val="F3F3F3"/>
              </a:solidFill>
            </a:endParaRPr>
          </a:p>
          <a:p>
            <a:pPr marL="457200" lvl="0" indent="-342900" rtl="0">
              <a:spcBef>
                <a:spcPts val="0"/>
              </a:spcBef>
              <a:spcAft>
                <a:spcPts val="0"/>
              </a:spcAft>
              <a:buClr>
                <a:srgbClr val="F3F3F3"/>
              </a:buClr>
              <a:buSzPts val="1800"/>
              <a:buChar char="●"/>
            </a:pPr>
            <a:r>
              <a:rPr lang="en">
                <a:solidFill>
                  <a:srgbClr val="F3F3F3"/>
                </a:solidFill>
              </a:rPr>
              <a:t>Booking information is segmented across</a:t>
            </a:r>
            <a:endParaRPr>
              <a:solidFill>
                <a:srgbClr val="F3F3F3"/>
              </a:solidFill>
            </a:endParaRPr>
          </a:p>
          <a:p>
            <a:pPr marL="914400" lvl="1" indent="-330200" rtl="0">
              <a:spcBef>
                <a:spcPts val="0"/>
              </a:spcBef>
              <a:spcAft>
                <a:spcPts val="0"/>
              </a:spcAft>
              <a:buClr>
                <a:srgbClr val="F3F3F3"/>
              </a:buClr>
              <a:buSzPts val="1600"/>
              <a:buChar char="○"/>
            </a:pPr>
            <a:r>
              <a:rPr lang="en" sz="1600">
                <a:solidFill>
                  <a:srgbClr val="F3F3F3"/>
                </a:solidFill>
              </a:rPr>
              <a:t>Destination country</a:t>
            </a:r>
            <a:endParaRPr sz="1600">
              <a:solidFill>
                <a:srgbClr val="F3F3F3"/>
              </a:solidFill>
            </a:endParaRPr>
          </a:p>
          <a:p>
            <a:pPr marL="914400" lvl="1" indent="-330200" rtl="0">
              <a:spcBef>
                <a:spcPts val="0"/>
              </a:spcBef>
              <a:spcAft>
                <a:spcPts val="0"/>
              </a:spcAft>
              <a:buClr>
                <a:srgbClr val="F3F3F3"/>
              </a:buClr>
              <a:buSzPts val="1600"/>
              <a:buChar char="○"/>
            </a:pPr>
            <a:r>
              <a:rPr lang="en" sz="1600">
                <a:solidFill>
                  <a:srgbClr val="F3F3F3"/>
                </a:solidFill>
              </a:rPr>
              <a:t>Booking window (# days between booking and check-in)</a:t>
            </a:r>
            <a:endParaRPr sz="1600">
              <a:solidFill>
                <a:srgbClr val="F3F3F3"/>
              </a:solidFill>
            </a:endParaRPr>
          </a:p>
          <a:p>
            <a:pPr marL="914400" lvl="1" indent="-330200" rtl="0">
              <a:spcBef>
                <a:spcPts val="0"/>
              </a:spcBef>
              <a:spcAft>
                <a:spcPts val="0"/>
              </a:spcAft>
              <a:buClr>
                <a:srgbClr val="F3F3F3"/>
              </a:buClr>
              <a:buSzPts val="1600"/>
              <a:buChar char="○"/>
            </a:pPr>
            <a:r>
              <a:rPr lang="en" sz="1600">
                <a:solidFill>
                  <a:srgbClr val="F3F3F3"/>
                </a:solidFill>
              </a:rPr>
              <a:t>Date (November in 2014 and in 2015)</a:t>
            </a:r>
            <a:endParaRPr sz="1600">
              <a:solidFill>
                <a:srgbClr val="F3F3F3"/>
              </a:solidFill>
            </a:endParaRPr>
          </a:p>
          <a:p>
            <a:pPr marL="914400" lvl="1" indent="-330200" rtl="0">
              <a:spcBef>
                <a:spcPts val="0"/>
              </a:spcBef>
              <a:spcAft>
                <a:spcPts val="0"/>
              </a:spcAft>
              <a:buClr>
                <a:srgbClr val="F3F3F3"/>
              </a:buClr>
              <a:buSzPts val="1600"/>
              <a:buChar char="○"/>
            </a:pPr>
            <a:r>
              <a:rPr lang="en" sz="1600">
                <a:solidFill>
                  <a:srgbClr val="F3F3F3"/>
                </a:solidFill>
              </a:rPr>
              <a:t>Platform: Desktop, Mobile App and Mobile Web</a:t>
            </a:r>
            <a:endParaRPr sz="1600" b="1">
              <a:solidFill>
                <a:srgbClr val="FF9900"/>
              </a:solidFill>
            </a:endParaRPr>
          </a:p>
        </p:txBody>
      </p:sp>
      <p:pic>
        <p:nvPicPr>
          <p:cNvPr id="64" name="Shape 64" descr="hotels.com-website.png"/>
          <p:cNvPicPr preferRelativeResize="0"/>
          <p:nvPr/>
        </p:nvPicPr>
        <p:blipFill rotWithShape="1">
          <a:blip r:embed="rId3">
            <a:alphaModFix/>
          </a:blip>
          <a:srcRect b="14486"/>
          <a:stretch/>
        </p:blipFill>
        <p:spPr>
          <a:xfrm>
            <a:off x="6544857" y="1117700"/>
            <a:ext cx="2396319" cy="1562212"/>
          </a:xfrm>
          <a:prstGeom prst="rect">
            <a:avLst/>
          </a:prstGeom>
          <a:noFill/>
          <a:ln>
            <a:noFill/>
          </a:ln>
        </p:spPr>
      </p:pic>
      <p:pic>
        <p:nvPicPr>
          <p:cNvPr id="65" name="Shape 65" descr="7b5d62d39b944cf8888df03e0856b1c8.jpg"/>
          <p:cNvPicPr preferRelativeResize="0"/>
          <p:nvPr/>
        </p:nvPicPr>
        <p:blipFill>
          <a:blip r:embed="rId4">
            <a:alphaModFix/>
          </a:blip>
          <a:stretch>
            <a:fillRect/>
          </a:stretch>
        </p:blipFill>
        <p:spPr>
          <a:xfrm>
            <a:off x="7441898" y="2789775"/>
            <a:ext cx="1322377" cy="2353850"/>
          </a:xfrm>
          <a:prstGeom prst="rect">
            <a:avLst/>
          </a:prstGeom>
          <a:noFill/>
          <a:ln>
            <a:noFill/>
          </a:ln>
        </p:spPr>
      </p:pic>
      <p:pic>
        <p:nvPicPr>
          <p:cNvPr id="66" name="Shape 66" descr="hotelscom-vector-logo.png"/>
          <p:cNvPicPr preferRelativeResize="0"/>
          <p:nvPr/>
        </p:nvPicPr>
        <p:blipFill rotWithShape="1">
          <a:blip r:embed="rId5">
            <a:alphaModFix/>
          </a:blip>
          <a:srcRect t="17645" b="14118"/>
          <a:stretch/>
        </p:blipFill>
        <p:spPr>
          <a:xfrm>
            <a:off x="7951375" y="51700"/>
            <a:ext cx="1156600" cy="789225"/>
          </a:xfrm>
          <a:prstGeom prst="rect">
            <a:avLst/>
          </a:prstGeom>
          <a:noFill/>
          <a:ln>
            <a:noFill/>
          </a:ln>
        </p:spPr>
      </p:pic>
      <p:sp>
        <p:nvSpPr>
          <p:cNvPr id="67" name="Shape 67"/>
          <p:cNvSpPr txBox="1">
            <a:spLocks noGrp="1"/>
          </p:cNvSpPr>
          <p:nvPr>
            <p:ph type="body" idx="1"/>
          </p:nvPr>
        </p:nvSpPr>
        <p:spPr>
          <a:xfrm>
            <a:off x="57150" y="3891650"/>
            <a:ext cx="6341400" cy="1251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rgbClr val="FF9900"/>
                </a:solidFill>
              </a:rPr>
              <a:t>What we are interested in:</a:t>
            </a:r>
            <a:endParaRPr b="1" dirty="0">
              <a:solidFill>
                <a:srgbClr val="FF9900"/>
              </a:solidFill>
            </a:endParaRPr>
          </a:p>
          <a:p>
            <a:pPr marL="914400" lvl="1" indent="-330200" rtl="0">
              <a:spcBef>
                <a:spcPts val="1600"/>
              </a:spcBef>
              <a:spcAft>
                <a:spcPts val="0"/>
              </a:spcAft>
              <a:buClr>
                <a:srgbClr val="FF9900"/>
              </a:buClr>
              <a:buSzPts val="1600"/>
              <a:buChar char="○"/>
            </a:pPr>
            <a:r>
              <a:rPr lang="en" sz="1600" b="1" dirty="0">
                <a:solidFill>
                  <a:srgbClr val="FF9900"/>
                </a:solidFill>
              </a:rPr>
              <a:t>Key drivers of mobile experience</a:t>
            </a:r>
            <a:endParaRPr sz="1600" b="1" dirty="0">
              <a:solidFill>
                <a:srgbClr val="FF9900"/>
              </a:solidFill>
            </a:endParaRPr>
          </a:p>
          <a:p>
            <a:pPr marL="914400" lvl="1" indent="-330200" rtl="0">
              <a:spcBef>
                <a:spcPts val="0"/>
              </a:spcBef>
              <a:spcAft>
                <a:spcPts val="0"/>
              </a:spcAft>
              <a:buClr>
                <a:srgbClr val="FF9900"/>
              </a:buClr>
              <a:buSzPts val="1600"/>
              <a:buChar char="○"/>
            </a:pPr>
            <a:r>
              <a:rPr lang="en" sz="1600" b="1" dirty="0">
                <a:solidFill>
                  <a:srgbClr val="FF9900"/>
                </a:solidFill>
              </a:rPr>
              <a:t>Where opportunities in mobile may lie</a:t>
            </a:r>
            <a:endParaRPr sz="1600" b="1" dirty="0">
              <a:solidFill>
                <a:srgbClr val="FF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0" y="3500"/>
            <a:ext cx="8832300" cy="59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General observations: booking window and AOV</a:t>
            </a:r>
            <a:endParaRPr/>
          </a:p>
        </p:txBody>
      </p:sp>
      <p:sp>
        <p:nvSpPr>
          <p:cNvPr id="73" name="Shape 73"/>
          <p:cNvSpPr txBox="1">
            <a:spLocks noGrp="1"/>
          </p:cNvSpPr>
          <p:nvPr>
            <p:ph type="body" idx="1"/>
          </p:nvPr>
        </p:nvSpPr>
        <p:spPr>
          <a:xfrm>
            <a:off x="84375" y="743788"/>
            <a:ext cx="4196400" cy="1353600"/>
          </a:xfrm>
          <a:prstGeom prst="rect">
            <a:avLst/>
          </a:prstGeom>
          <a:ln w="1905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F3F3F3"/>
                </a:solidFill>
              </a:rPr>
              <a:t>The average order value (AOV, total revenue / # bookings) of the bookings </a:t>
            </a:r>
            <a:r>
              <a:rPr lang="en" b="1">
                <a:solidFill>
                  <a:srgbClr val="FF9900"/>
                </a:solidFill>
              </a:rPr>
              <a:t>correlates positively</a:t>
            </a:r>
            <a:r>
              <a:rPr lang="en">
                <a:solidFill>
                  <a:srgbClr val="F3F3F3"/>
                </a:solidFill>
              </a:rPr>
              <a:t> with the length of the booking window</a:t>
            </a:r>
            <a:endParaRPr sz="1600">
              <a:solidFill>
                <a:srgbClr val="F3F3F3"/>
              </a:solidFill>
            </a:endParaRPr>
          </a:p>
        </p:txBody>
      </p:sp>
      <p:pic>
        <p:nvPicPr>
          <p:cNvPr id="74" name="Shape 74" descr="hotelscom-vector-logo.png"/>
          <p:cNvPicPr preferRelativeResize="0"/>
          <p:nvPr/>
        </p:nvPicPr>
        <p:blipFill rotWithShape="1">
          <a:blip r:embed="rId3">
            <a:alphaModFix/>
          </a:blip>
          <a:srcRect t="17645" b="14118"/>
          <a:stretch/>
        </p:blipFill>
        <p:spPr>
          <a:xfrm>
            <a:off x="7951375" y="51700"/>
            <a:ext cx="1156600" cy="789225"/>
          </a:xfrm>
          <a:prstGeom prst="rect">
            <a:avLst/>
          </a:prstGeom>
          <a:noFill/>
          <a:ln>
            <a:noFill/>
          </a:ln>
        </p:spPr>
      </p:pic>
      <p:pic>
        <p:nvPicPr>
          <p:cNvPr id="75" name="Shape 75"/>
          <p:cNvPicPr preferRelativeResize="0"/>
          <p:nvPr/>
        </p:nvPicPr>
        <p:blipFill rotWithShape="1">
          <a:blip r:embed="rId4">
            <a:alphaModFix/>
          </a:blip>
          <a:srcRect l="3642"/>
          <a:stretch/>
        </p:blipFill>
        <p:spPr>
          <a:xfrm>
            <a:off x="4389675" y="1088575"/>
            <a:ext cx="4794500" cy="3997775"/>
          </a:xfrm>
          <a:prstGeom prst="rect">
            <a:avLst/>
          </a:prstGeom>
          <a:noFill/>
          <a:ln>
            <a:noFill/>
          </a:ln>
        </p:spPr>
      </p:pic>
      <p:sp>
        <p:nvSpPr>
          <p:cNvPr id="76" name="Shape 76"/>
          <p:cNvSpPr txBox="1">
            <a:spLocks noGrp="1"/>
          </p:cNvSpPr>
          <p:nvPr>
            <p:ph type="body" idx="1"/>
          </p:nvPr>
        </p:nvSpPr>
        <p:spPr>
          <a:xfrm>
            <a:off x="84375" y="2245175"/>
            <a:ext cx="4305300" cy="284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B6D7A8"/>
                </a:solidFill>
              </a:rPr>
              <a:t>Metadata (e.g. length of the trip, type and size of the room)?</a:t>
            </a:r>
            <a:endParaRPr>
              <a:solidFill>
                <a:srgbClr val="B6D7A8"/>
              </a:solidFill>
            </a:endParaRPr>
          </a:p>
          <a:p>
            <a:pPr marL="457200" lvl="0" indent="-342900">
              <a:spcBef>
                <a:spcPts val="1600"/>
              </a:spcBef>
              <a:spcAft>
                <a:spcPts val="0"/>
              </a:spcAft>
              <a:buClr>
                <a:srgbClr val="B6D7A8"/>
              </a:buClr>
              <a:buSzPts val="1800"/>
              <a:buChar char="●"/>
            </a:pPr>
            <a:r>
              <a:rPr lang="en">
                <a:solidFill>
                  <a:srgbClr val="B6D7A8"/>
                </a:solidFill>
              </a:rPr>
              <a:t>last minute travellers alone (e.g. businessmen looking for cheap single rooms for one night) vs.</a:t>
            </a:r>
            <a:endParaRPr>
              <a:solidFill>
                <a:srgbClr val="B6D7A8"/>
              </a:solidFill>
            </a:endParaRPr>
          </a:p>
          <a:p>
            <a:pPr marL="457200" lvl="0" indent="-342900" rtl="0">
              <a:spcBef>
                <a:spcPts val="0"/>
              </a:spcBef>
              <a:spcAft>
                <a:spcPts val="0"/>
              </a:spcAft>
              <a:buClr>
                <a:srgbClr val="B6D7A8"/>
              </a:buClr>
              <a:buSzPts val="1800"/>
              <a:buChar char="●"/>
            </a:pPr>
            <a:r>
              <a:rPr lang="en">
                <a:solidFill>
                  <a:srgbClr val="B6D7A8"/>
                </a:solidFill>
              </a:rPr>
              <a:t>those who book weeks ahead (e.g. families looking for comfort during a long summer holiday)?</a:t>
            </a:r>
            <a:br>
              <a:rPr lang="en">
                <a:solidFill>
                  <a:srgbClr val="B6D7A8"/>
                </a:solidFill>
              </a:rPr>
            </a:br>
            <a:endParaRPr sz="1600">
              <a:solidFill>
                <a:srgbClr val="F3F3F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3500"/>
            <a:ext cx="8832300" cy="59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General observations: increasing popularity, decreasing AOV</a:t>
            </a:r>
            <a:endParaRPr/>
          </a:p>
        </p:txBody>
      </p:sp>
      <p:sp>
        <p:nvSpPr>
          <p:cNvPr id="82" name="Shape 82"/>
          <p:cNvSpPr txBox="1">
            <a:spLocks noGrp="1"/>
          </p:cNvSpPr>
          <p:nvPr>
            <p:ph type="body" idx="1"/>
          </p:nvPr>
        </p:nvSpPr>
        <p:spPr>
          <a:xfrm>
            <a:off x="60200" y="1165075"/>
            <a:ext cx="3758400" cy="1774200"/>
          </a:xfrm>
          <a:prstGeom prst="rect">
            <a:avLst/>
          </a:prstGeom>
          <a:ln w="1905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solidFill>
                  <a:srgbClr val="F3F3F3"/>
                </a:solidFill>
              </a:rPr>
              <a:t>Increased number of bookings + stable AOV → increasing revenue</a:t>
            </a:r>
            <a:endParaRPr>
              <a:solidFill>
                <a:srgbClr val="F3F3F3"/>
              </a:solidFill>
            </a:endParaRPr>
          </a:p>
          <a:p>
            <a:pPr marL="457200" marR="0" lvl="0" indent="-342900" algn="l" rtl="0">
              <a:lnSpc>
                <a:spcPct val="115000"/>
              </a:lnSpc>
              <a:spcBef>
                <a:spcPts val="1600"/>
              </a:spcBef>
              <a:spcAft>
                <a:spcPts val="0"/>
              </a:spcAft>
              <a:buSzPts val="1800"/>
              <a:buChar char="●"/>
            </a:pPr>
            <a:r>
              <a:rPr lang="en">
                <a:solidFill>
                  <a:srgbClr val="F3F3F3"/>
                </a:solidFill>
              </a:rPr>
              <a:t>the US, the UK, South Korea and Hong Kong</a:t>
            </a:r>
            <a:br>
              <a:rPr lang="en"/>
            </a:br>
            <a:endParaRPr sz="1600">
              <a:solidFill>
                <a:srgbClr val="F3F3F3"/>
              </a:solidFill>
            </a:endParaRPr>
          </a:p>
        </p:txBody>
      </p:sp>
      <p:pic>
        <p:nvPicPr>
          <p:cNvPr id="83" name="Shape 83" descr="hotelscom-vector-logo.png"/>
          <p:cNvPicPr preferRelativeResize="0"/>
          <p:nvPr/>
        </p:nvPicPr>
        <p:blipFill rotWithShape="1">
          <a:blip r:embed="rId3">
            <a:alphaModFix/>
          </a:blip>
          <a:srcRect t="17645" b="14118"/>
          <a:stretch/>
        </p:blipFill>
        <p:spPr>
          <a:xfrm>
            <a:off x="7951375" y="51700"/>
            <a:ext cx="1156600" cy="789225"/>
          </a:xfrm>
          <a:prstGeom prst="rect">
            <a:avLst/>
          </a:prstGeom>
          <a:noFill/>
          <a:ln>
            <a:noFill/>
          </a:ln>
        </p:spPr>
      </p:pic>
      <p:pic>
        <p:nvPicPr>
          <p:cNvPr id="84" name="Shape 84"/>
          <p:cNvPicPr preferRelativeResize="0"/>
          <p:nvPr/>
        </p:nvPicPr>
        <p:blipFill>
          <a:blip r:embed="rId4">
            <a:alphaModFix/>
          </a:blip>
          <a:stretch>
            <a:fillRect/>
          </a:stretch>
        </p:blipFill>
        <p:spPr>
          <a:xfrm>
            <a:off x="4046775" y="952500"/>
            <a:ext cx="5061200" cy="4125136"/>
          </a:xfrm>
          <a:prstGeom prst="rect">
            <a:avLst/>
          </a:prstGeom>
          <a:noFill/>
          <a:ln>
            <a:noFill/>
          </a:ln>
        </p:spPr>
      </p:pic>
      <p:sp>
        <p:nvSpPr>
          <p:cNvPr id="85" name="Shape 85"/>
          <p:cNvSpPr txBox="1">
            <a:spLocks noGrp="1"/>
          </p:cNvSpPr>
          <p:nvPr>
            <p:ph type="body" idx="1"/>
          </p:nvPr>
        </p:nvSpPr>
        <p:spPr>
          <a:xfrm>
            <a:off x="0" y="3196600"/>
            <a:ext cx="3975000" cy="177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solidFill>
                  <a:srgbClr val="F3F3F3"/>
                </a:solidFill>
              </a:rPr>
              <a:t>Increased number of bookings everywhere:</a:t>
            </a:r>
            <a:endParaRPr>
              <a:solidFill>
                <a:srgbClr val="F3F3F3"/>
              </a:solidFill>
            </a:endParaRPr>
          </a:p>
          <a:p>
            <a:pPr marL="457200" marR="0" lvl="0" indent="-342900" algn="l" rtl="0">
              <a:lnSpc>
                <a:spcPct val="115000"/>
              </a:lnSpc>
              <a:spcBef>
                <a:spcPts val="1600"/>
              </a:spcBef>
              <a:spcAft>
                <a:spcPts val="0"/>
              </a:spcAft>
              <a:buClr>
                <a:srgbClr val="B6D7A8"/>
              </a:buClr>
              <a:buSzPts val="1800"/>
              <a:buChar char="●"/>
            </a:pPr>
            <a:r>
              <a:rPr lang="en">
                <a:solidFill>
                  <a:srgbClr val="B6D7A8"/>
                </a:solidFill>
              </a:rPr>
              <a:t>Increased popularity?</a:t>
            </a:r>
            <a:endParaRPr>
              <a:solidFill>
                <a:srgbClr val="B6D7A8"/>
              </a:solidFill>
            </a:endParaRPr>
          </a:p>
          <a:p>
            <a:pPr marL="457200" marR="0" lvl="0" indent="-342900" algn="l" rtl="0">
              <a:lnSpc>
                <a:spcPct val="115000"/>
              </a:lnSpc>
              <a:spcBef>
                <a:spcPts val="0"/>
              </a:spcBef>
              <a:spcAft>
                <a:spcPts val="0"/>
              </a:spcAft>
              <a:buClr>
                <a:srgbClr val="B6D7A8"/>
              </a:buClr>
              <a:buSzPts val="1800"/>
              <a:buChar char="●"/>
            </a:pPr>
            <a:r>
              <a:rPr lang="en">
                <a:solidFill>
                  <a:srgbClr val="B6D7A8"/>
                </a:solidFill>
              </a:rPr>
              <a:t>Increased trust?</a:t>
            </a:r>
            <a:br>
              <a:rPr lang="en">
                <a:solidFill>
                  <a:srgbClr val="B6D7A8"/>
                </a:solidFill>
              </a:rPr>
            </a:br>
            <a:endParaRPr sz="1600">
              <a:solidFill>
                <a:srgbClr val="B6D7A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58450" y="-12175"/>
            <a:ext cx="9006000" cy="980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Mobile experience</a:t>
            </a:r>
            <a:r>
              <a:rPr lang="en">
                <a:solidFill>
                  <a:srgbClr val="FFFFFF"/>
                </a:solidFill>
              </a:rPr>
              <a:t> — </a:t>
            </a:r>
            <a:r>
              <a:rPr lang="en"/>
              <a:t>rather for last minute</a:t>
            </a:r>
            <a:br>
              <a:rPr lang="en"/>
            </a:br>
            <a:r>
              <a:rPr lang="en"/>
              <a:t> purchases?</a:t>
            </a:r>
            <a:endParaRPr/>
          </a:p>
        </p:txBody>
      </p:sp>
      <p:pic>
        <p:nvPicPr>
          <p:cNvPr id="91" name="Shape 91" descr="Screen Shot 2017-04-16 at 12.32.18.png"/>
          <p:cNvPicPr preferRelativeResize="0"/>
          <p:nvPr/>
        </p:nvPicPr>
        <p:blipFill>
          <a:blip r:embed="rId3">
            <a:alphaModFix/>
          </a:blip>
          <a:stretch>
            <a:fillRect/>
          </a:stretch>
        </p:blipFill>
        <p:spPr>
          <a:xfrm>
            <a:off x="2884900" y="786000"/>
            <a:ext cx="6179586" cy="4278175"/>
          </a:xfrm>
          <a:prstGeom prst="rect">
            <a:avLst/>
          </a:prstGeom>
          <a:noFill/>
          <a:ln>
            <a:noFill/>
          </a:ln>
        </p:spPr>
      </p:pic>
      <p:sp>
        <p:nvSpPr>
          <p:cNvPr id="92" name="Shape 92"/>
          <p:cNvSpPr txBox="1"/>
          <p:nvPr/>
        </p:nvSpPr>
        <p:spPr>
          <a:xfrm>
            <a:off x="-17750" y="967925"/>
            <a:ext cx="2826300" cy="1405800"/>
          </a:xfrm>
          <a:prstGeom prst="rect">
            <a:avLst/>
          </a:prstGeom>
          <a:noFill/>
          <a:ln w="1905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F3F3F3"/>
                </a:solidFill>
              </a:rPr>
              <a:t>Independently from the source or the destination country, </a:t>
            </a:r>
            <a:r>
              <a:rPr lang="en" sz="1600">
                <a:solidFill>
                  <a:srgbClr val="FF9900"/>
                </a:solidFill>
              </a:rPr>
              <a:t>mobile bookings dominate the short booking window reservations</a:t>
            </a:r>
            <a:r>
              <a:rPr lang="en" sz="1600">
                <a:solidFill>
                  <a:srgbClr val="FFFFFF"/>
                </a:solidFill>
              </a:rPr>
              <a:t>.</a:t>
            </a:r>
            <a:endParaRPr sz="1600">
              <a:solidFill>
                <a:srgbClr val="FFFFFF"/>
              </a:solidFill>
            </a:endParaRPr>
          </a:p>
        </p:txBody>
      </p:sp>
      <p:sp>
        <p:nvSpPr>
          <p:cNvPr id="93" name="Shape 93"/>
          <p:cNvSpPr txBox="1"/>
          <p:nvPr/>
        </p:nvSpPr>
        <p:spPr>
          <a:xfrm>
            <a:off x="-17750" y="2373725"/>
            <a:ext cx="2826300" cy="165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a:solidFill>
                  <a:srgbClr val="F3F3F3"/>
                </a:solidFill>
              </a:rPr>
              <a:t>The mobile application is extremely popular in South Korea and Hong Kong (in both years), everywhere else the mobile web usage still dominates </a:t>
            </a:r>
            <a:endParaRPr sz="1600">
              <a:solidFill>
                <a:srgbClr val="F3F3F3"/>
              </a:solidFill>
            </a:endParaRPr>
          </a:p>
        </p:txBody>
      </p:sp>
      <p:pic>
        <p:nvPicPr>
          <p:cNvPr id="94" name="Shape 94" descr="hotelscom-vector-logo.png"/>
          <p:cNvPicPr preferRelativeResize="0"/>
          <p:nvPr/>
        </p:nvPicPr>
        <p:blipFill rotWithShape="1">
          <a:blip r:embed="rId4">
            <a:alphaModFix/>
          </a:blip>
          <a:srcRect t="17645" b="14118"/>
          <a:stretch/>
        </p:blipFill>
        <p:spPr>
          <a:xfrm>
            <a:off x="7951375" y="51700"/>
            <a:ext cx="1156600" cy="789225"/>
          </a:xfrm>
          <a:prstGeom prst="rect">
            <a:avLst/>
          </a:prstGeom>
          <a:noFill/>
          <a:ln>
            <a:noFill/>
          </a:ln>
        </p:spPr>
      </p:pic>
      <p:sp>
        <p:nvSpPr>
          <p:cNvPr id="95" name="Shape 95"/>
          <p:cNvSpPr txBox="1"/>
          <p:nvPr/>
        </p:nvSpPr>
        <p:spPr>
          <a:xfrm>
            <a:off x="-17750" y="3975075"/>
            <a:ext cx="2826300" cy="1089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a:solidFill>
                  <a:srgbClr val="B6D7A8"/>
                </a:solidFill>
              </a:rPr>
              <a:t>Mobile dominates the holidays → successful marketing campaign targeting mobile users?</a:t>
            </a:r>
            <a:endParaRPr sz="1600">
              <a:solidFill>
                <a:srgbClr val="B6D7A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1018</Words>
  <Application>Microsoft Office PowerPoint</Application>
  <PresentationFormat>On-screen Show (16:9)</PresentationFormat>
  <Paragraphs>112</Paragraphs>
  <Slides>17</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Dark</vt:lpstr>
      <vt:lpstr>TBD: a good title?</vt:lpstr>
      <vt:lpstr>Analyst and theatre enthusiast at the same time</vt:lpstr>
      <vt:lpstr>How to choose plays?</vt:lpstr>
      <vt:lpstr>Analysis workflow</vt:lpstr>
      <vt:lpstr>Data collection with rvest</vt:lpstr>
      <vt:lpstr>Input data set</vt:lpstr>
      <vt:lpstr>General observations: booking window and AOV</vt:lpstr>
      <vt:lpstr>General observations: increasing popularity, decreasing AOV</vt:lpstr>
      <vt:lpstr>Mobile experience — rather for last minute  purchases?</vt:lpstr>
      <vt:lpstr>Mobile experience — for discounts and saving?</vt:lpstr>
      <vt:lpstr>Mobile experience — shifting towards the mobile app?</vt:lpstr>
      <vt:lpstr>Mobile experience — for other features  than booking?</vt:lpstr>
      <vt:lpstr>Summary</vt:lpstr>
      <vt:lpstr>Summary</vt:lpstr>
      <vt:lpstr>What influence the mobile had on each country?</vt:lpstr>
      <vt:lpstr>What influence the mobile had on each country?</vt:lpstr>
      <vt:lpstr>General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TBD: a good title?</dc:title>
  <cp:lastModifiedBy>Ágnes Salánki</cp:lastModifiedBy>
  <cp:revision>5</cp:revision>
  <dcterms:modified xsi:type="dcterms:W3CDTF">2018-04-02T00:32:24Z</dcterms:modified>
</cp:coreProperties>
</file>