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94" d="100"/>
          <a:sy n="94" d="100"/>
        </p:scale>
        <p:origin x="27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5484016"/>
        <c:axId val="455488696"/>
      </c:lineChart>
      <c:catAx>
        <c:axId val="4554840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55488696"/>
        <c:crosses val="autoZero"/>
        <c:auto val="1"/>
        <c:lblAlgn val="ctr"/>
        <c:lblOffset val="100"/>
        <c:noMultiLvlLbl val="0"/>
      </c:catAx>
      <c:valAx>
        <c:axId val="4554886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5548401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Churn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512.57000000000005</c:v>
                </c:pt>
                <c:pt idx="2">
                  <c:v>165.97</c:v>
                </c:pt>
                <c:pt idx="3">
                  <c:v>47.34</c:v>
                </c:pt>
                <c:pt idx="4">
                  <c:v>9.9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15-40D7-8CAF-A2F270769D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9057096"/>
        <c:axId val="359055296"/>
      </c:lineChart>
      <c:catAx>
        <c:axId val="359057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055296"/>
        <c:crosses val="autoZero"/>
        <c:auto val="1"/>
        <c:lblAlgn val="ctr"/>
        <c:lblOffset val="100"/>
        <c:noMultiLvlLbl val="0"/>
      </c:catAx>
      <c:valAx>
        <c:axId val="359055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057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Cancellations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13376</c:v>
                </c:pt>
                <c:pt idx="1">
                  <c:v>21241</c:v>
                </c:pt>
                <c:pt idx="2">
                  <c:v>32797</c:v>
                </c:pt>
                <c:pt idx="3">
                  <c:v>30315</c:v>
                </c:pt>
                <c:pt idx="4">
                  <c:v>14756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9D-4E16-9D30-22046C49B6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0142480"/>
        <c:axId val="530141400"/>
      </c:barChart>
      <c:catAx>
        <c:axId val="530142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141400"/>
        <c:crosses val="autoZero"/>
        <c:auto val="1"/>
        <c:lblAlgn val="ctr"/>
        <c:lblOffset val="100"/>
        <c:noMultiLvlLbl val="0"/>
      </c:catAx>
      <c:valAx>
        <c:axId val="530141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142480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5484016"/>
        <c:axId val="455488696"/>
      </c:lineChart>
      <c:catAx>
        <c:axId val="4554840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55488696"/>
        <c:crosses val="autoZero"/>
        <c:auto val="1"/>
        <c:lblAlgn val="ctr"/>
        <c:lblOffset val="100"/>
        <c:noMultiLvlLbl val="0"/>
      </c:catAx>
      <c:valAx>
        <c:axId val="4554886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5548401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Churn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4144</c:v>
                </c:pt>
                <c:pt idx="1">
                  <c:v>19761</c:v>
                </c:pt>
                <c:pt idx="2">
                  <c:v>64043</c:v>
                </c:pt>
                <c:pt idx="3">
                  <c:v>149055</c:v>
                </c:pt>
                <c:pt idx="4">
                  <c:v>283962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15-40D7-8CAF-A2F270769D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9057096"/>
        <c:axId val="359055296"/>
      </c:lineChart>
      <c:catAx>
        <c:axId val="359057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055296"/>
        <c:crosses val="autoZero"/>
        <c:auto val="1"/>
        <c:lblAlgn val="ctr"/>
        <c:lblOffset val="100"/>
        <c:noMultiLvlLbl val="0"/>
      </c:catAx>
      <c:valAx>
        <c:axId val="359055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057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Lifetime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0.2</c:v>
                </c:pt>
                <c:pt idx="2">
                  <c:v>0.6</c:v>
                </c:pt>
                <c:pt idx="3">
                  <c:v>2.11</c:v>
                </c:pt>
                <c:pt idx="4">
                  <c:v>10.1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C0-40D1-9F25-57DFFCA803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6974760"/>
        <c:axId val="606974400"/>
      </c:barChart>
      <c:catAx>
        <c:axId val="606974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974400"/>
        <c:crosses val="autoZero"/>
        <c:auto val="1"/>
        <c:lblAlgn val="ctr"/>
        <c:lblOffset val="100"/>
        <c:noMultiLvlLbl val="0"/>
      </c:catAx>
      <c:valAx>
        <c:axId val="606974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974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50708-D858-D2C6-A6E6-D13D1874D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2ADF1-9669-2249-511F-7E9FB593D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45DDD-3043-4C9B-1C02-B675A0D6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0E18-9109-4DE0-9B70-3706C9C4F1F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3CF4E-53EF-1C53-1C0E-01DACC02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87068-025B-98A9-9861-DD602576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69C3-24D4-4008-B3E0-07A39E76D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8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E819-9539-6664-DC7E-16F08E19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D7666-C101-5C3C-DC2E-4B3DE3E49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8B9D-2568-322D-A472-C9A07772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0E18-9109-4DE0-9B70-3706C9C4F1F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57C05-3C24-059B-2350-004AA32A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09309-A003-E88D-987C-564B61BB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69C3-24D4-4008-B3E0-07A39E76D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2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84041D-01CA-538A-EDD9-43CBF8FFC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98670-9754-180D-8C5A-47CE91EB2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6B121-32DA-6ACA-5717-CF334B6B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0E18-9109-4DE0-9B70-3706C9C4F1F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B113D-D7D7-E454-7C33-02D22AA7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B84F8-AAA8-5F07-C8BB-ECC1483D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69C3-24D4-4008-B3E0-07A39E76D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0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40A4-34E7-DBBD-27EB-8F2EE27D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F6041-F263-FD57-8E7A-15DDE3544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09878-D225-1E01-2279-9F10600D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0E18-9109-4DE0-9B70-3706C9C4F1F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BE083-B97D-2B4D-124A-005528B2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32EFB-780B-85C4-250C-A1213E5E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69C3-24D4-4008-B3E0-07A39E76D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3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3DC5-46E0-217D-6D26-BDFEE65B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09EE3-D8FC-D589-F608-3B914113C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B74D5-8B54-2DBA-F66F-A466DD82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0E18-9109-4DE0-9B70-3706C9C4F1F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B5338-5029-636B-4EC1-B552D581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EAA64-3BC6-7A52-4D5B-50B4FDE6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69C3-24D4-4008-B3E0-07A39E76D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5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B1997-DFFB-940B-B92B-32577D81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E2709-B645-B8E5-2BC1-457F4B9CB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2B974-F7B8-9038-1B42-8EB118EC6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551DB-7B8E-33DC-EEDF-A42546940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0E18-9109-4DE0-9B70-3706C9C4F1F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650BE-3425-A7D9-D39B-0CF18938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74CA8-2513-4BA0-4B96-CADC0B9C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69C3-24D4-4008-B3E0-07A39E76D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6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730E-294B-6F53-A72B-DFFA14A05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5E57E-6A58-A6E4-6590-15DB6EEBE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69A36-BB07-0239-44F0-D86260924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701F5-003D-4522-1A07-1E74266C1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A171E-5487-3627-EA18-FB0B848F9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2DE1CA-DAAB-F365-B076-F5FF1ECEE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0E18-9109-4DE0-9B70-3706C9C4F1F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47FAD0-F54C-F95E-9496-324F05DA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86758-F61F-2FC6-0F7F-BAE90BF3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69C3-24D4-4008-B3E0-07A39E76D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8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2D1D-6325-A112-A5F5-463D03DD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7ADD9B-352B-2612-E823-D0BAFA2D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0E18-9109-4DE0-9B70-3706C9C4F1F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77687-EE0F-D6DC-78D7-7CB7DF21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40E05-F5BC-A711-E089-F5898EEA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69C3-24D4-4008-B3E0-07A39E76D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6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015B78-763A-3974-7B48-94229584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0E18-9109-4DE0-9B70-3706C9C4F1F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1A757-7CAC-64FF-0635-855058F7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33CE8-A8FB-9BFB-5EAE-BF5DDA16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69C3-24D4-4008-B3E0-07A39E76D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3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B89D-DB3B-74F4-8D79-C4D28D904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FB3F3-AF54-FFB4-7D71-E038A2ACF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A5D8C-D1F9-0DD8-E971-B64ED4E14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F8EC3-278B-B6C2-8E88-E526A26E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0E18-9109-4DE0-9B70-3706C9C4F1F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275C7-3527-1DF2-52D9-94948B80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3FFBE-6A65-A5C8-579F-5F3CEDFE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69C3-24D4-4008-B3E0-07A39E76D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2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AB8D-A867-4DA1-7C17-6BBDA9754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CEF5F8-8BE2-FD9B-6D99-CA9629C24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28929-34E5-080C-AB7D-4D865D68A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95BB9-C5F5-9625-0CF1-04B9D3FC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0E18-9109-4DE0-9B70-3706C9C4F1F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A9975-D099-5F52-BE96-8D2B404F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03EC8-B0D5-A9D9-42CE-BC7F0EA0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69C3-24D4-4008-B3E0-07A39E76D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1E4E83-1DFE-FB17-CBA7-EAF9C9DA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74192-36A5-DE78-DE1E-FBAABF2B5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33D6A-AA37-B51C-519A-06ECEBC01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20E18-9109-4DE0-9B70-3706C9C4F1F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79DFA-F58A-3E92-0CB4-5F4DA1027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B68BD-144A-7F96-6873-FFA758DDC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069C3-24D4-4008-B3E0-07A39E76D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0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B28-5EC9-B220-DDB5-F8CBAA2C8B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Churn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EEAEE-C9C1-22AC-2113-08CECC2DD9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By</a:t>
            </a:r>
          </a:p>
          <a:p>
            <a:r>
              <a:rPr lang="en-US" i="1" dirty="0"/>
              <a:t>Cleveland Sullivan</a:t>
            </a:r>
          </a:p>
        </p:txBody>
      </p:sp>
    </p:spTree>
    <p:extLst>
      <p:ext uri="{BB962C8B-B14F-4D97-AF65-F5344CB8AC3E}">
        <p14:creationId xmlns:p14="http://schemas.microsoft.com/office/powerpoint/2010/main" val="262729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B1298-0C55-A3A1-FBC1-9B056B830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03F45-7007-7489-E531-29A003AFC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909"/>
            <a:ext cx="10515600" cy="132371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US" sz="18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895AF4-7C19-78D4-49C8-3B7CF44FF490}"/>
              </a:ext>
            </a:extLst>
          </p:cNvPr>
          <p:cNvCxnSpPr>
            <a:cxnSpLocks/>
          </p:cNvCxnSpPr>
          <p:nvPr/>
        </p:nvCxnSpPr>
        <p:spPr>
          <a:xfrm>
            <a:off x="838200" y="1741325"/>
            <a:ext cx="1031188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A9FC05-1E17-1226-B28E-D2101E2F562C}"/>
              </a:ext>
            </a:extLst>
          </p:cNvPr>
          <p:cNvSpPr txBox="1"/>
          <p:nvPr/>
        </p:nvSpPr>
        <p:spPr>
          <a:xfrm>
            <a:off x="838200" y="2057400"/>
            <a:ext cx="10657114" cy="513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Cancellations and churn rates decrease as YOY as the business continues to operate in the market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Churn rate was a staggering 500% in 2018, but reduced to ~ 10% by 2021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However, cancellation, though reducing, remained at 14k at 2021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company can expect robust customer growth and increased loyalty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count increased from 19k in 2018 to 283k in 2021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lifetimes increased from less than 1 year to 10 years for the same period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Although we are experiencing declining customer churn and increasing customer growth, cancellations remain concerningly high; therefore, we should implement measures to retain more customers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 customer service with fast, effective support.</a:t>
            </a: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Offer loyalty programs that reward long-term users.</a:t>
            </a: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flexible plans to fit different budgets and needs</a:t>
            </a: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proactive communication to address issues before they escalate</a:t>
            </a: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Personalize experiences based on user behavior and preferences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Collect feedback and act on common pain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8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430C-4A3B-AE2E-147F-D50A0ECD1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909"/>
            <a:ext cx="10515600" cy="1323716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Cancellations and churn rates decrease as YOY as the business continues to operate in the market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Churn rate was a staggering 500% in 2018, but reduced to ~ 10% by 2021; however, cancellation, though reducing ,remained at 14k at 2021</a:t>
            </a:r>
          </a:p>
        </p:txBody>
      </p:sp>
      <p:graphicFrame>
        <p:nvGraphicFramePr>
          <p:cNvPr id="23" name="Content Placeholder 22">
            <a:extLst>
              <a:ext uri="{FF2B5EF4-FFF2-40B4-BE49-F238E27FC236}">
                <a16:creationId xmlns:a16="http://schemas.microsoft.com/office/drawing/2014/main" id="{1EE524DE-D409-5274-6390-6407632135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4914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36A0F1-BF06-1DAD-AB4B-9366F1982042}"/>
              </a:ext>
            </a:extLst>
          </p:cNvPr>
          <p:cNvCxnSpPr>
            <a:cxnSpLocks/>
          </p:cNvCxnSpPr>
          <p:nvPr/>
        </p:nvCxnSpPr>
        <p:spPr>
          <a:xfrm>
            <a:off x="838200" y="1741325"/>
            <a:ext cx="1031188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096B72E-1D03-DC63-3FD3-C66F31FD47B1}"/>
              </a:ext>
            </a:extLst>
          </p:cNvPr>
          <p:cNvSpPr/>
          <p:nvPr/>
        </p:nvSpPr>
        <p:spPr>
          <a:xfrm>
            <a:off x="993710" y="1966501"/>
            <a:ext cx="4940559" cy="408680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94A73C-B91F-F145-DAB7-FDE10538B04B}"/>
              </a:ext>
            </a:extLst>
          </p:cNvPr>
          <p:cNvSpPr/>
          <p:nvPr/>
        </p:nvSpPr>
        <p:spPr>
          <a:xfrm>
            <a:off x="993709" y="1966501"/>
            <a:ext cx="4940559" cy="9443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Churn continues to decline rapidly YOY…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21DC1D-1097-4D1E-43DC-1C76246D9316}"/>
              </a:ext>
            </a:extLst>
          </p:cNvPr>
          <p:cNvSpPr/>
          <p:nvPr/>
        </p:nvSpPr>
        <p:spPr>
          <a:xfrm>
            <a:off x="6054013" y="1969626"/>
            <a:ext cx="4940559" cy="408680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19F290-6731-60EE-EF75-407B62ED0C2B}"/>
              </a:ext>
            </a:extLst>
          </p:cNvPr>
          <p:cNvSpPr/>
          <p:nvPr/>
        </p:nvSpPr>
        <p:spPr>
          <a:xfrm>
            <a:off x="6054012" y="1946153"/>
            <a:ext cx="4940559" cy="9443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…while cancellations declines slower.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31A7D2-0DF6-8C69-49D6-9679FAED9DE2}"/>
              </a:ext>
            </a:extLst>
          </p:cNvPr>
          <p:cNvSpPr txBox="1"/>
          <p:nvPr/>
        </p:nvSpPr>
        <p:spPr>
          <a:xfrm>
            <a:off x="1069521" y="2975099"/>
            <a:ext cx="4800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Annual Customer Churn Rate</a:t>
            </a:r>
          </a:p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2017 – 2021, 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DE6436-336A-4443-EE7E-AD04C9E79261}"/>
              </a:ext>
            </a:extLst>
          </p:cNvPr>
          <p:cNvSpPr txBox="1"/>
          <p:nvPr/>
        </p:nvSpPr>
        <p:spPr>
          <a:xfrm>
            <a:off x="6123991" y="2975099"/>
            <a:ext cx="4800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Annual Cancellations</a:t>
            </a:r>
          </a:p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2017 – 2021, Thousands</a:t>
            </a: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F82E530D-E5E3-B216-72CB-75417B2F51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2168624"/>
              </p:ext>
            </p:extLst>
          </p:nvPr>
        </p:nvGraphicFramePr>
        <p:xfrm>
          <a:off x="1126671" y="3644481"/>
          <a:ext cx="4653643" cy="2233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695050FC-F3C4-87B6-D7CF-ACA0DD0CF4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0187541"/>
              </p:ext>
            </p:extLst>
          </p:nvPr>
        </p:nvGraphicFramePr>
        <p:xfrm>
          <a:off x="6278336" y="3703875"/>
          <a:ext cx="4580164" cy="2174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1838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0FB12-8D4E-D4D3-94DA-8BAF36340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285B-8101-B11F-D4C4-7B3FAB9D8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909"/>
            <a:ext cx="10515600" cy="1323716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The company can expect robust customer growth and increased loyalty 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count increased from 19k in 2018 to 283k in 2021, similarly, customer lifetimes increased from less than 1 year to 10 years for the same period</a:t>
            </a:r>
          </a:p>
        </p:txBody>
      </p:sp>
      <p:graphicFrame>
        <p:nvGraphicFramePr>
          <p:cNvPr id="23" name="Content Placeholder 22">
            <a:extLst>
              <a:ext uri="{FF2B5EF4-FFF2-40B4-BE49-F238E27FC236}">
                <a16:creationId xmlns:a16="http://schemas.microsoft.com/office/drawing/2014/main" id="{9F4F6435-76CA-B63C-773C-91806DADB8F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1B472A-BE95-F551-1279-4047718C2BE3}"/>
              </a:ext>
            </a:extLst>
          </p:cNvPr>
          <p:cNvCxnSpPr>
            <a:cxnSpLocks/>
          </p:cNvCxnSpPr>
          <p:nvPr/>
        </p:nvCxnSpPr>
        <p:spPr>
          <a:xfrm>
            <a:off x="838200" y="1757653"/>
            <a:ext cx="1031188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4579595-9C97-7BF0-EB63-8F1330704DB8}"/>
              </a:ext>
            </a:extLst>
          </p:cNvPr>
          <p:cNvSpPr/>
          <p:nvPr/>
        </p:nvSpPr>
        <p:spPr>
          <a:xfrm>
            <a:off x="993710" y="1966501"/>
            <a:ext cx="4940559" cy="408680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2EAB3E-80D0-737E-78E9-0F99BA4CD84F}"/>
              </a:ext>
            </a:extLst>
          </p:cNvPr>
          <p:cNvSpPr/>
          <p:nvPr/>
        </p:nvSpPr>
        <p:spPr>
          <a:xfrm>
            <a:off x="993709" y="1966501"/>
            <a:ext cx="4940559" cy="9443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base continues to grow exponentially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D4A9B2-0186-150C-2E79-A486F482D28B}"/>
              </a:ext>
            </a:extLst>
          </p:cNvPr>
          <p:cNvSpPr/>
          <p:nvPr/>
        </p:nvSpPr>
        <p:spPr>
          <a:xfrm>
            <a:off x="6054013" y="1969626"/>
            <a:ext cx="4940559" cy="408680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273821-3BFE-9657-EA60-B3B42682EA77}"/>
              </a:ext>
            </a:extLst>
          </p:cNvPr>
          <p:cNvSpPr/>
          <p:nvPr/>
        </p:nvSpPr>
        <p:spPr>
          <a:xfrm>
            <a:off x="6054012" y="1946153"/>
            <a:ext cx="4940559" cy="9443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stays with the company as it continues to operate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3F418D-A9FB-CBC4-0CDC-F3338E2459D2}"/>
              </a:ext>
            </a:extLst>
          </p:cNvPr>
          <p:cNvSpPr txBox="1"/>
          <p:nvPr/>
        </p:nvSpPr>
        <p:spPr>
          <a:xfrm>
            <a:off x="1069521" y="2975099"/>
            <a:ext cx="4800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Annual customer growth</a:t>
            </a:r>
          </a:p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2017 – 2021, Thousands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E95F9C-C3A1-7493-1D44-6592103BFCEB}"/>
              </a:ext>
            </a:extLst>
          </p:cNvPr>
          <p:cNvSpPr txBox="1"/>
          <p:nvPr/>
        </p:nvSpPr>
        <p:spPr>
          <a:xfrm>
            <a:off x="6123991" y="2975099"/>
            <a:ext cx="4800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Customer lifetime</a:t>
            </a:r>
          </a:p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2017 – 2021, Years</a:t>
            </a: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D28CADF7-0CBE-2525-1C38-2E7F203BCA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795077"/>
              </p:ext>
            </p:extLst>
          </p:nvPr>
        </p:nvGraphicFramePr>
        <p:xfrm>
          <a:off x="1126671" y="3644481"/>
          <a:ext cx="4653643" cy="2233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EBA6AB0-9896-98AE-87B7-B0B881A279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6283865"/>
              </p:ext>
            </p:extLst>
          </p:nvPr>
        </p:nvGraphicFramePr>
        <p:xfrm>
          <a:off x="6310992" y="3644481"/>
          <a:ext cx="4547508" cy="2233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7214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5191-7B70-304D-4618-232614558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Although we are experiencing declining customer churn and increasing customer growth, cancellations remain concerningly high; therefore, we should implement measures to retain more customers</a:t>
            </a:r>
            <a:endParaRPr lang="en-US" sz="2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AAB3-A130-5A41-F32C-1AB1C1829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The following measures should be pursued to reduce cancellations</a:t>
            </a:r>
          </a:p>
          <a:p>
            <a:pPr marL="342900" indent="-342900">
              <a:buFont typeface="+mj-lt"/>
              <a:buAutoNum type="arabicPeriod"/>
            </a:pPr>
            <a:endParaRPr lang="en-US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Improve customer service with fast, effective support.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Offer loyalty programs that reward long-term users.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Provide flexible plans to fit different budgets and needs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 proactive communication to address issues before they escalate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Personalize experiences based on user behavior and preferences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Collect feedback and act on common pain points</a:t>
            </a:r>
            <a:endParaRPr lang="en-US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A998F96-E9B1-1690-77D4-9B04A520675A}"/>
              </a:ext>
            </a:extLst>
          </p:cNvPr>
          <p:cNvCxnSpPr>
            <a:cxnSpLocks/>
          </p:cNvCxnSpPr>
          <p:nvPr/>
        </p:nvCxnSpPr>
        <p:spPr>
          <a:xfrm>
            <a:off x="838200" y="1741325"/>
            <a:ext cx="1031188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8A62D3-D08D-2483-8E96-CB3F41815BD6}"/>
              </a:ext>
            </a:extLst>
          </p:cNvPr>
          <p:cNvCxnSpPr>
            <a:cxnSpLocks/>
          </p:cNvCxnSpPr>
          <p:nvPr/>
        </p:nvCxnSpPr>
        <p:spPr>
          <a:xfrm>
            <a:off x="971550" y="2228850"/>
            <a:ext cx="6727371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645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A5BCF6-2708-2623-A582-CA4217035BD2}"/>
              </a:ext>
            </a:extLst>
          </p:cNvPr>
          <p:cNvSpPr txBox="1"/>
          <p:nvPr/>
        </p:nvSpPr>
        <p:spPr>
          <a:xfrm>
            <a:off x="3861707" y="2383971"/>
            <a:ext cx="297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70356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404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Wingdings</vt:lpstr>
      <vt:lpstr>Office Theme</vt:lpstr>
      <vt:lpstr>Customer Churn Analysis</vt:lpstr>
      <vt:lpstr>Summary</vt:lpstr>
      <vt:lpstr>Cancellations and churn rates decrease as YOY as the business continues to operate in the market Churn rate was a staggering 500% in 2018, but reduced to ~ 10% by 2021; however, cancellation, though reducing ,remained at 14k at 2021</vt:lpstr>
      <vt:lpstr>The company can expect robust customer growth and increased loyalty  Customer count increased from 19k in 2018 to 283k in 2021, similarly, customer lifetimes increased from less than 1 year to 10 years for the same period</vt:lpstr>
      <vt:lpstr>Although we are experiencing declining customer churn and increasing customer growth, cancellations remain concerningly high; therefore, we should implement measures to retain more customers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Cleveland Sullivan</dc:creator>
  <cp:lastModifiedBy>Cleveland Sullivan</cp:lastModifiedBy>
  <cp:revision>5</cp:revision>
  <dcterms:created xsi:type="dcterms:W3CDTF">2025-05-23T14:15:51Z</dcterms:created>
  <dcterms:modified xsi:type="dcterms:W3CDTF">2025-05-23T16:37:49Z</dcterms:modified>
</cp:coreProperties>
</file>