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Slab"/>
      <p:regular r:id="rId21"/>
      <p:bold r:id="rId22"/>
    </p:embeddedFont>
    <p:embeddedFont>
      <p:font typeface="Roboto"/>
      <p:regular r:id="rId23"/>
      <p:bold r:id="rId24"/>
      <p:italic r:id="rId25"/>
      <p:boldItalic r:id="rId26"/>
    </p:embeddedFont>
    <p:embeddedFont>
      <p:font typeface="Caveat"/>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Caveat-bold.fntdata"/><Relationship Id="rId27" Type="http://schemas.openxmlformats.org/officeDocument/2006/relationships/font" Target="fonts/Cavea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d7c1f0790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d7c1f0790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d7c1f0790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d7c1f0790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d7c1f0790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d7c1f0790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d7c1f0790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d7c1f0790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d7c1f0790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d7c1f0790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d7c1f0790_0_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d7c1f0790_0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d7c1f0790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d7c1f0790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d7c1f0790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1d7c1f0790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d7c1f0790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1d7c1f0790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d7c1f0790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1d7c1f0790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d7c1f0790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d7c1f0790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d7c1f0790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d7c1f0790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d7c1f0790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d7c1f0790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d7c1f0790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d7c1f0790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900">
                <a:latin typeface="Times New Roman"/>
                <a:ea typeface="Times New Roman"/>
                <a:cs typeface="Times New Roman"/>
                <a:sym typeface="Times New Roman"/>
              </a:rPr>
              <a:t>Python</a:t>
            </a:r>
            <a:endParaRPr sz="7900">
              <a:latin typeface="Times New Roman"/>
              <a:ea typeface="Times New Roman"/>
              <a:cs typeface="Times New Roman"/>
              <a:sym typeface="Times New Roman"/>
            </a:endParaRPr>
          </a:p>
        </p:txBody>
      </p:sp>
      <p:sp>
        <p:nvSpPr>
          <p:cNvPr id="64" name="Google Shape;64;p13"/>
          <p:cNvSpPr txBox="1"/>
          <p:nvPr>
            <p:ph idx="1" type="subTitle"/>
          </p:nvPr>
        </p:nvSpPr>
        <p:spPr>
          <a:xfrm>
            <a:off x="598088" y="2933763"/>
            <a:ext cx="8222100" cy="4329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latin typeface="Comic Sans MS"/>
                <a:ea typeface="Comic Sans MS"/>
                <a:cs typeface="Comic Sans MS"/>
                <a:sym typeface="Comic Sans MS"/>
              </a:rPr>
              <a:t>Salar Mokhtari Laleh</a:t>
            </a:r>
            <a:endParaRPr>
              <a:latin typeface="Comic Sans MS"/>
              <a:ea typeface="Comic Sans MS"/>
              <a:cs typeface="Comic Sans MS"/>
              <a:sym typeface="Comic Sans MS"/>
            </a:endParaRPr>
          </a:p>
        </p:txBody>
      </p:sp>
      <p:sp>
        <p:nvSpPr>
          <p:cNvPr id="65" name="Google Shape;65;p13"/>
          <p:cNvSpPr txBox="1"/>
          <p:nvPr/>
        </p:nvSpPr>
        <p:spPr>
          <a:xfrm>
            <a:off x="3072000" y="3703325"/>
            <a:ext cx="3000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rgbClr val="D9D9D9"/>
                </a:solidFill>
                <a:latin typeface="Caveat"/>
                <a:ea typeface="Caveat"/>
                <a:cs typeface="Caveat"/>
                <a:sym typeface="Caveat"/>
              </a:rPr>
              <a:t>Spring_2022</a:t>
            </a:r>
            <a:endParaRPr sz="2000">
              <a:solidFill>
                <a:srgbClr val="D9D9D9"/>
              </a:solidFill>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15" name="Shape 115"/>
        <p:cNvGrpSpPr/>
        <p:nvPr/>
      </p:nvGrpSpPr>
      <p:grpSpPr>
        <a:xfrm>
          <a:off x="0" y="0"/>
          <a:ext cx="0" cy="0"/>
          <a:chOff x="0" y="0"/>
          <a:chExt cx="0" cy="0"/>
        </a:xfrm>
      </p:grpSpPr>
      <p:sp>
        <p:nvSpPr>
          <p:cNvPr id="116" name="Google Shape;116;p22"/>
          <p:cNvSpPr txBox="1"/>
          <p:nvPr>
            <p:ph type="title"/>
          </p:nvPr>
        </p:nvSpPr>
        <p:spPr>
          <a:xfrm>
            <a:off x="265500" y="1818600"/>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Automation </a:t>
            </a:r>
            <a:endParaRPr/>
          </a:p>
          <a:p>
            <a:pPr indent="0" lvl="0" marL="0" rtl="0" algn="ctr">
              <a:spcBef>
                <a:spcPts val="0"/>
              </a:spcBef>
              <a:spcAft>
                <a:spcPts val="0"/>
              </a:spcAft>
              <a:buNone/>
            </a:pPr>
            <a:r>
              <a:rPr lang="en"/>
              <a:t>or </a:t>
            </a:r>
            <a:endParaRPr/>
          </a:p>
          <a:p>
            <a:pPr indent="0" lvl="0" marL="0" rtl="0" algn="ctr">
              <a:spcBef>
                <a:spcPts val="0"/>
              </a:spcBef>
              <a:spcAft>
                <a:spcPts val="0"/>
              </a:spcAft>
              <a:buNone/>
            </a:pPr>
            <a:r>
              <a:rPr lang="en"/>
              <a:t>scripting</a:t>
            </a:r>
            <a:endParaRPr/>
          </a:p>
        </p:txBody>
      </p:sp>
      <p:sp>
        <p:nvSpPr>
          <p:cNvPr id="117" name="Google Shape;117;p2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85000" lnSpcReduction="20000"/>
          </a:bodyPr>
          <a:lstStyle/>
          <a:p>
            <a:pPr indent="0" lvl="0" marL="0" rtl="0" algn="just">
              <a:spcBef>
                <a:spcPts val="0"/>
              </a:spcBef>
              <a:spcAft>
                <a:spcPts val="0"/>
              </a:spcAft>
              <a:buNone/>
            </a:pPr>
            <a:r>
              <a:rPr lang="en"/>
              <a:t>If you find yourself performing a task over and over again, you could work more efficiently by automating it with Python. Writing code used to build these automated processes is called scripting. In the coding world, automation can be used to check for errors across multiple files, convert files, execute simple math, and remove duplicates in data.</a:t>
            </a:r>
            <a:endParaRPr/>
          </a:p>
          <a:p>
            <a:pPr indent="0" lvl="0" marL="0" rtl="0" algn="just">
              <a:spcBef>
                <a:spcPts val="1200"/>
              </a:spcBef>
              <a:spcAft>
                <a:spcPts val="1200"/>
              </a:spcAft>
              <a:buNone/>
            </a:pPr>
            <a:r>
              <a:rPr lang="en"/>
              <a:t>Python can even be used by relative beginners to automate simple tasks on the computer—such as renaming files, finding and downloading online content or sending emails or texts at desired intervals.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21" name="Shape 121"/>
        <p:cNvGrpSpPr/>
        <p:nvPr/>
      </p:nvGrpSpPr>
      <p:grpSpPr>
        <a:xfrm>
          <a:off x="0" y="0"/>
          <a:ext cx="0" cy="0"/>
          <a:chOff x="0" y="0"/>
          <a:chExt cx="0" cy="0"/>
        </a:xfrm>
      </p:grpSpPr>
      <p:sp>
        <p:nvSpPr>
          <p:cNvPr id="122" name="Google Shape;122;p23"/>
          <p:cNvSpPr txBox="1"/>
          <p:nvPr>
            <p:ph type="title"/>
          </p:nvPr>
        </p:nvSpPr>
        <p:spPr>
          <a:xfrm>
            <a:off x="253400" y="1818600"/>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Software testing and prototyping</a:t>
            </a:r>
            <a:endParaRPr/>
          </a:p>
        </p:txBody>
      </p:sp>
      <p:sp>
        <p:nvSpPr>
          <p:cNvPr id="123" name="Google Shape;123;p2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lang="en"/>
              <a:t>In software development, Python can aid in tasks like build control, bug tracking, and testing. With Python, software developers can automate testing for new products or features. Some Python tools used for software testing include Green and Requestium.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Why is Python so popular?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nvSpPr>
        <p:spPr>
          <a:xfrm>
            <a:off x="608550" y="324450"/>
            <a:ext cx="7926900" cy="463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solidFill>
                  <a:schemeClr val="dk1"/>
                </a:solidFill>
                <a:latin typeface="Times New Roman"/>
                <a:ea typeface="Times New Roman"/>
                <a:cs typeface="Times New Roman"/>
                <a:sym typeface="Times New Roman"/>
              </a:rPr>
              <a:t>P</a:t>
            </a:r>
            <a:r>
              <a:rPr lang="en" sz="1700">
                <a:solidFill>
                  <a:schemeClr val="dk1"/>
                </a:solidFill>
                <a:latin typeface="Times New Roman"/>
                <a:ea typeface="Times New Roman"/>
                <a:cs typeface="Times New Roman"/>
                <a:sym typeface="Times New Roman"/>
              </a:rPr>
              <a:t>ython is popular for a number of reasons. Here’s a deeper look at what makes it so versatile and easy to use for coders.</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It has a simple syntax that mimics natural language, so it’s easier to read and understand. This makes it quicker to build projects, and faster to improve on them.</a:t>
            </a:r>
            <a:endParaRPr sz="1700">
              <a:solidFill>
                <a:schemeClr val="dk1"/>
              </a:solidFill>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It’s versatile. Python can be used for many different tasks, from web development to machi</a:t>
            </a:r>
            <a:r>
              <a:rPr lang="en" sz="1700">
                <a:solidFill>
                  <a:schemeClr val="dk1"/>
                </a:solidFill>
                <a:latin typeface="Times New Roman"/>
                <a:ea typeface="Times New Roman"/>
                <a:cs typeface="Times New Roman"/>
                <a:sym typeface="Times New Roman"/>
              </a:rPr>
              <a:t>ne learning.</a:t>
            </a:r>
            <a:endParaRPr sz="1700">
              <a:solidFill>
                <a:schemeClr val="dk1"/>
              </a:solidFill>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It’s beginner friendly, making it popular for entry-level coders.</a:t>
            </a:r>
            <a:endParaRPr sz="1700">
              <a:solidFill>
                <a:schemeClr val="dk1"/>
              </a:solidFill>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It’s open source, which means it’s free to use and distribute, even for commercial purposes.</a:t>
            </a:r>
            <a:endParaRPr sz="1700">
              <a:solidFill>
                <a:schemeClr val="dk1"/>
              </a:solidFill>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Python’s archive of modules and libraries—bundles of code that third-party users have created to expand Python’s capabilities—is vast and growing.</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700">
                <a:solidFill>
                  <a:schemeClr val="dk1"/>
                </a:solidFill>
                <a:latin typeface="Times New Roman"/>
                <a:ea typeface="Times New Roman"/>
                <a:cs typeface="Times New Roman"/>
                <a:sym typeface="Times New Roman"/>
              </a:rPr>
              <a:t>Python has a large and active community that contributes to Python’s pool of modules and libraries, and acts as a helpful resource for other programmers. The vast support community means that if coders run into a stumbling block, finding a solution is relatively easy; somebody is bound to have run into the same problem before.</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Frequently asked questions (FAQ)</a:t>
            </a:r>
            <a:endParaRPr/>
          </a:p>
        </p:txBody>
      </p:sp>
      <p:sp>
        <p:nvSpPr>
          <p:cNvPr id="139" name="Google Shape;139;p26"/>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800">
                <a:latin typeface="Times New Roman"/>
                <a:ea typeface="Times New Roman"/>
                <a:cs typeface="Times New Roman"/>
                <a:sym typeface="Times New Roman"/>
              </a:rPr>
              <a:t>Should I learn Python 2 or Python 3?</a:t>
            </a:r>
            <a:endParaRPr b="1" sz="1800">
              <a:latin typeface="Times New Roman"/>
              <a:ea typeface="Times New Roman"/>
              <a:cs typeface="Times New Roman"/>
              <a:sym typeface="Times New Roman"/>
            </a:endParaRPr>
          </a:p>
          <a:p>
            <a:pPr indent="0" lvl="0" marL="0" rtl="0" algn="just">
              <a:spcBef>
                <a:spcPts val="1200"/>
              </a:spcBef>
              <a:spcAft>
                <a:spcPts val="1200"/>
              </a:spcAft>
              <a:buNone/>
            </a:pPr>
            <a:r>
              <a:rPr lang="en" sz="1700">
                <a:latin typeface="Times New Roman"/>
                <a:ea typeface="Times New Roman"/>
                <a:cs typeface="Times New Roman"/>
                <a:sym typeface="Times New Roman"/>
              </a:rPr>
              <a:t>Python 3 is considered more up-to-date and has overtaken Python 2 in popularity. JetBrains, a software development company, found that 93 percent of surveyed Python users worked with Python 3. Python 2 was sunsetted in January 2020, which means it will no longer be updated with bug fixes, security patches, or new features</a:t>
            </a:r>
            <a:endParaRPr sz="1700">
              <a:latin typeface="Times New Roman"/>
              <a:ea typeface="Times New Roman"/>
              <a:cs typeface="Times New Roman"/>
              <a:sym typeface="Times New Roman"/>
            </a:endParaRPr>
          </a:p>
        </p:txBody>
      </p:sp>
      <p:sp>
        <p:nvSpPr>
          <p:cNvPr id="140" name="Google Shape;140;p26"/>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800">
                <a:latin typeface="Times New Roman"/>
                <a:ea typeface="Times New Roman"/>
                <a:cs typeface="Times New Roman"/>
                <a:sym typeface="Times New Roman"/>
              </a:rPr>
              <a:t>How long does it take to learn Python?</a:t>
            </a:r>
            <a:endParaRPr b="1" sz="1800">
              <a:latin typeface="Times New Roman"/>
              <a:ea typeface="Times New Roman"/>
              <a:cs typeface="Times New Roman"/>
              <a:sym typeface="Times New Roman"/>
            </a:endParaRPr>
          </a:p>
          <a:p>
            <a:pPr indent="0" lvl="0" marL="0" rtl="0" algn="just">
              <a:spcBef>
                <a:spcPts val="1200"/>
              </a:spcBef>
              <a:spcAft>
                <a:spcPts val="1200"/>
              </a:spcAft>
              <a:buNone/>
            </a:pPr>
            <a:r>
              <a:rPr lang="en" sz="1700">
                <a:latin typeface="Times New Roman"/>
                <a:ea typeface="Times New Roman"/>
                <a:cs typeface="Times New Roman"/>
                <a:sym typeface="Times New Roman"/>
              </a:rPr>
              <a:t>Learning the basics of Python can take anywhere from a few weeks to a few months, depending on what you want to learn and how frequently you learn. But since Python has so many uses—and tools to support those uses—you can spend years learning its different applications.</a:t>
            </a:r>
            <a:endParaRPr sz="17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2000">
                <a:latin typeface="Times New Roman"/>
                <a:ea typeface="Times New Roman"/>
                <a:cs typeface="Times New Roman"/>
                <a:sym typeface="Times New Roman"/>
              </a:rPr>
              <a:t>Who uses Python today?</a:t>
            </a:r>
            <a:endParaRPr b="1" sz="2000">
              <a:latin typeface="Times New Roman"/>
              <a:ea typeface="Times New Roman"/>
              <a:cs typeface="Times New Roman"/>
              <a:sym typeface="Times New Roman"/>
            </a:endParaRPr>
          </a:p>
          <a:p>
            <a:pPr indent="0" lvl="0" marL="0" rtl="0" algn="just">
              <a:spcBef>
                <a:spcPts val="1200"/>
              </a:spcBef>
              <a:spcAft>
                <a:spcPts val="1200"/>
              </a:spcAft>
              <a:buNone/>
            </a:pPr>
            <a:r>
              <a:rPr lang="en" sz="1800">
                <a:latin typeface="Times New Roman"/>
                <a:ea typeface="Times New Roman"/>
                <a:cs typeface="Times New Roman"/>
                <a:sym typeface="Times New Roman"/>
              </a:rPr>
              <a:t>Of the hundreds of programming languages out there, Python remains a popular choice among numerous companies and organizations. Some familiar names that use Python include Google, Meta, Venmo, Spotify, Netflix, and Dropbox.</a:t>
            </a:r>
            <a:endParaRPr sz="1800">
              <a:latin typeface="Times New Roman"/>
              <a:ea typeface="Times New Roman"/>
              <a:cs typeface="Times New Roman"/>
              <a:sym typeface="Times New Roman"/>
            </a:endParaRPr>
          </a:p>
        </p:txBody>
      </p:sp>
      <p:sp>
        <p:nvSpPr>
          <p:cNvPr id="146" name="Google Shape;146;p27"/>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latin typeface="Times New Roman"/>
                <a:ea typeface="Times New Roman"/>
                <a:cs typeface="Times New Roman"/>
                <a:sym typeface="Times New Roman"/>
              </a:rPr>
              <a:t>What types of jobs use Python?</a:t>
            </a:r>
            <a:endParaRPr b="1" sz="1900">
              <a:latin typeface="Times New Roman"/>
              <a:ea typeface="Times New Roman"/>
              <a:cs typeface="Times New Roman"/>
              <a:sym typeface="Times New Roman"/>
            </a:endParaRPr>
          </a:p>
          <a:p>
            <a:pPr indent="-336550" lvl="0" marL="457200" rtl="0" algn="l">
              <a:spcBef>
                <a:spcPts val="1200"/>
              </a:spcBef>
              <a:spcAft>
                <a:spcPts val="0"/>
              </a:spcAft>
              <a:buSzPts val="1700"/>
              <a:buFont typeface="Times New Roman"/>
              <a:buChar char="●"/>
            </a:pPr>
            <a:r>
              <a:rPr lang="en" sz="1700">
                <a:latin typeface="Times New Roman"/>
                <a:ea typeface="Times New Roman"/>
                <a:cs typeface="Times New Roman"/>
                <a:sym typeface="Times New Roman"/>
              </a:rPr>
              <a:t>Developer</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Data analyst</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Data scientist</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Ethical hacker/penetration tester</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Software engineer</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Data journalist</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Cloud architect</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QA engineer</a:t>
            </a:r>
            <a:endParaRPr sz="17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46464"/>
            </a:gs>
            <a:gs pos="100000">
              <a:srgbClr val="232323"/>
            </a:gs>
          </a:gsLst>
          <a:path path="circle">
            <a:fillToRect b="50%" l="50%" r="50%" t="50%"/>
          </a:path>
          <a:tileRect/>
        </a:gradFill>
      </p:bgPr>
    </p:bg>
    <p:spTree>
      <p:nvGrpSpPr>
        <p:cNvPr id="69" name="Shape 69"/>
        <p:cNvGrpSpPr/>
        <p:nvPr/>
      </p:nvGrpSpPr>
      <p:grpSpPr>
        <a:xfrm>
          <a:off x="0" y="0"/>
          <a:ext cx="0" cy="0"/>
          <a:chOff x="0" y="0"/>
          <a:chExt cx="0" cy="0"/>
        </a:xfrm>
      </p:grpSpPr>
      <p:pic>
        <p:nvPicPr>
          <p:cNvPr id="70" name="Google Shape;70;p14"/>
          <p:cNvPicPr preferRelativeResize="0"/>
          <p:nvPr/>
        </p:nvPicPr>
        <p:blipFill>
          <a:blip r:embed="rId3">
            <a:alphaModFix/>
          </a:blip>
          <a:stretch>
            <a:fillRect/>
          </a:stretch>
        </p:blipFill>
        <p:spPr>
          <a:xfrm>
            <a:off x="2929663" y="929413"/>
            <a:ext cx="3284675" cy="3284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Python</a:t>
            </a:r>
            <a:endParaRPr/>
          </a:p>
        </p:txBody>
      </p:sp>
      <p:sp>
        <p:nvSpPr>
          <p:cNvPr id="76" name="Google Shape;76;p15"/>
          <p:cNvSpPr txBox="1"/>
          <p:nvPr>
            <p:ph idx="1" type="body"/>
          </p:nvPr>
        </p:nvSpPr>
        <p:spPr>
          <a:xfrm>
            <a:off x="311700" y="1459800"/>
            <a:ext cx="8520600" cy="3339000"/>
          </a:xfrm>
          <a:prstGeom prst="rect">
            <a:avLst/>
          </a:prstGeom>
          <a:noFill/>
        </p:spPr>
        <p:txBody>
          <a:bodyPr anchorCtr="0" anchor="t" bIns="91425" lIns="91425" spcFirstLastPara="1" rIns="91425" wrap="square" tIns="91425">
            <a:normAutofit/>
          </a:bodyPr>
          <a:lstStyle/>
          <a:p>
            <a:pPr indent="0" lvl="0" marL="0" rtl="0" algn="just">
              <a:spcBef>
                <a:spcPts val="0"/>
              </a:spcBef>
              <a:spcAft>
                <a:spcPts val="0"/>
              </a:spcAft>
              <a:buNone/>
            </a:pPr>
            <a:r>
              <a:rPr lang="en" sz="1700">
                <a:latin typeface="Times New Roman"/>
                <a:ea typeface="Times New Roman"/>
                <a:cs typeface="Times New Roman"/>
                <a:sym typeface="Times New Roman"/>
              </a:rPr>
              <a:t>Python has become one of the most popular programming languages in the world in recent years. It's used in everything from machine learning to building websites and software testing. It can be used by developers and non-developer</a:t>
            </a:r>
            <a:r>
              <a:rPr lang="en" sz="1700">
                <a:latin typeface="Times New Roman"/>
                <a:ea typeface="Times New Roman"/>
                <a:cs typeface="Times New Roman"/>
                <a:sym typeface="Times New Roman"/>
              </a:rPr>
              <a:t>s </a:t>
            </a:r>
            <a:r>
              <a:rPr lang="en" sz="1700">
                <a:latin typeface="Times New Roman"/>
                <a:ea typeface="Times New Roman"/>
                <a:cs typeface="Times New Roman"/>
                <a:sym typeface="Times New Roman"/>
              </a:rPr>
              <a:t>alike.Python, one of the most popular programming languages in the world, has created everything from Netflix’s recommendation algorithm to the software that controls self-driving cars. Python is a general-purpose language, which means it’s designed to be used in a range of applications, including data science, software and web development, automation, and generally getting stuff done.</a:t>
            </a:r>
            <a:endParaRPr sz="1700">
              <a:latin typeface="Times New Roman"/>
              <a:ea typeface="Times New Roman"/>
              <a:cs typeface="Times New Roman"/>
              <a:sym typeface="Times New Roman"/>
            </a:endParaRPr>
          </a:p>
          <a:p>
            <a:pPr indent="0" lvl="0" marL="0" rtl="0" algn="just">
              <a:spcBef>
                <a:spcPts val="1800"/>
              </a:spcBef>
              <a:spcAft>
                <a:spcPts val="0"/>
              </a:spcAft>
              <a:buNone/>
            </a:pPr>
            <a:r>
              <a:rPr lang="en" sz="1700">
                <a:latin typeface="Times New Roman"/>
                <a:ea typeface="Times New Roman"/>
                <a:cs typeface="Times New Roman"/>
                <a:sym typeface="Times New Roman"/>
              </a:rPr>
              <a:t>Let’s take a closer look at what Python is, what it can do, and how you can start learning it.</a:t>
            </a:r>
            <a:endParaRPr sz="1700">
              <a:latin typeface="Times New Roman"/>
              <a:ea typeface="Times New Roman"/>
              <a:cs typeface="Times New Roman"/>
              <a:sym typeface="Times New Roman"/>
            </a:endParaRPr>
          </a:p>
          <a:p>
            <a:pPr indent="0" lvl="0" marL="0" rtl="0" algn="just">
              <a:spcBef>
                <a:spcPts val="0"/>
              </a:spcBef>
              <a:spcAft>
                <a:spcPts val="120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What is Python?</a:t>
            </a:r>
            <a:endParaRPr/>
          </a:p>
        </p:txBody>
      </p:sp>
      <p:sp>
        <p:nvSpPr>
          <p:cNvPr id="82" name="Google Shape;82;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85000" lnSpcReduction="10000"/>
          </a:bodyPr>
          <a:lstStyle/>
          <a:p>
            <a:pPr indent="0" lvl="0" marL="0" rtl="0" algn="just">
              <a:spcBef>
                <a:spcPts val="0"/>
              </a:spcBef>
              <a:spcAft>
                <a:spcPts val="1200"/>
              </a:spcAft>
              <a:buNone/>
            </a:pPr>
            <a:r>
              <a:rPr lang="en"/>
              <a:t>Python is a computer programming language often used to build websites and software, automate tasks, and conduct data analysis. Python is a general purpose language, meaning it can be used to create a variety of different programs and isn’t specialized for any specific problems. This versatility, along with its beginner-friendliness, has made it one of the most-used programming languages today. A survey conducted by industry analyst firm RedMonk found that it was the most popular programming language among developers in 2020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History</a:t>
            </a:r>
            <a:endParaRPr/>
          </a:p>
        </p:txBody>
      </p:sp>
      <p:sp>
        <p:nvSpPr>
          <p:cNvPr id="88" name="Google Shape;88;p17"/>
          <p:cNvSpPr txBox="1"/>
          <p:nvPr>
            <p:ph idx="1" type="body"/>
          </p:nvPr>
        </p:nvSpPr>
        <p:spPr>
          <a:xfrm>
            <a:off x="387900" y="1489825"/>
            <a:ext cx="8368200" cy="23103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1200"/>
              </a:spcAft>
              <a:buNone/>
            </a:pPr>
            <a:r>
              <a:rPr lang="en"/>
              <a:t>Python was conceived in the late 1980s by Guido van Rossum at Centrum Wiskunde &amp; Informatica (CWI) in the Netherlands as a successor to the ABC programming language, which was inspired by SETL, capable of exception handling and interfacing with the Amoeba operating system.It’s implementation began in December 1989. Van Rossum shouldered sole responsibility for the project, as the lead developer, until 12 July 2018, when he announced his "permanent vacation" from his responsibilities as Python's "benevolent dictator for life", a title the Python community bestowed upon him to reflect his long-term commitment as the project's chief decision-maker.In January 2019, active Python core developers elected a five-member Steering Council to lead the project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nvSpPr>
        <p:spPr>
          <a:xfrm>
            <a:off x="366450" y="909450"/>
            <a:ext cx="8411100" cy="3324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solidFill>
                  <a:schemeClr val="dk1"/>
                </a:solidFill>
              </a:rPr>
              <a:t>Python 2.0 was released on 16 October 2000, with many major new features.Python 3.0, released on 3 December 2008, with many of its major features backported to Python 2.6.x and 2.7.x. Releases of Python 3 include the 2to3 utility, which automates the translation of Python 2 code to Python 3.</a:t>
            </a:r>
            <a:endParaRPr sz="1700">
              <a:solidFill>
                <a:schemeClr val="dk1"/>
              </a:solidFill>
            </a:endParaRPr>
          </a:p>
          <a:p>
            <a:pPr indent="0" lvl="0" marL="0" rtl="0" algn="just">
              <a:spcBef>
                <a:spcPts val="0"/>
              </a:spcBef>
              <a:spcAft>
                <a:spcPts val="0"/>
              </a:spcAft>
              <a:buNone/>
            </a:pPr>
            <a:r>
              <a:t/>
            </a:r>
            <a:endParaRPr sz="1700">
              <a:solidFill>
                <a:schemeClr val="dk1"/>
              </a:solidFill>
            </a:endParaRPr>
          </a:p>
          <a:p>
            <a:pPr indent="0" lvl="0" marL="0" rtl="0" algn="just">
              <a:spcBef>
                <a:spcPts val="0"/>
              </a:spcBef>
              <a:spcAft>
                <a:spcPts val="0"/>
              </a:spcAft>
              <a:buNone/>
            </a:pPr>
            <a:r>
              <a:rPr lang="en" sz="1700">
                <a:solidFill>
                  <a:schemeClr val="dk1"/>
                </a:solidFill>
              </a:rPr>
              <a:t>Python 2.7's end-of-life was initially set for 2015, then postponed to 2020 out of concern that a large body of existing code could not easily be forward-ported to Python 3. No further security patches or other improvements will be released for it. With Python 2's end-of-life, only Python 3.6.x and later are supported.</a:t>
            </a:r>
            <a:endParaRPr sz="1700">
              <a:solidFill>
                <a:schemeClr val="dk1"/>
              </a:solidFill>
            </a:endParaRPr>
          </a:p>
          <a:p>
            <a:pPr indent="0" lvl="0" marL="0" rtl="0" algn="just">
              <a:spcBef>
                <a:spcPts val="0"/>
              </a:spcBef>
              <a:spcAft>
                <a:spcPts val="0"/>
              </a:spcAft>
              <a:buNone/>
            </a:pPr>
            <a:r>
              <a:t/>
            </a:r>
            <a:endParaRPr sz="1700">
              <a:solidFill>
                <a:schemeClr val="dk1"/>
              </a:solidFill>
            </a:endParaRPr>
          </a:p>
          <a:p>
            <a:pPr indent="0" lvl="0" marL="0" rtl="0" algn="just">
              <a:spcBef>
                <a:spcPts val="0"/>
              </a:spcBef>
              <a:spcAft>
                <a:spcPts val="0"/>
              </a:spcAft>
              <a:buNone/>
            </a:pPr>
            <a:r>
              <a:rPr lang="en" sz="1700">
                <a:solidFill>
                  <a:schemeClr val="dk1"/>
                </a:solidFill>
              </a:rPr>
              <a:t>Python 3.9.2 and 3.8.8 were expedited as all versions of Python (including 2.7) had security issues leading to possible remote code execution and web cache poisoning.</a:t>
            </a:r>
            <a:endParaRPr sz="17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Python used for?</a:t>
            </a:r>
            <a:endParaRPr/>
          </a:p>
        </p:txBody>
      </p:sp>
      <p:sp>
        <p:nvSpPr>
          <p:cNvPr id="99" name="Google Shape;99;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a:bodyPr>
          <a:lstStyle/>
          <a:p>
            <a:pPr indent="0" lvl="0" marL="0" rtl="0" algn="just">
              <a:spcBef>
                <a:spcPts val="0"/>
              </a:spcBef>
              <a:spcAft>
                <a:spcPts val="0"/>
              </a:spcAft>
              <a:buNone/>
            </a:pPr>
            <a:r>
              <a:rPr lang="en"/>
              <a:t>Python is commonly used for developing websites and software, task automation, data analysis, and data visualization. Since it’s relatively easy to learn, Python has been adopted by many non-programmers such as accountants and scientists, for a variety of everyday tasks, like organizing finances.</a:t>
            </a:r>
            <a:endParaRPr/>
          </a:p>
          <a:p>
            <a:pPr indent="0" lvl="0" marL="0" rtl="0" algn="just">
              <a:spcBef>
                <a:spcPts val="1200"/>
              </a:spcBef>
              <a:spcAft>
                <a:spcPts val="0"/>
              </a:spcAft>
              <a:buNone/>
            </a:pPr>
            <a:r>
              <a:rPr lang="en"/>
              <a:t>“Writing programs is a very creative and rewarding activity,” says University of Michigan and Coursera instructor Charles R Severance in his book Python for Everybody. “You can write programs for many reasons, ranging from making your living to solving a difficult data analysis problem to having fun to helping someone else solve a problem.”</a:t>
            </a:r>
            <a:endParaRPr/>
          </a:p>
          <a:p>
            <a:pPr indent="0" lvl="0" marL="0" rtl="0" algn="just">
              <a:spcBef>
                <a:spcPts val="1200"/>
              </a:spcBef>
              <a:spcAft>
                <a:spcPts val="1200"/>
              </a:spcAft>
              <a:buNone/>
            </a:pPr>
            <a:r>
              <a:rPr lang="en"/>
              <a:t>Here’s a closer look at some of the common ways Python is used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3" name="Shape 103"/>
        <p:cNvGrpSpPr/>
        <p:nvPr/>
      </p:nvGrpSpPr>
      <p:grpSpPr>
        <a:xfrm>
          <a:off x="0" y="0"/>
          <a:ext cx="0" cy="0"/>
          <a:chOff x="0" y="0"/>
          <a:chExt cx="0" cy="0"/>
        </a:xfrm>
      </p:grpSpPr>
      <p:sp>
        <p:nvSpPr>
          <p:cNvPr id="104" name="Google Shape;104;p20"/>
          <p:cNvSpPr txBox="1"/>
          <p:nvPr>
            <p:ph type="title"/>
          </p:nvPr>
        </p:nvSpPr>
        <p:spPr>
          <a:xfrm>
            <a:off x="241300" y="1553400"/>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Data analysis and machine learning</a:t>
            </a:r>
            <a:endParaRPr/>
          </a:p>
        </p:txBody>
      </p:sp>
      <p:sp>
        <p:nvSpPr>
          <p:cNvPr id="105" name="Google Shape;105;p20"/>
          <p:cNvSpPr txBox="1"/>
          <p:nvPr>
            <p:ph idx="2" type="body"/>
          </p:nvPr>
        </p:nvSpPr>
        <p:spPr>
          <a:xfrm>
            <a:off x="4731300" y="193650"/>
            <a:ext cx="4045200" cy="4225800"/>
          </a:xfrm>
          <a:prstGeom prst="rect">
            <a:avLst/>
          </a:prstGeom>
        </p:spPr>
        <p:txBody>
          <a:bodyPr anchorCtr="0" anchor="ctr" bIns="91425" lIns="91425" spcFirstLastPara="1" rIns="91425" wrap="square" tIns="91425">
            <a:noAutofit/>
          </a:bodyPr>
          <a:lstStyle/>
          <a:p>
            <a:pPr indent="0" lvl="0" marL="0" rtl="0" algn="just">
              <a:lnSpc>
                <a:spcPct val="105000"/>
              </a:lnSpc>
              <a:spcBef>
                <a:spcPts val="0"/>
              </a:spcBef>
              <a:spcAft>
                <a:spcPts val="0"/>
              </a:spcAft>
              <a:buSzPts val="852"/>
              <a:buNone/>
            </a:pPr>
            <a:r>
              <a:rPr lang="en" sz="1500"/>
              <a:t>Python has become a staple in data science, allowing data analysts and other professionals to use the language to conduct complex statistical calculations, create data visualizations, build machine learning algorithms, manipulate and analyze data, and complete other data-related tasks.</a:t>
            </a:r>
            <a:endParaRPr sz="1500"/>
          </a:p>
          <a:p>
            <a:pPr indent="0" lvl="0" marL="0" rtl="0" algn="just">
              <a:lnSpc>
                <a:spcPct val="105000"/>
              </a:lnSpc>
              <a:spcBef>
                <a:spcPts val="1200"/>
              </a:spcBef>
              <a:spcAft>
                <a:spcPts val="1200"/>
              </a:spcAft>
              <a:buSzPts val="852"/>
              <a:buNone/>
            </a:pPr>
            <a:r>
              <a:rPr lang="en" sz="1500"/>
              <a:t>Python can build a wide range of different data visualizations, like line and bar graphs, pie charts, histograms, and 3D plots. Python also has a number of libraries that enable coders to write programs for data analysis and machine learning more quickly and efficiently, like TensorFlow and Keras.</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9" name="Shape 109"/>
        <p:cNvGrpSpPr/>
        <p:nvPr/>
      </p:nvGrpSpPr>
      <p:grpSpPr>
        <a:xfrm>
          <a:off x="0" y="0"/>
          <a:ext cx="0" cy="0"/>
          <a:chOff x="0" y="0"/>
          <a:chExt cx="0" cy="0"/>
        </a:xfrm>
      </p:grpSpPr>
      <p:sp>
        <p:nvSpPr>
          <p:cNvPr id="110" name="Google Shape;110;p21"/>
          <p:cNvSpPr txBox="1"/>
          <p:nvPr>
            <p:ph type="title"/>
          </p:nvPr>
        </p:nvSpPr>
        <p:spPr>
          <a:xfrm>
            <a:off x="265500" y="1818600"/>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Web development</a:t>
            </a:r>
            <a:endParaRPr/>
          </a:p>
        </p:txBody>
      </p:sp>
      <p:sp>
        <p:nvSpPr>
          <p:cNvPr id="111" name="Google Shape;111;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85000" lnSpcReduction="20000"/>
          </a:bodyPr>
          <a:lstStyle/>
          <a:p>
            <a:pPr indent="0" lvl="0" marL="0" rtl="0" algn="just">
              <a:spcBef>
                <a:spcPts val="0"/>
              </a:spcBef>
              <a:spcAft>
                <a:spcPts val="0"/>
              </a:spcAft>
              <a:buNone/>
            </a:pPr>
            <a:r>
              <a:rPr lang="en"/>
              <a:t>Python is often used to develop the back end of a website or application—the parts that a user doesn’t see. Python’s role in web development can include sending data to and from servers, processing data and communicating with databases, URL routing, and ensuring security. Python offers several frameworks for web development. Commonly used ones include Django and Flask.</a:t>
            </a:r>
            <a:endParaRPr/>
          </a:p>
          <a:p>
            <a:pPr indent="0" lvl="0" marL="0" rtl="0" algn="just">
              <a:spcBef>
                <a:spcPts val="1200"/>
              </a:spcBef>
              <a:spcAft>
                <a:spcPts val="1200"/>
              </a:spcAft>
              <a:buNone/>
            </a:pPr>
            <a:r>
              <a:rPr lang="en"/>
              <a:t>Some web development jobs that use Python include back end engineers, full stack engineers, Python developers, software engineers, and DevOps engineers.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