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257" r:id="rId5"/>
    <p:sldId id="258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-1" y="397401"/>
            <a:ext cx="12192001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3"/>
              </a:solidFill>
            </a:endParaRPr>
          </a:p>
          <a:p>
            <a:pPr algn="ctr"/>
            <a:r>
              <a:rPr lang="en-US" sz="4500" b="1" dirty="0">
                <a:solidFill>
                  <a:schemeClr val="accent3"/>
                </a:solidFill>
              </a:rPr>
              <a:t>CONCRETE SECTION CONFINEMENT ENHANCEMENT RATIO OPTIMIZATION WITH PUSHOVER ANALYSIS USING OPENSEES. FIND BEST CONCRETE COLUMN SECTION CONFINEMENT ENHANCEMENT RATIO WITH DEFINED STRUCTURAL DUCTILITY RATIO. OPTIMIZATION ALGORITHM: NEWTON-RAPHSON METHOD 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3"/>
                </a:solidFill>
              </a:rPr>
              <a:t> </a:t>
            </a:r>
            <a:endParaRPr lang="en-US" sz="1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168E74-44F9-55D5-75D0-A79F4B46E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80" y="0"/>
            <a:ext cx="8209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D15F3E-1424-E0A2-98C9-7F0346C21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612"/>
            <a:ext cx="12192000" cy="65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0" y="1720840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7200" b="1" dirty="0">
                <a:solidFill>
                  <a:schemeClr val="accent5"/>
                </a:solidFill>
              </a:rPr>
              <a:t>(PUSHOVER)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FBA-83D1-6B33-40B1-6526EEB2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39856C-A9FD-86DB-7061-55B8F287C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48" y="0"/>
            <a:ext cx="855710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4A5413-1542-7FD4-5C6A-1603A96EFEAE}"/>
              </a:ext>
            </a:extLst>
          </p:cNvPr>
          <p:cNvSpPr txBox="1"/>
          <p:nvPr/>
        </p:nvSpPr>
        <p:spPr>
          <a:xfrm>
            <a:off x="157163" y="1014413"/>
            <a:ext cx="120348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Fmax:  -4.1625874294126675e-06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DF:  -0.4150429481430961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DX:  2.311566998773391e-08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IT:  4  - RESIDUAL:  2.311566998773391e-08  - X:  1.2434863431225827 </a:t>
            </a:r>
          </a:p>
          <a:p>
            <a:endParaRPr lang="en-US" sz="2400" b="1" dirty="0">
              <a:solidFill>
                <a:schemeClr val="accent3"/>
              </a:solidFill>
            </a:endParaRPr>
          </a:p>
          <a:p>
            <a:r>
              <a:rPr lang="en-US" sz="2400" b="1" dirty="0">
                <a:solidFill>
                  <a:schemeClr val="accent3"/>
                </a:solidFill>
              </a:rPr>
              <a:t>Optimum Column Confinement Enhancement Ratio :                 1.243486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Optimum Middle Column Confinement Enhancement Ratio : 1.093486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Optimum Beam Confinement Enhancement Ratio :                      1.143486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Optimum Middle Beam Confinement Enhancement Ratio :      1.043486</a:t>
            </a:r>
          </a:p>
          <a:p>
            <a:endParaRPr lang="en-US" sz="2400" b="1" dirty="0">
              <a:solidFill>
                <a:schemeClr val="accent3"/>
              </a:solidFill>
            </a:endParaRPr>
          </a:p>
          <a:p>
            <a:r>
              <a:rPr lang="en-US" sz="2400" b="1" dirty="0">
                <a:solidFill>
                  <a:schemeClr val="accent3"/>
                </a:solidFill>
              </a:rPr>
              <a:t>Iteration Counts:                                         4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Convergence Residual:                                     2.3115669988e-08</a:t>
            </a:r>
          </a:p>
          <a:p>
            <a:endParaRPr lang="en-US" sz="2400" b="1" dirty="0">
              <a:solidFill>
                <a:schemeClr val="accent3"/>
              </a:solidFill>
            </a:endParaRPr>
          </a:p>
          <a:p>
            <a:r>
              <a:rPr lang="en-US" sz="2400" b="1" dirty="0">
                <a:solidFill>
                  <a:schemeClr val="accent3"/>
                </a:solidFill>
              </a:rPr>
              <a:t>Total time (s): 2241.0781 </a:t>
            </a:r>
          </a:p>
        </p:txBody>
      </p:sp>
    </p:spTree>
    <p:extLst>
      <p:ext uri="{BB962C8B-B14F-4D97-AF65-F5344CB8AC3E}">
        <p14:creationId xmlns:p14="http://schemas.microsoft.com/office/powerpoint/2010/main" val="398300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4F90D-D0B0-F7DE-B40C-C3CEBD794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FC7DE4-867D-74A1-718E-DA216C8F2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35" y="234786"/>
            <a:ext cx="9315929" cy="6388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2652A4-48C6-3BBB-BFA4-35AE74518264}"/>
              </a:ext>
            </a:extLst>
          </p:cNvPr>
          <p:cNvSpPr txBox="1"/>
          <p:nvPr/>
        </p:nvSpPr>
        <p:spPr>
          <a:xfrm>
            <a:off x="4772025" y="908506"/>
            <a:ext cx="5029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 +==========================+</a:t>
            </a:r>
          </a:p>
          <a:p>
            <a:r>
              <a:rPr lang="en-US" b="1" dirty="0">
                <a:solidFill>
                  <a:schemeClr val="accent3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Disp        Base Shear</a:t>
            </a:r>
          </a:p>
          <a:p>
            <a:r>
              <a:rPr lang="en-US" b="1" dirty="0">
                <a:solidFill>
                  <a:schemeClr val="accent3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3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3"/>
                </a:solidFill>
              </a:rPr>
              <a:t> [1.21723804e+02 1.59603356e+06]</a:t>
            </a:r>
          </a:p>
          <a:p>
            <a:r>
              <a:rPr lang="en-US" b="1" dirty="0">
                <a:solidFill>
                  <a:schemeClr val="accent3"/>
                </a:solidFill>
              </a:rPr>
              <a:t> [6.69480416e+02 1.80624821e+06]]</a:t>
            </a:r>
          </a:p>
          <a:p>
            <a:r>
              <a:rPr lang="en-US" b="1" dirty="0">
                <a:solidFill>
                  <a:schemeClr val="accent3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3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Elastic Stiffness :     13111.93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Plastic Stiffness :     2697.99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Tangent Stiffness :     383.77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Ductility Ratio :       5.50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Over Strength Factor:   1.13</a:t>
            </a:r>
          </a:p>
          <a:p>
            <a:r>
              <a:rPr lang="en-US" b="1" dirty="0">
                <a:solidFill>
                  <a:schemeClr val="accent3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3"/>
                </a:solidFill>
              </a:rPr>
              <a:t>Over Strength Coefficient (</a:t>
            </a:r>
            <a:r>
              <a:rPr lang="el-GR" b="1" dirty="0">
                <a:solidFill>
                  <a:schemeClr val="accent3"/>
                </a:solidFill>
              </a:rPr>
              <a:t>Ω0):  1.1317</a:t>
            </a:r>
          </a:p>
          <a:p>
            <a:r>
              <a:rPr lang="en-US" b="1" dirty="0">
                <a:solidFill>
                  <a:schemeClr val="accent3"/>
                </a:solidFill>
              </a:rPr>
              <a:t>Displacement Ductility Ratio (</a:t>
            </a:r>
            <a:r>
              <a:rPr lang="el-GR" b="1" dirty="0">
                <a:solidFill>
                  <a:schemeClr val="accent3"/>
                </a:solidFill>
              </a:rPr>
              <a:t>μ):5.5000</a:t>
            </a:r>
          </a:p>
          <a:p>
            <a:r>
              <a:rPr lang="en-US" b="1" dirty="0">
                <a:solidFill>
                  <a:schemeClr val="accent3"/>
                </a:solidFill>
              </a:rPr>
              <a:t>Ductility Coefficient (R</a:t>
            </a:r>
            <a:r>
              <a:rPr lang="el-GR" b="1" dirty="0">
                <a:solidFill>
                  <a:schemeClr val="accent3"/>
                </a:solidFill>
              </a:rPr>
              <a:t>μ):  5.5000</a:t>
            </a:r>
          </a:p>
          <a:p>
            <a:r>
              <a:rPr lang="en-US" b="1" dirty="0">
                <a:solidFill>
                  <a:schemeClr val="accent3"/>
                </a:solidFill>
              </a:rPr>
              <a:t>Structural Behavior Coefficient (R): 6.2244</a:t>
            </a:r>
          </a:p>
        </p:txBody>
      </p:sp>
    </p:spTree>
    <p:extLst>
      <p:ext uri="{BB962C8B-B14F-4D97-AF65-F5344CB8AC3E}">
        <p14:creationId xmlns:p14="http://schemas.microsoft.com/office/powerpoint/2010/main" val="384020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224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38</cp:revision>
  <cp:lastPrinted>2025-08-02T07:42:41Z</cp:lastPrinted>
  <dcterms:created xsi:type="dcterms:W3CDTF">2025-07-14T18:44:20Z</dcterms:created>
  <dcterms:modified xsi:type="dcterms:W3CDTF">2025-08-02T10:17:58Z</dcterms:modified>
</cp:coreProperties>
</file>