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9" r:id="rId3"/>
    <p:sldId id="281" r:id="rId4"/>
    <p:sldId id="346" r:id="rId5"/>
    <p:sldId id="257" r:id="rId6"/>
    <p:sldId id="258" r:id="rId7"/>
    <p:sldId id="303" r:id="rId8"/>
    <p:sldId id="342" r:id="rId9"/>
    <p:sldId id="320" r:id="rId10"/>
    <p:sldId id="317" r:id="rId11"/>
    <p:sldId id="308" r:id="rId12"/>
    <p:sldId id="343" r:id="rId13"/>
    <p:sldId id="344" r:id="rId14"/>
    <p:sldId id="319" r:id="rId15"/>
    <p:sldId id="347" r:id="rId16"/>
    <p:sldId id="348" r:id="rId17"/>
    <p:sldId id="260" r:id="rId18"/>
    <p:sldId id="341" r:id="rId19"/>
    <p:sldId id="340" r:id="rId20"/>
    <p:sldId id="306" r:id="rId21"/>
    <p:sldId id="311" r:id="rId22"/>
    <p:sldId id="313" r:id="rId23"/>
    <p:sldId id="314" r:id="rId24"/>
    <p:sldId id="345" r:id="rId25"/>
    <p:sldId id="315" r:id="rId26"/>
    <p:sldId id="316" r:id="rId27"/>
    <p:sldId id="321" r:id="rId28"/>
    <p:sldId id="325" r:id="rId29"/>
    <p:sldId id="326" r:id="rId30"/>
    <p:sldId id="322" r:id="rId31"/>
    <p:sldId id="323" r:id="rId32"/>
    <p:sldId id="324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4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9511-2709-E7A8-0E94-7B7E8BA28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7D762-DC49-2CDB-1E5E-51482A3E8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9B94A-2D9B-EC0B-0E67-60AA46EC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45C6-EBBD-B162-7A5C-1392FA6E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595D-6113-9E8B-E375-518B03D4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4D6D-B08F-1F2D-509E-FFCCF04C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9F4AE-2145-0F44-717F-4D77BAE2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E041-CB43-0051-23CC-2B28A572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1443-6A6B-E748-A3B7-20C3FA0E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D72BA-835A-30D1-8168-51566E0A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4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C4E1B-39BF-E681-B5B8-88FBA902F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B9254-4DBE-B052-3BB1-BFD7D117C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6ED6C-685E-40E9-C987-B5609C00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6231-DFED-F5BB-258C-C357365B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AA09-8761-B20D-DA5B-0EC457ED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C1C7-1C56-3A1A-B144-CB902609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50C2-398E-7A8F-4C02-E2D50CC6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DC3B8-CF88-184A-8F38-CE7FE17C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DE1F-115B-8810-F0E9-E49E76F3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18BB2-2809-BF14-46DE-7DF36686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D37D-DC98-95CE-4F36-2D2F5801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FC449-F7EE-7D59-2270-3BAFBBC2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B2A3-B124-7343-F734-E50A26D0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FD5F-9FD9-398C-10F8-4F0062D5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0B96-3984-A56F-EF8F-6283CC63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A63B-90B6-1A99-2ECC-F1F074F3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086B-1EE1-E48A-AE24-AB47AB974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7747C-B621-B873-3660-96FAEBAA2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4FCA8-9B1F-6F3D-11F7-834CE567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CF894-9037-E47D-59E3-0934CDDE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94A17-DB26-84D3-968A-CC4075BB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0A47-AEDF-2D0F-2B3C-BA2B422C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6407-C3C7-9112-9B5C-F57C0C87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2E1D-87B8-76ED-22E9-555A7EBD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BDD3D-4A4E-19C3-594A-3B933BD23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A26CA-638D-427E-3679-32D052A39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F57F6-76C3-545D-6227-9406DB4C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75394-8AD0-9D87-81A6-85D090A2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1DF16-41E7-50F2-BC6E-C5F1AA63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927C-5B9F-138E-FFE7-A875A158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E1223-151A-C8F7-BDAD-1CDD2102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39E63-5375-5438-3CF2-62664273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F81D7-A9A2-EBC6-A707-DC1D0359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0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15A61-00A2-3A76-9254-F9E93F51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8F1B1-9DA7-0903-0912-8F6C099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B46A2-1BB8-AEEA-819A-031FA1BD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0C65-5F66-CF2B-F64B-225BE40E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946C-C764-C2C6-9D27-CF42514E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9074-1A55-6A80-E114-A1C310C3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F6DB8-3F49-13A6-1EED-DD55D841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8FD5-47E1-17E8-A5A3-6EF4207D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7D12-9788-C4D9-8581-BB724740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D6A2-2876-E41B-5320-5E8234E3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2F74C-9AEB-A52E-E714-EA2863154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B7B06-68A5-3148-01DC-AECC33166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5EBC6-DD45-E2AF-FBD7-542D022E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A001B-259C-7FDF-FBFC-D3968505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054A-251D-3CB2-A03B-9292CBD2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6A390-FFC8-6C44-7D72-73713600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7D72C-7C22-A27A-6FF2-52331BC8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930C-C557-856A-9886-9BA69CA63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14A45-BCC6-4365-9763-560FDC98A6B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5D69-5195-25E1-1894-A02254A68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3361-A1DB-333C-7119-5D91C5142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7C0FB5-4CA3-7C57-8671-0CEB18E772CB}"/>
              </a:ext>
            </a:extLst>
          </p:cNvPr>
          <p:cNvSpPr txBox="1"/>
          <p:nvPr/>
        </p:nvSpPr>
        <p:spPr>
          <a:xfrm>
            <a:off x="-1" y="205040"/>
            <a:ext cx="12192001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/>
                </a:solidFill>
              </a:rPr>
              <a:t>IN THE NAME OF ALLAH, THE MOST GRACIOUS, THE MOST MERCIFUL</a:t>
            </a:r>
            <a:endParaRPr lang="fa-IR" sz="1400" b="1" dirty="0">
              <a:solidFill>
                <a:schemeClr val="accent3"/>
              </a:solidFill>
            </a:endParaRPr>
          </a:p>
          <a:p>
            <a:pPr algn="ctr"/>
            <a:r>
              <a:rPr lang="en-US" sz="5500" b="1" dirty="0">
                <a:solidFill>
                  <a:schemeClr val="accent3"/>
                </a:solidFill>
              </a:rPr>
              <a:t>COMPARATIVE STUDY OF ELASTIC AND INELASTIC STRUCTURAL BEHAVIOR THROUGH PUSHOVER DYNAMIC ANALYSIS. HARMONIC IMPACT LOADING ANALYSIS OF CONCRETE FRAME WITH VISCOUS DAMPER USING OPENSEES</a:t>
            </a:r>
          </a:p>
          <a:p>
            <a:pPr algn="ctr"/>
            <a:r>
              <a:rPr lang="en-US" sz="1400" b="1" dirty="0">
                <a:solidFill>
                  <a:schemeClr val="accent3"/>
                </a:solidFill>
              </a:rPr>
              <a:t>WRITTEN BY SALAR DELAVAR GHASHGHAEI (QASHQAI)</a:t>
            </a:r>
            <a:r>
              <a:rPr lang="fa-IR" sz="1400" b="1" dirty="0">
                <a:solidFill>
                  <a:schemeClr val="accent3"/>
                </a:solidFill>
              </a:rPr>
              <a:t> </a:t>
            </a:r>
            <a:endParaRPr lang="en-US" sz="1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79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7C1CB-1628-C010-1615-A3FC25910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44C7DF-87EE-3620-3D97-496848DAE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1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AFD2B-5FE6-611A-B288-94CCA5F54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4B229E-6E66-C4A8-D346-8FAB54713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93" y="234786"/>
            <a:ext cx="902381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11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4AFBF-2C4E-ED3F-67D3-35850CA70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C26176-8B75-D1FF-A247-D4AE57F94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93" y="234786"/>
            <a:ext cx="902381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66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AE21B-4026-04B8-B23A-DB56D1FF1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70C485-BC8F-F723-D5AB-CD2544319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21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6617B-15BD-E3B4-3B0A-229B03E05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E9B9D5-1901-15AF-67CF-EBE874350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64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53228-B384-A496-F3CF-43DF80BE6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330B2E-187B-3F04-F02C-E05E35019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93" y="234786"/>
            <a:ext cx="9023814" cy="63884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9999F7-3149-2F50-B755-7873127D6561}"/>
              </a:ext>
            </a:extLst>
          </p:cNvPr>
          <p:cNvSpPr txBox="1"/>
          <p:nvPr/>
        </p:nvSpPr>
        <p:spPr>
          <a:xfrm>
            <a:off x="5200650" y="612844"/>
            <a:ext cx="62293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5"/>
                </a:solidFill>
              </a:rPr>
              <a:t>=   Analysis curve fitted =</a:t>
            </a:r>
          </a:p>
          <a:p>
            <a:r>
              <a:rPr lang="en-US" b="1" dirty="0">
                <a:solidFill>
                  <a:schemeClr val="accent5"/>
                </a:solidFill>
              </a:rPr>
              <a:t>     </a:t>
            </a:r>
            <a:r>
              <a:rPr lang="en-US" b="1" dirty="0" err="1">
                <a:solidFill>
                  <a:schemeClr val="accent5"/>
                </a:solidFill>
              </a:rPr>
              <a:t>Disp</a:t>
            </a:r>
            <a:r>
              <a:rPr lang="en-US" b="1" dirty="0">
                <a:solidFill>
                  <a:schemeClr val="accent5"/>
                </a:solidFill>
              </a:rPr>
              <a:t>        Base Shear</a:t>
            </a:r>
          </a:p>
          <a:p>
            <a:r>
              <a:rPr lang="en-US" b="1" dirty="0">
                <a:solidFill>
                  <a:schemeClr val="accent5"/>
                </a:solidFill>
              </a:rPr>
              <a:t>----------------------------</a:t>
            </a:r>
          </a:p>
          <a:p>
            <a:r>
              <a:rPr lang="en-US" b="1" dirty="0">
                <a:solidFill>
                  <a:schemeClr val="accent5"/>
                </a:solidFill>
              </a:rPr>
              <a:t>[[0.00000000e+00 0.00000000e+00]</a:t>
            </a:r>
          </a:p>
          <a:p>
            <a:r>
              <a:rPr lang="en-US" b="1" dirty="0">
                <a:solidFill>
                  <a:schemeClr val="accent5"/>
                </a:solidFill>
              </a:rPr>
              <a:t> [2.19526346e+02 1.93813588e+07]</a:t>
            </a:r>
          </a:p>
          <a:p>
            <a:r>
              <a:rPr lang="en-US" b="1" dirty="0">
                <a:solidFill>
                  <a:schemeClr val="accent5"/>
                </a:solidFill>
              </a:rPr>
              <a:t> [7.82314246e+02 4.62474860e+07]]</a:t>
            </a:r>
          </a:p>
          <a:p>
            <a:r>
              <a:rPr lang="en-US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Elastic Stiffness :     88287.17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Plastic Stiffness :     59116.25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Tangent Stiffness :     47737.57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Ductility Ratio :       3.56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Over Strength Factor:   2.39</a:t>
            </a:r>
          </a:p>
          <a:p>
            <a:r>
              <a:rPr lang="en-US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5"/>
                </a:solidFill>
              </a:rPr>
              <a:t>Over Strength Coefficient (</a:t>
            </a:r>
            <a:r>
              <a:rPr lang="el-GR" b="1" dirty="0">
                <a:solidFill>
                  <a:schemeClr val="accent5"/>
                </a:solidFill>
              </a:rPr>
              <a:t>Ω0):      2.3862</a:t>
            </a:r>
          </a:p>
          <a:p>
            <a:r>
              <a:rPr lang="en-US" b="1" dirty="0">
                <a:solidFill>
                  <a:schemeClr val="accent5"/>
                </a:solidFill>
              </a:rPr>
              <a:t>Displacement Ductility Ratio (</a:t>
            </a:r>
            <a:r>
              <a:rPr lang="el-GR" b="1" dirty="0">
                <a:solidFill>
                  <a:schemeClr val="accent5"/>
                </a:solidFill>
              </a:rPr>
              <a:t>μ):    3.5636</a:t>
            </a:r>
          </a:p>
          <a:p>
            <a:r>
              <a:rPr lang="en-US" b="1" dirty="0">
                <a:solidFill>
                  <a:schemeClr val="accent5"/>
                </a:solidFill>
              </a:rPr>
              <a:t>Ductility Coefficient (R</a:t>
            </a:r>
            <a:r>
              <a:rPr lang="el-GR" b="1" dirty="0">
                <a:solidFill>
                  <a:schemeClr val="accent5"/>
                </a:solidFill>
              </a:rPr>
              <a:t>μ):          3.5636</a:t>
            </a:r>
          </a:p>
          <a:p>
            <a:r>
              <a:rPr lang="en-US" b="1" dirty="0">
                <a:solidFill>
                  <a:schemeClr val="accent5"/>
                </a:solidFill>
              </a:rPr>
              <a:t>Structural Behavior Coefficient (R): 8.5035</a:t>
            </a:r>
          </a:p>
          <a:p>
            <a:r>
              <a:rPr lang="en-US" b="1" dirty="0">
                <a:solidFill>
                  <a:schemeClr val="accent5"/>
                </a:solidFill>
              </a:rPr>
              <a:t>Structural Ductility Damage Index in X Direction: -0.3393</a:t>
            </a:r>
          </a:p>
        </p:txBody>
      </p:sp>
    </p:spTree>
    <p:extLst>
      <p:ext uri="{BB962C8B-B14F-4D97-AF65-F5344CB8AC3E}">
        <p14:creationId xmlns:p14="http://schemas.microsoft.com/office/powerpoint/2010/main" val="453099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A2986-DBBA-C25E-5999-C351FF2A0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D8DE17-A685-9B65-22E6-E192C6B2A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93" y="234786"/>
            <a:ext cx="9023814" cy="63884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DACAF7-896F-C5BE-BF26-4A50294721B4}"/>
              </a:ext>
            </a:extLst>
          </p:cNvPr>
          <p:cNvSpPr txBox="1"/>
          <p:nvPr/>
        </p:nvSpPr>
        <p:spPr>
          <a:xfrm>
            <a:off x="5200650" y="612844"/>
            <a:ext cx="62293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5"/>
                </a:solidFill>
              </a:rPr>
              <a:t>=   Analysis curve fitted =</a:t>
            </a:r>
          </a:p>
          <a:p>
            <a:r>
              <a:rPr lang="en-US" b="1" dirty="0">
                <a:solidFill>
                  <a:schemeClr val="accent5"/>
                </a:solidFill>
              </a:rPr>
              <a:t>     </a:t>
            </a:r>
            <a:r>
              <a:rPr lang="en-US" b="1" dirty="0" err="1">
                <a:solidFill>
                  <a:schemeClr val="accent5"/>
                </a:solidFill>
              </a:rPr>
              <a:t>Disp</a:t>
            </a:r>
            <a:r>
              <a:rPr lang="en-US" b="1" dirty="0">
                <a:solidFill>
                  <a:schemeClr val="accent5"/>
                </a:solidFill>
              </a:rPr>
              <a:t>        Base Shear</a:t>
            </a:r>
          </a:p>
          <a:p>
            <a:r>
              <a:rPr lang="en-US" b="1" dirty="0">
                <a:solidFill>
                  <a:schemeClr val="accent5"/>
                </a:solidFill>
              </a:rPr>
              <a:t>----------------------------</a:t>
            </a:r>
          </a:p>
          <a:p>
            <a:r>
              <a:rPr lang="en-US" b="1" dirty="0">
                <a:solidFill>
                  <a:schemeClr val="accent5"/>
                </a:solidFill>
              </a:rPr>
              <a:t>[[0.00000000e+00 0.00000000e+00]</a:t>
            </a:r>
          </a:p>
          <a:p>
            <a:r>
              <a:rPr lang="en-US" b="1" dirty="0">
                <a:solidFill>
                  <a:schemeClr val="accent5"/>
                </a:solidFill>
              </a:rPr>
              <a:t> [5.38492101e+00 2.20350353e+07]</a:t>
            </a:r>
          </a:p>
          <a:p>
            <a:r>
              <a:rPr lang="en-US" b="1" dirty="0">
                <a:solidFill>
                  <a:schemeClr val="accent5"/>
                </a:solidFill>
              </a:rPr>
              <a:t> [1.31517948e+02 4.62474860e+07]]</a:t>
            </a:r>
          </a:p>
          <a:p>
            <a:r>
              <a:rPr lang="en-US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Elastic Stiffness :     4091988.59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Plastic Stiffness :     351643.91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Tangent Stiffness :     191959.64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Ductility Ratio :       24.42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Over Strength Factor:   2.10</a:t>
            </a:r>
          </a:p>
          <a:p>
            <a:r>
              <a:rPr lang="en-US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5"/>
                </a:solidFill>
              </a:rPr>
              <a:t>Over Strength Coefficient (</a:t>
            </a:r>
            <a:r>
              <a:rPr lang="el-GR" b="1" dirty="0">
                <a:solidFill>
                  <a:schemeClr val="accent5"/>
                </a:solidFill>
              </a:rPr>
              <a:t>Ω0):      2.0988</a:t>
            </a:r>
          </a:p>
          <a:p>
            <a:r>
              <a:rPr lang="en-US" b="1" dirty="0">
                <a:solidFill>
                  <a:schemeClr val="accent5"/>
                </a:solidFill>
              </a:rPr>
              <a:t>Displacement Ductility Ratio (</a:t>
            </a:r>
            <a:r>
              <a:rPr lang="el-GR" b="1" dirty="0">
                <a:solidFill>
                  <a:schemeClr val="accent5"/>
                </a:solidFill>
              </a:rPr>
              <a:t>μ):    24.4234</a:t>
            </a:r>
          </a:p>
          <a:p>
            <a:r>
              <a:rPr lang="en-US" b="1" dirty="0">
                <a:solidFill>
                  <a:schemeClr val="accent5"/>
                </a:solidFill>
              </a:rPr>
              <a:t>Ductility Coefficient (R</a:t>
            </a:r>
            <a:r>
              <a:rPr lang="el-GR" b="1" dirty="0">
                <a:solidFill>
                  <a:schemeClr val="accent5"/>
                </a:solidFill>
              </a:rPr>
              <a:t>μ):          24.4234</a:t>
            </a:r>
          </a:p>
          <a:p>
            <a:r>
              <a:rPr lang="en-US" b="1" dirty="0">
                <a:solidFill>
                  <a:schemeClr val="accent5"/>
                </a:solidFill>
              </a:rPr>
              <a:t>Structural Behavior Coefficient (R): 51.2602</a:t>
            </a:r>
          </a:p>
          <a:p>
            <a:r>
              <a:rPr lang="en-US" b="1" dirty="0">
                <a:solidFill>
                  <a:schemeClr val="accent5"/>
                </a:solidFill>
              </a:rPr>
              <a:t>Structural Ductility Damage Index in Y Direction: -0.0415</a:t>
            </a:r>
          </a:p>
        </p:txBody>
      </p:sp>
    </p:spTree>
    <p:extLst>
      <p:ext uri="{BB962C8B-B14F-4D97-AF65-F5344CB8AC3E}">
        <p14:creationId xmlns:p14="http://schemas.microsoft.com/office/powerpoint/2010/main" val="422743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A3300-5EE3-8104-47E1-E7C1219DC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E0A7FF-61FD-718A-2317-1B0ECCF31E61}"/>
              </a:ext>
            </a:extLst>
          </p:cNvPr>
          <p:cNvSpPr txBox="1"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5"/>
                </a:solidFill>
              </a:rPr>
              <a:t>ELASTIC AND INELASTIC 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4141397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B25A8-8B94-9B0A-5F76-01CDB2419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A4682A-ECD7-B3F3-035D-B0601AD8D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56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CB94D-73BE-600B-CF7B-141BFBBF7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12E3B3-7435-B6D5-7C29-6367BB1C1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571" y="936497"/>
            <a:ext cx="7918857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3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0C08B-4C62-5AF4-56E4-B06CC9E6B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006EF9-A9E0-C2A2-A583-5D19F78F4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571" y="629000"/>
            <a:ext cx="8342857" cy="5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11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8F4F5-86BD-5AD8-2B1C-F7A8CA24B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8BC1BF-2E5A-F6AD-960B-7B20406D2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539" y="234786"/>
            <a:ext cx="9188922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99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14BA2-627D-3A74-ACDC-700363FBC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234672-1143-BC04-8733-FE0489D93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182" y="234786"/>
            <a:ext cx="945563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17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36957-F0BD-22DB-C086-0ECBD57F7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7DCD5F-05EB-91CF-8693-6B1EBF9E0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55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11BF-82D4-13B2-95BA-F9E8E17E3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6A93A8-90CC-42AF-C58D-2E2D8AD34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09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D6B51-BB08-F35E-774A-879AA7BCB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86F0565-6CA6-A3AB-9FA3-33E2D013F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38" y="234786"/>
            <a:ext cx="92143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74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C2FB6-0763-8E70-01EC-FE373965B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669C07-1AC2-82B7-295E-F032D5353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408" y="234786"/>
            <a:ext cx="941118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84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15F61-9D0F-82E0-88DC-FD48DC2C5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F3EB45-94AE-2379-1BD4-79735C063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408" y="234786"/>
            <a:ext cx="941118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54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ABCF5-FF45-828C-14B3-F0BCCBF1C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3B065A-E5DA-72FF-83EB-2D26E11AB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510" y="234786"/>
            <a:ext cx="933498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53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4E5C5-26DE-08F2-6CCB-469FA5CFF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A6CFD4-597D-BCAE-B748-84837CDF7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795" y="936497"/>
            <a:ext cx="700441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42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77462-C054-44B5-2008-91C2BE25A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C52AE3-D780-26AE-CBA6-341D18D56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795" y="936497"/>
            <a:ext cx="700441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4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FED33-3803-C554-8F8F-B0FC7B374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B6ABF6-4C8A-9B02-8D04-967C4AB73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051" y="0"/>
            <a:ext cx="5789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84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AAAB3-7ABA-E72B-A342-26CA103C5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D31DA7-14D2-7200-7126-023BB7735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808" y="936497"/>
            <a:ext cx="649638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28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E3FF4-0708-EBFF-B3E7-27E8E330D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61BC11-B965-C10A-8778-F94DCE7D4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808" y="936497"/>
            <a:ext cx="649638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09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6DED3-E116-222B-41FB-F56F42DAC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F699EB-BD9A-27D4-4531-B39D30430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36" y="936497"/>
            <a:ext cx="637572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37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120E8-E8DD-A0E2-F216-0C5816C17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2C2936-5B19-B62E-8ACF-71B8C95F7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36" y="936497"/>
            <a:ext cx="637572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45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EFA66-38B4-89BC-999A-58CEF46AC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8BD7C9-7A4E-0BFF-6614-EF094763C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36" y="936497"/>
            <a:ext cx="637572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483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40E5C-70FE-7EA4-6B0E-CF32DFCB6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CFCE58-4141-1D61-A16F-C91F60B28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36" y="936497"/>
            <a:ext cx="637572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975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2BB22-7ABD-4FF8-F693-A760C0F79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5DCE3E-B037-147D-1A66-53908F1E1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38" y="936497"/>
            <a:ext cx="629952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46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38972-695F-582C-6734-648BD2E8F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4BA45F-7051-8166-8B16-3E59AF4B5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305" y="936497"/>
            <a:ext cx="662339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260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C7C04-501D-217B-5150-51B04D0E0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9EDF2B-9C88-C8CD-DBFC-26F977D7F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38" y="936497"/>
            <a:ext cx="629952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158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DA747-FE75-FBC1-3447-5AC09C37F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90D508-418A-5F65-685C-83B84CA39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976" y="936497"/>
            <a:ext cx="6744047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8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57CC3-6B27-0565-1918-71CF0C0F5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EFAA49-4562-1346-089E-D7BBDF940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333" y="409952"/>
            <a:ext cx="7933333" cy="6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842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23299-2949-FAA3-C6B1-B9E90DD59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894500-FF71-6729-1B19-9684D4F17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38" y="936497"/>
            <a:ext cx="629952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24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318A2-15C6-695D-CB9B-794A823D7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024AF-6FD0-57D9-5514-5D089F2A7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316"/>
            <a:ext cx="12192000" cy="663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1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125B2-4E99-0771-2AFB-9A98A7DFB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BE2D6E-A0D3-C0C8-D022-11D987260B8D}"/>
              </a:ext>
            </a:extLst>
          </p:cNvPr>
          <p:cNvSpPr txBox="1"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5"/>
                </a:solidFill>
              </a:rPr>
              <a:t>ELASTIC AND INELASTIC STATIC ANALYSIS</a:t>
            </a:r>
          </a:p>
          <a:p>
            <a:pPr algn="ctr"/>
            <a:r>
              <a:rPr lang="en-US" sz="6600" b="1" dirty="0">
                <a:solidFill>
                  <a:schemeClr val="accent5"/>
                </a:solidFill>
              </a:rPr>
              <a:t>(PUSHOVER)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72918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5D858-2AE4-FB22-4D69-C7F9601B2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D48AD2-62B1-5B39-01B4-06249D868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448" y="0"/>
            <a:ext cx="8557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93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39685-A230-766A-61FC-41D949D6E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2A1050-82D0-8965-242C-C1C0D8715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93" y="234786"/>
            <a:ext cx="902381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89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C6E06-371A-B6AC-19BB-ED9F49D58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03DE6E-5210-8BE2-12A3-C83881D79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013" y="234786"/>
            <a:ext cx="9207973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44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277</Words>
  <Application>Microsoft Office PowerPoint</Application>
  <PresentationFormat>Widescreen</PresentationFormat>
  <Paragraphs>46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89</cp:revision>
  <cp:lastPrinted>2025-08-19T07:55:44Z</cp:lastPrinted>
  <dcterms:created xsi:type="dcterms:W3CDTF">2025-07-14T18:44:20Z</dcterms:created>
  <dcterms:modified xsi:type="dcterms:W3CDTF">2025-08-26T06:09:11Z</dcterms:modified>
</cp:coreProperties>
</file>