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81" r:id="rId4"/>
    <p:sldId id="283" r:id="rId5"/>
    <p:sldId id="258" r:id="rId6"/>
    <p:sldId id="282" r:id="rId7"/>
    <p:sldId id="257" r:id="rId8"/>
    <p:sldId id="284" r:id="rId9"/>
    <p:sldId id="303" r:id="rId10"/>
    <p:sldId id="305" r:id="rId11"/>
    <p:sldId id="306" r:id="rId12"/>
    <p:sldId id="304" r:id="rId13"/>
    <p:sldId id="307" r:id="rId14"/>
    <p:sldId id="308" r:id="rId15"/>
    <p:sldId id="309" r:id="rId16"/>
    <p:sldId id="310" r:id="rId17"/>
    <p:sldId id="311"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9511-2709-E7A8-0E94-7B7E8BA286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47D762-DC49-2CDB-1E5E-51482A3E8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59B94A-2D9B-EC0B-0E67-60AA46EC2A00}"/>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5" name="Footer Placeholder 4">
            <a:extLst>
              <a:ext uri="{FF2B5EF4-FFF2-40B4-BE49-F238E27FC236}">
                <a16:creationId xmlns:a16="http://schemas.microsoft.com/office/drawing/2014/main" id="{D3E145C6-EBBD-B162-7A5C-1392FA6EF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D595D-6113-9E8B-E375-518B03D480DE}"/>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323670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4D6D-B08F-1F2D-509E-FFCCF04C2B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99F4AE-2145-0F44-717F-4D77BAE29D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EE041-CB43-0051-23CC-2B28A572712C}"/>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5" name="Footer Placeholder 4">
            <a:extLst>
              <a:ext uri="{FF2B5EF4-FFF2-40B4-BE49-F238E27FC236}">
                <a16:creationId xmlns:a16="http://schemas.microsoft.com/office/drawing/2014/main" id="{F2C61443-6A6B-E748-A3B7-20C3FA0EC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D72BA-835A-30D1-8168-51566E0A63BB}"/>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3993342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2C4E1B-39BF-E681-B5B8-88FBA902FA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1B9254-4DBE-B052-3BB1-BFD7D117C1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6ED6C-685E-40E9-C987-B5609C002296}"/>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5" name="Footer Placeholder 4">
            <a:extLst>
              <a:ext uri="{FF2B5EF4-FFF2-40B4-BE49-F238E27FC236}">
                <a16:creationId xmlns:a16="http://schemas.microsoft.com/office/drawing/2014/main" id="{CB636231-DFED-F5BB-258C-C357365BC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0AA09-8761-B20D-DA5B-0EC457EDC4DF}"/>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235249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C1C7-1C56-3A1A-B144-CB902609D4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9550C2-398E-7A8F-4C02-E2D50CC6F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DC3B8-CF88-184A-8F38-CE7FE17CC0AC}"/>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5" name="Footer Placeholder 4">
            <a:extLst>
              <a:ext uri="{FF2B5EF4-FFF2-40B4-BE49-F238E27FC236}">
                <a16:creationId xmlns:a16="http://schemas.microsoft.com/office/drawing/2014/main" id="{A4C2DE1F-115B-8810-F0E9-E49E76F3A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18BB2-2809-BF14-46DE-7DF3668653A1}"/>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176618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D37D-DC98-95CE-4F36-2D2F5801A5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3FC449-F7EE-7D59-2270-3BAFBBC2FD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BDB2A3-B124-7343-F734-E50A26D04A38}"/>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5" name="Footer Placeholder 4">
            <a:extLst>
              <a:ext uri="{FF2B5EF4-FFF2-40B4-BE49-F238E27FC236}">
                <a16:creationId xmlns:a16="http://schemas.microsoft.com/office/drawing/2014/main" id="{B137FD5F-9FD9-398C-10F8-4F0062D55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E0B96-3984-A56F-EF8F-6283CC63C366}"/>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375007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A63B-90B6-1A99-2ECC-F1F074F379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1086B-1EE1-E48A-AE24-AB47AB974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07747C-B621-B873-3660-96FAEBAA2A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4FCA8-9B1F-6F3D-11F7-834CE5675652}"/>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6" name="Footer Placeholder 5">
            <a:extLst>
              <a:ext uri="{FF2B5EF4-FFF2-40B4-BE49-F238E27FC236}">
                <a16:creationId xmlns:a16="http://schemas.microsoft.com/office/drawing/2014/main" id="{58CCF894-9037-E47D-59E3-0934CDDE8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F94A17-DB26-84D3-968A-CC4075BB649E}"/>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282904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0A47-AEDF-2D0F-2B3C-BA2B422CEB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166407-C3C7-9112-9B5C-F57C0C870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642E1D-87B8-76ED-22E9-555A7EBDA0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3BDD3D-4A4E-19C3-594A-3B933BD23B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1A26CA-638D-427E-3679-32D052A390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0F57F6-76C3-545D-6227-9406DB4C1CF6}"/>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8" name="Footer Placeholder 7">
            <a:extLst>
              <a:ext uri="{FF2B5EF4-FFF2-40B4-BE49-F238E27FC236}">
                <a16:creationId xmlns:a16="http://schemas.microsoft.com/office/drawing/2014/main" id="{B8575394-8AD0-9D87-81A6-85D090A224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61DF16-41E7-50F2-BC6E-C5F1AA63E879}"/>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260134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927C-5B9F-138E-FFE7-A875A158B7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E1223-151A-C8F7-BDAD-1CDD2102A564}"/>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4" name="Footer Placeholder 3">
            <a:extLst>
              <a:ext uri="{FF2B5EF4-FFF2-40B4-BE49-F238E27FC236}">
                <a16:creationId xmlns:a16="http://schemas.microsoft.com/office/drawing/2014/main" id="{3C539E63-5375-5438-3CF2-6266427312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FF81D7-A9A2-EBC6-A707-DC1D0359D563}"/>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408810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C15A61-00A2-3A76-9254-F9E93F51E5D8}"/>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3" name="Footer Placeholder 2">
            <a:extLst>
              <a:ext uri="{FF2B5EF4-FFF2-40B4-BE49-F238E27FC236}">
                <a16:creationId xmlns:a16="http://schemas.microsoft.com/office/drawing/2014/main" id="{A1C8F1B1-9DA7-0903-0912-8F6C099CCA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4B46A2-1BB8-AEEA-819A-031FA1BD2CA6}"/>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1181032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B0C65-5F66-CF2B-F64B-225BE40EC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D5946C-C764-C2C6-9D27-CF42514E9C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BE9074-1A55-6A80-E114-A1C310C37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AF6DB8-3F49-13A6-1EED-DD55D841A32B}"/>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6" name="Footer Placeholder 5">
            <a:extLst>
              <a:ext uri="{FF2B5EF4-FFF2-40B4-BE49-F238E27FC236}">
                <a16:creationId xmlns:a16="http://schemas.microsoft.com/office/drawing/2014/main" id="{6A158FD5-47E1-17E8-A5A3-6EF4207D21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2E7D12-9788-C4D9-8581-BB724740DF07}"/>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69272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D6A2-2876-E41B-5320-5E8234E35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F2F74C-9AEB-A52E-E714-EA28631543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1B7B06-68A5-3148-01DC-AECC33166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5EBC6-DD45-E2AF-FBD7-542D022EF729}"/>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6" name="Footer Placeholder 5">
            <a:extLst>
              <a:ext uri="{FF2B5EF4-FFF2-40B4-BE49-F238E27FC236}">
                <a16:creationId xmlns:a16="http://schemas.microsoft.com/office/drawing/2014/main" id="{687A001B-259C-7FDF-FBFC-D39685058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24054A-251D-3CB2-A03B-9292CBD20642}"/>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103040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36A390-FFC8-6C44-7D72-737136008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B7D72C-7C22-A27A-6FF2-52331BC870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8930C-C557-856A-9886-9BA69CA630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C14A45-BCC6-4365-9763-560FDC98A6B7}" type="datetimeFigureOut">
              <a:rPr lang="en-US" smtClean="0"/>
              <a:t>7/29/2025</a:t>
            </a:fld>
            <a:endParaRPr lang="en-US"/>
          </a:p>
        </p:txBody>
      </p:sp>
      <p:sp>
        <p:nvSpPr>
          <p:cNvPr id="5" name="Footer Placeholder 4">
            <a:extLst>
              <a:ext uri="{FF2B5EF4-FFF2-40B4-BE49-F238E27FC236}">
                <a16:creationId xmlns:a16="http://schemas.microsoft.com/office/drawing/2014/main" id="{C9765D69-5195-25E1-1894-A02254A68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E193361-A1DB-333C-7119-5D91C51424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E39042-C9B8-4D71-B328-0CAA7806BAC4}" type="slidenum">
              <a:rPr lang="en-US" smtClean="0"/>
              <a:t>‹#›</a:t>
            </a:fld>
            <a:endParaRPr lang="en-US"/>
          </a:p>
        </p:txBody>
      </p:sp>
    </p:spTree>
    <p:extLst>
      <p:ext uri="{BB962C8B-B14F-4D97-AF65-F5344CB8AC3E}">
        <p14:creationId xmlns:p14="http://schemas.microsoft.com/office/powerpoint/2010/main" val="822620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63971-0865-A183-EEE6-3CEE771D2BC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A50D356-BC1A-B4B5-B807-DA0D6101C703}"/>
              </a:ext>
            </a:extLst>
          </p:cNvPr>
          <p:cNvSpPr txBox="1"/>
          <p:nvPr/>
        </p:nvSpPr>
        <p:spPr>
          <a:xfrm>
            <a:off x="0" y="705177"/>
            <a:ext cx="12192000" cy="5447645"/>
          </a:xfrm>
          <a:prstGeom prst="rect">
            <a:avLst/>
          </a:prstGeom>
          <a:noFill/>
        </p:spPr>
        <p:txBody>
          <a:bodyPr wrap="square" rtlCol="0">
            <a:spAutoFit/>
          </a:bodyPr>
          <a:lstStyle/>
          <a:p>
            <a:pPr algn="ctr"/>
            <a:r>
              <a:rPr lang="en-US" sz="1400" b="1" dirty="0">
                <a:solidFill>
                  <a:schemeClr val="accent5"/>
                </a:solidFill>
              </a:rPr>
              <a:t>IN THE NAME OF ALLAH, THE MOST GRACIOUS, THE MOST MERCIFUL</a:t>
            </a:r>
            <a:endParaRPr lang="fa-IR" sz="1400" b="1" dirty="0">
              <a:solidFill>
                <a:schemeClr val="accent5"/>
              </a:solidFill>
            </a:endParaRPr>
          </a:p>
          <a:p>
            <a:pPr algn="ctr"/>
            <a:r>
              <a:rPr lang="en-US" sz="4000" b="1" dirty="0">
                <a:solidFill>
                  <a:schemeClr val="accent5"/>
                </a:solidFill>
              </a:rPr>
              <a:t>STRUCTURAL DUCTILITY RATIO OPTIMIZATION WITH PUSHOVER ANALYSIS OF CONCRETE FRAME SECTION. EVALUATING STRAIN HARDENING AND ULTIMATE STRAIN CRITERIA USING OPENSEES. FIND BEST COLUMN CONCRETE SECTION DEPTH WITH DEFINED STRUCTURAL DUCTILITY RATIO. OPTIMIZATION ALGORITHM: NEWTON-RAPHSON METHOD</a:t>
            </a:r>
          </a:p>
          <a:p>
            <a:pPr algn="ctr"/>
            <a:r>
              <a:rPr lang="en-US" sz="1400" b="1" dirty="0">
                <a:solidFill>
                  <a:schemeClr val="accent5"/>
                </a:solidFill>
              </a:rPr>
              <a:t>WRITTEN BY SALAR DELAVAR GHASHGHAEI (QASHQAI)</a:t>
            </a:r>
            <a:r>
              <a:rPr lang="fa-IR" sz="1400" b="1" dirty="0">
                <a:solidFill>
                  <a:schemeClr val="accent5"/>
                </a:solidFill>
              </a:rPr>
              <a:t> </a:t>
            </a:r>
            <a:endParaRPr lang="en-US" sz="1400" b="1" dirty="0">
              <a:solidFill>
                <a:schemeClr val="accent5"/>
              </a:solidFill>
            </a:endParaRPr>
          </a:p>
        </p:txBody>
      </p:sp>
    </p:spTree>
    <p:extLst>
      <p:ext uri="{BB962C8B-B14F-4D97-AF65-F5344CB8AC3E}">
        <p14:creationId xmlns:p14="http://schemas.microsoft.com/office/powerpoint/2010/main" val="2603634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A193A-7D3C-D4DA-7444-2C5E65AE7E5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2EEBC88-F6AB-F9D1-6823-D4FD6784CBD8}"/>
              </a:ext>
            </a:extLst>
          </p:cNvPr>
          <p:cNvPicPr>
            <a:picLocks noChangeAspect="1"/>
          </p:cNvPicPr>
          <p:nvPr/>
        </p:nvPicPr>
        <p:blipFill>
          <a:blip r:embed="rId2"/>
          <a:stretch>
            <a:fillRect/>
          </a:stretch>
        </p:blipFill>
        <p:spPr>
          <a:xfrm>
            <a:off x="1584093" y="234786"/>
            <a:ext cx="9023814" cy="6388428"/>
          </a:xfrm>
          <a:prstGeom prst="rect">
            <a:avLst/>
          </a:prstGeom>
        </p:spPr>
      </p:pic>
    </p:spTree>
    <p:extLst>
      <p:ext uri="{BB962C8B-B14F-4D97-AF65-F5344CB8AC3E}">
        <p14:creationId xmlns:p14="http://schemas.microsoft.com/office/powerpoint/2010/main" val="20478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C1D15-767B-9BA6-56C7-C34EF770FE9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6AF4449-A14E-0447-C7A9-02161CC9AAAF}"/>
              </a:ext>
            </a:extLst>
          </p:cNvPr>
          <p:cNvPicPr>
            <a:picLocks noChangeAspect="1"/>
          </p:cNvPicPr>
          <p:nvPr/>
        </p:nvPicPr>
        <p:blipFill>
          <a:blip r:embed="rId2"/>
          <a:stretch>
            <a:fillRect/>
          </a:stretch>
        </p:blipFill>
        <p:spPr>
          <a:xfrm>
            <a:off x="1523765" y="234786"/>
            <a:ext cx="9144470" cy="6388428"/>
          </a:xfrm>
          <a:prstGeom prst="rect">
            <a:avLst/>
          </a:prstGeom>
        </p:spPr>
      </p:pic>
    </p:spTree>
    <p:extLst>
      <p:ext uri="{BB962C8B-B14F-4D97-AF65-F5344CB8AC3E}">
        <p14:creationId xmlns:p14="http://schemas.microsoft.com/office/powerpoint/2010/main" val="140940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DBF98-38F6-4A89-000A-3C0DB1A0647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17B5FEB-7DEE-2B42-280B-CA076B889E10}"/>
              </a:ext>
            </a:extLst>
          </p:cNvPr>
          <p:cNvPicPr>
            <a:picLocks noChangeAspect="1"/>
          </p:cNvPicPr>
          <p:nvPr/>
        </p:nvPicPr>
        <p:blipFill>
          <a:blip r:embed="rId2"/>
          <a:stretch>
            <a:fillRect/>
          </a:stretch>
        </p:blipFill>
        <p:spPr>
          <a:xfrm>
            <a:off x="1342780" y="234786"/>
            <a:ext cx="9506439" cy="6388428"/>
          </a:xfrm>
          <a:prstGeom prst="rect">
            <a:avLst/>
          </a:prstGeom>
        </p:spPr>
      </p:pic>
    </p:spTree>
    <p:extLst>
      <p:ext uri="{BB962C8B-B14F-4D97-AF65-F5344CB8AC3E}">
        <p14:creationId xmlns:p14="http://schemas.microsoft.com/office/powerpoint/2010/main" val="190075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A51D8-592C-0773-9CAD-603A42F3AE8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DE3C8CF-ECE7-813F-C2AA-2718ECEA1FF9}"/>
              </a:ext>
            </a:extLst>
          </p:cNvPr>
          <p:cNvPicPr>
            <a:picLocks noChangeAspect="1"/>
          </p:cNvPicPr>
          <p:nvPr/>
        </p:nvPicPr>
        <p:blipFill>
          <a:blip r:embed="rId2"/>
          <a:stretch>
            <a:fillRect/>
          </a:stretch>
        </p:blipFill>
        <p:spPr>
          <a:xfrm>
            <a:off x="1511064" y="234786"/>
            <a:ext cx="9169871" cy="6388428"/>
          </a:xfrm>
          <a:prstGeom prst="rect">
            <a:avLst/>
          </a:prstGeom>
        </p:spPr>
      </p:pic>
    </p:spTree>
    <p:extLst>
      <p:ext uri="{BB962C8B-B14F-4D97-AF65-F5344CB8AC3E}">
        <p14:creationId xmlns:p14="http://schemas.microsoft.com/office/powerpoint/2010/main" val="3834267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74213-A5D4-2979-B1E5-40C387EC6F17}"/>
            </a:ext>
          </a:extLst>
        </p:cNvPr>
        <p:cNvGrpSpPr/>
        <p:nvPr/>
      </p:nvGrpSpPr>
      <p:grpSpPr>
        <a:xfrm>
          <a:off x="0" y="0"/>
          <a:ext cx="0" cy="0"/>
          <a:chOff x="0" y="0"/>
          <a:chExt cx="0" cy="0"/>
        </a:xfrm>
      </p:grpSpPr>
    </p:spTree>
    <p:extLst>
      <p:ext uri="{BB962C8B-B14F-4D97-AF65-F5344CB8AC3E}">
        <p14:creationId xmlns:p14="http://schemas.microsoft.com/office/powerpoint/2010/main" val="3524418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20C7F-609A-7F7C-4A4D-FA4A4F88061B}"/>
            </a:ext>
          </a:extLst>
        </p:cNvPr>
        <p:cNvGrpSpPr/>
        <p:nvPr/>
      </p:nvGrpSpPr>
      <p:grpSpPr>
        <a:xfrm>
          <a:off x="0" y="0"/>
          <a:ext cx="0" cy="0"/>
          <a:chOff x="0" y="0"/>
          <a:chExt cx="0" cy="0"/>
        </a:xfrm>
      </p:grpSpPr>
    </p:spTree>
    <p:extLst>
      <p:ext uri="{BB962C8B-B14F-4D97-AF65-F5344CB8AC3E}">
        <p14:creationId xmlns:p14="http://schemas.microsoft.com/office/powerpoint/2010/main" val="172395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15165-F8B6-EE1F-1E7E-E5C8D313FBEE}"/>
            </a:ext>
          </a:extLst>
        </p:cNvPr>
        <p:cNvGrpSpPr/>
        <p:nvPr/>
      </p:nvGrpSpPr>
      <p:grpSpPr>
        <a:xfrm>
          <a:off x="0" y="0"/>
          <a:ext cx="0" cy="0"/>
          <a:chOff x="0" y="0"/>
          <a:chExt cx="0" cy="0"/>
        </a:xfrm>
      </p:grpSpPr>
    </p:spTree>
    <p:extLst>
      <p:ext uri="{BB962C8B-B14F-4D97-AF65-F5344CB8AC3E}">
        <p14:creationId xmlns:p14="http://schemas.microsoft.com/office/powerpoint/2010/main" val="4113513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81EB7-071E-901D-C0DA-2B1260203491}"/>
            </a:ext>
          </a:extLst>
        </p:cNvPr>
        <p:cNvGrpSpPr/>
        <p:nvPr/>
      </p:nvGrpSpPr>
      <p:grpSpPr>
        <a:xfrm>
          <a:off x="0" y="0"/>
          <a:ext cx="0" cy="0"/>
          <a:chOff x="0" y="0"/>
          <a:chExt cx="0" cy="0"/>
        </a:xfrm>
      </p:grpSpPr>
    </p:spTree>
    <p:extLst>
      <p:ext uri="{BB962C8B-B14F-4D97-AF65-F5344CB8AC3E}">
        <p14:creationId xmlns:p14="http://schemas.microsoft.com/office/powerpoint/2010/main" val="3332071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A2059-A778-D094-C104-B1D7F77D0690}"/>
            </a:ext>
          </a:extLst>
        </p:cNvPr>
        <p:cNvGrpSpPr/>
        <p:nvPr/>
      </p:nvGrpSpPr>
      <p:grpSpPr>
        <a:xfrm>
          <a:off x="0" y="0"/>
          <a:ext cx="0" cy="0"/>
          <a:chOff x="0" y="0"/>
          <a:chExt cx="0" cy="0"/>
        </a:xfrm>
      </p:grpSpPr>
    </p:spTree>
    <p:extLst>
      <p:ext uri="{BB962C8B-B14F-4D97-AF65-F5344CB8AC3E}">
        <p14:creationId xmlns:p14="http://schemas.microsoft.com/office/powerpoint/2010/main" val="128538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79D757-46FD-1E12-BFEE-80D5C1245490}"/>
              </a:ext>
            </a:extLst>
          </p:cNvPr>
          <p:cNvPicPr>
            <a:picLocks noChangeAspect="1"/>
          </p:cNvPicPr>
          <p:nvPr/>
        </p:nvPicPr>
        <p:blipFill>
          <a:blip r:embed="rId2"/>
          <a:stretch>
            <a:fillRect/>
          </a:stretch>
        </p:blipFill>
        <p:spPr>
          <a:xfrm>
            <a:off x="1909762" y="909637"/>
            <a:ext cx="8372475" cy="5038725"/>
          </a:xfrm>
          <a:prstGeom prst="rect">
            <a:avLst/>
          </a:prstGeom>
        </p:spPr>
      </p:pic>
    </p:spTree>
    <p:extLst>
      <p:ext uri="{BB962C8B-B14F-4D97-AF65-F5344CB8AC3E}">
        <p14:creationId xmlns:p14="http://schemas.microsoft.com/office/powerpoint/2010/main" val="456797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FED33-3803-C554-8F8F-B0FC7B37444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2B6ABF6-4C8A-9B02-8D04-967C4AB73133}"/>
              </a:ext>
            </a:extLst>
          </p:cNvPr>
          <p:cNvPicPr>
            <a:picLocks noChangeAspect="1"/>
          </p:cNvPicPr>
          <p:nvPr/>
        </p:nvPicPr>
        <p:blipFill>
          <a:blip r:embed="rId2"/>
          <a:stretch>
            <a:fillRect/>
          </a:stretch>
        </p:blipFill>
        <p:spPr>
          <a:xfrm>
            <a:off x="3201051" y="0"/>
            <a:ext cx="5789898" cy="6858000"/>
          </a:xfrm>
          <a:prstGeom prst="rect">
            <a:avLst/>
          </a:prstGeom>
        </p:spPr>
      </p:pic>
    </p:spTree>
    <p:extLst>
      <p:ext uri="{BB962C8B-B14F-4D97-AF65-F5344CB8AC3E}">
        <p14:creationId xmlns:p14="http://schemas.microsoft.com/office/powerpoint/2010/main" val="3115384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1E6AA-0C43-7AAD-E675-3C069C0047E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F422552-9AEB-C71C-E24F-32682791A5C2}"/>
              </a:ext>
            </a:extLst>
          </p:cNvPr>
          <p:cNvPicPr>
            <a:picLocks noChangeAspect="1"/>
          </p:cNvPicPr>
          <p:nvPr/>
        </p:nvPicPr>
        <p:blipFill>
          <a:blip r:embed="rId2"/>
          <a:stretch>
            <a:fillRect/>
          </a:stretch>
        </p:blipFill>
        <p:spPr>
          <a:xfrm>
            <a:off x="0" y="127187"/>
            <a:ext cx="12192000" cy="6603626"/>
          </a:xfrm>
          <a:prstGeom prst="rect">
            <a:avLst/>
          </a:prstGeom>
        </p:spPr>
      </p:pic>
    </p:spTree>
    <p:extLst>
      <p:ext uri="{BB962C8B-B14F-4D97-AF65-F5344CB8AC3E}">
        <p14:creationId xmlns:p14="http://schemas.microsoft.com/office/powerpoint/2010/main" val="1050163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25B2-4E99-0771-2AFB-9A98A7DFBDA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BE2D6E-A0D3-C0C8-D022-11D987260B8D}"/>
              </a:ext>
            </a:extLst>
          </p:cNvPr>
          <p:cNvSpPr txBox="1"/>
          <p:nvPr/>
        </p:nvSpPr>
        <p:spPr>
          <a:xfrm>
            <a:off x="1" y="2660073"/>
            <a:ext cx="12192000" cy="1754326"/>
          </a:xfrm>
          <a:prstGeom prst="rect">
            <a:avLst/>
          </a:prstGeom>
          <a:noFill/>
        </p:spPr>
        <p:txBody>
          <a:bodyPr wrap="square" rtlCol="0">
            <a:spAutoFit/>
          </a:bodyPr>
          <a:lstStyle/>
          <a:p>
            <a:pPr algn="ctr"/>
            <a:r>
              <a:rPr lang="en-US" sz="5400" b="1" dirty="0">
                <a:solidFill>
                  <a:schemeClr val="accent5"/>
                </a:solidFill>
              </a:rPr>
              <a:t>NONLINEAR STATIC ANALYSIS</a:t>
            </a:r>
          </a:p>
          <a:p>
            <a:pPr algn="ctr"/>
            <a:r>
              <a:rPr lang="en-US" sz="5400" b="1" dirty="0">
                <a:solidFill>
                  <a:schemeClr val="accent5"/>
                </a:solidFill>
              </a:rPr>
              <a:t>(PUSHOVER)</a:t>
            </a:r>
            <a:endParaRPr lang="en-US" sz="5400" dirty="0"/>
          </a:p>
        </p:txBody>
      </p:sp>
    </p:spTree>
    <p:extLst>
      <p:ext uri="{BB962C8B-B14F-4D97-AF65-F5344CB8AC3E}">
        <p14:creationId xmlns:p14="http://schemas.microsoft.com/office/powerpoint/2010/main" val="372918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17FBA-83D1-6B33-40B1-6526EEB2253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7B241A9-C783-DEAA-0EB7-5613EE5077DE}"/>
              </a:ext>
            </a:extLst>
          </p:cNvPr>
          <p:cNvPicPr>
            <a:picLocks noChangeAspect="1"/>
          </p:cNvPicPr>
          <p:nvPr/>
        </p:nvPicPr>
        <p:blipFill>
          <a:blip r:embed="rId2"/>
          <a:stretch>
            <a:fillRect/>
          </a:stretch>
        </p:blipFill>
        <p:spPr>
          <a:xfrm>
            <a:off x="1817448" y="0"/>
            <a:ext cx="8557103" cy="6858000"/>
          </a:xfrm>
          <a:prstGeom prst="rect">
            <a:avLst/>
          </a:prstGeom>
        </p:spPr>
      </p:pic>
      <p:sp>
        <p:nvSpPr>
          <p:cNvPr id="8" name="TextBox 7">
            <a:extLst>
              <a:ext uri="{FF2B5EF4-FFF2-40B4-BE49-F238E27FC236}">
                <a16:creationId xmlns:a16="http://schemas.microsoft.com/office/drawing/2014/main" id="{2ADC3957-F674-0528-BB13-1FEC2348FC9C}"/>
              </a:ext>
            </a:extLst>
          </p:cNvPr>
          <p:cNvSpPr txBox="1"/>
          <p:nvPr/>
        </p:nvSpPr>
        <p:spPr>
          <a:xfrm>
            <a:off x="1835562" y="2071330"/>
            <a:ext cx="9051514" cy="1477328"/>
          </a:xfrm>
          <a:prstGeom prst="rect">
            <a:avLst/>
          </a:prstGeom>
          <a:noFill/>
        </p:spPr>
        <p:txBody>
          <a:bodyPr wrap="square" rtlCol="0">
            <a:spAutoFit/>
          </a:bodyPr>
          <a:lstStyle/>
          <a:p>
            <a:r>
              <a:rPr lang="en-US" b="1" dirty="0">
                <a:solidFill>
                  <a:schemeClr val="accent3"/>
                </a:solidFill>
              </a:rPr>
              <a:t>		 Optimum Column Section Depth :            814.943543</a:t>
            </a:r>
          </a:p>
          <a:p>
            <a:r>
              <a:rPr lang="en-US" b="1" dirty="0">
                <a:solidFill>
                  <a:schemeClr val="accent3"/>
                </a:solidFill>
              </a:rPr>
              <a:t>		 Iteration Counts:                         5</a:t>
            </a:r>
          </a:p>
          <a:p>
            <a:r>
              <a:rPr lang="en-US" b="1" dirty="0">
                <a:solidFill>
                  <a:schemeClr val="accent3"/>
                </a:solidFill>
              </a:rPr>
              <a:t>		 Convergence Residual:                     4.8415029110e-08</a:t>
            </a:r>
          </a:p>
          <a:p>
            <a:endParaRPr lang="en-US" b="1" dirty="0">
              <a:solidFill>
                <a:schemeClr val="accent3"/>
              </a:solidFill>
            </a:endParaRPr>
          </a:p>
          <a:p>
            <a:r>
              <a:rPr lang="en-US" b="1" dirty="0">
                <a:solidFill>
                  <a:schemeClr val="accent3"/>
                </a:solidFill>
              </a:rPr>
              <a:t>		Total time (s): 132.9531</a:t>
            </a:r>
          </a:p>
        </p:txBody>
      </p:sp>
    </p:spTree>
    <p:extLst>
      <p:ext uri="{BB962C8B-B14F-4D97-AF65-F5344CB8AC3E}">
        <p14:creationId xmlns:p14="http://schemas.microsoft.com/office/powerpoint/2010/main" val="398300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318A2-15C6-695D-CB9B-794A823D7268}"/>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FEE3FA6-F33D-7D76-1EB9-16080E0FB2D3}"/>
              </a:ext>
            </a:extLst>
          </p:cNvPr>
          <p:cNvPicPr>
            <a:picLocks noChangeAspect="1"/>
          </p:cNvPicPr>
          <p:nvPr/>
        </p:nvPicPr>
        <p:blipFill>
          <a:blip r:embed="rId2"/>
          <a:stretch>
            <a:fillRect/>
          </a:stretch>
        </p:blipFill>
        <p:spPr>
          <a:xfrm>
            <a:off x="1523765" y="234786"/>
            <a:ext cx="9144470" cy="6388428"/>
          </a:xfrm>
          <a:prstGeom prst="rect">
            <a:avLst/>
          </a:prstGeom>
        </p:spPr>
      </p:pic>
      <p:sp>
        <p:nvSpPr>
          <p:cNvPr id="8" name="TextBox 7">
            <a:extLst>
              <a:ext uri="{FF2B5EF4-FFF2-40B4-BE49-F238E27FC236}">
                <a16:creationId xmlns:a16="http://schemas.microsoft.com/office/drawing/2014/main" id="{409A3344-5E5A-191F-EA45-B28484DCC5F8}"/>
              </a:ext>
            </a:extLst>
          </p:cNvPr>
          <p:cNvSpPr txBox="1"/>
          <p:nvPr/>
        </p:nvSpPr>
        <p:spPr>
          <a:xfrm>
            <a:off x="2524124" y="751344"/>
            <a:ext cx="6691313" cy="5355312"/>
          </a:xfrm>
          <a:prstGeom prst="rect">
            <a:avLst/>
          </a:prstGeom>
          <a:noFill/>
        </p:spPr>
        <p:txBody>
          <a:bodyPr wrap="square" rtlCol="0">
            <a:spAutoFit/>
          </a:bodyPr>
          <a:lstStyle/>
          <a:p>
            <a:r>
              <a:rPr lang="en-US" b="1" dirty="0">
                <a:solidFill>
                  <a:schemeClr val="accent5"/>
                </a:solidFill>
              </a:rPr>
              <a:t> +==========================+</a:t>
            </a:r>
          </a:p>
          <a:p>
            <a:r>
              <a:rPr lang="en-US" b="1" dirty="0">
                <a:solidFill>
                  <a:schemeClr val="accent5"/>
                </a:solidFill>
              </a:rPr>
              <a:t>=   Analysis curve fitted =</a:t>
            </a:r>
          </a:p>
          <a:p>
            <a:r>
              <a:rPr lang="en-US" b="1" dirty="0">
                <a:solidFill>
                  <a:schemeClr val="accent5"/>
                </a:solidFill>
              </a:rPr>
              <a:t>     Disp       Base Shear </a:t>
            </a:r>
          </a:p>
          <a:p>
            <a:r>
              <a:rPr lang="en-US" b="1" dirty="0">
                <a:solidFill>
                  <a:schemeClr val="accent5"/>
                </a:solidFill>
              </a:rPr>
              <a:t>----------------------------</a:t>
            </a:r>
          </a:p>
          <a:p>
            <a:r>
              <a:rPr lang="en-US" b="1" dirty="0">
                <a:solidFill>
                  <a:schemeClr val="accent5"/>
                </a:solidFill>
              </a:rPr>
              <a:t>[[0.00000000e+00 0.00000000e+00]</a:t>
            </a:r>
          </a:p>
          <a:p>
            <a:r>
              <a:rPr lang="en-US" b="1" dirty="0">
                <a:solidFill>
                  <a:schemeClr val="accent5"/>
                </a:solidFill>
              </a:rPr>
              <a:t> [8.83322278e+01 2.96880573e+06]</a:t>
            </a:r>
          </a:p>
          <a:p>
            <a:r>
              <a:rPr lang="en-US" b="1" dirty="0">
                <a:solidFill>
                  <a:schemeClr val="accent5"/>
                </a:solidFill>
              </a:rPr>
              <a:t> [6.62491716e+02 3.01532812e+06]]</a:t>
            </a:r>
          </a:p>
          <a:p>
            <a:r>
              <a:rPr lang="en-US" b="1" dirty="0">
                <a:solidFill>
                  <a:schemeClr val="accent5"/>
                </a:solidFill>
              </a:rPr>
              <a:t>+==========================+</a:t>
            </a:r>
          </a:p>
          <a:p>
            <a:r>
              <a:rPr lang="en-US" b="1" dirty="0">
                <a:solidFill>
                  <a:schemeClr val="accent5"/>
                </a:solidFill>
              </a:rPr>
              <a:t>+----------------------------------------------------+</a:t>
            </a:r>
          </a:p>
          <a:p>
            <a:r>
              <a:rPr lang="en-US" b="1" dirty="0">
                <a:solidFill>
                  <a:schemeClr val="accent5"/>
                </a:solidFill>
              </a:rPr>
              <a:t> Structure Elastic Stiffness :     33609.54</a:t>
            </a:r>
          </a:p>
          <a:p>
            <a:r>
              <a:rPr lang="en-US" b="1" dirty="0">
                <a:solidFill>
                  <a:schemeClr val="accent5"/>
                </a:solidFill>
              </a:rPr>
              <a:t> Structure Plastic Stiffness :     4551.50</a:t>
            </a:r>
          </a:p>
          <a:p>
            <a:r>
              <a:rPr lang="en-US" b="1" dirty="0">
                <a:solidFill>
                  <a:schemeClr val="accent5"/>
                </a:solidFill>
              </a:rPr>
              <a:t> Structure Tangent Stiffness :     81.03</a:t>
            </a:r>
          </a:p>
          <a:p>
            <a:r>
              <a:rPr lang="en-US" b="1" dirty="0">
                <a:solidFill>
                  <a:schemeClr val="accent5"/>
                </a:solidFill>
              </a:rPr>
              <a:t> Structure Ductility Ratio :       7.50</a:t>
            </a:r>
          </a:p>
          <a:p>
            <a:r>
              <a:rPr lang="en-US" b="1" dirty="0">
                <a:solidFill>
                  <a:schemeClr val="accent5"/>
                </a:solidFill>
              </a:rPr>
              <a:t> Structure Over Strength Factor:   1.02</a:t>
            </a:r>
          </a:p>
          <a:p>
            <a:r>
              <a:rPr lang="en-US" b="1" dirty="0">
                <a:solidFill>
                  <a:schemeClr val="accent5"/>
                </a:solidFill>
              </a:rPr>
              <a:t>+----------------------------------------------------+</a:t>
            </a:r>
          </a:p>
          <a:p>
            <a:r>
              <a:rPr lang="en-US" b="1" dirty="0">
                <a:solidFill>
                  <a:schemeClr val="accent5"/>
                </a:solidFill>
              </a:rPr>
              <a:t>Over Strength Coefficient (</a:t>
            </a:r>
            <a:r>
              <a:rPr lang="el-GR" b="1" dirty="0">
                <a:solidFill>
                  <a:schemeClr val="accent5"/>
                </a:solidFill>
              </a:rPr>
              <a:t>Ω0):  1.0157</a:t>
            </a:r>
          </a:p>
          <a:p>
            <a:r>
              <a:rPr lang="en-US" b="1" dirty="0">
                <a:solidFill>
                  <a:schemeClr val="accent5"/>
                </a:solidFill>
              </a:rPr>
              <a:t>Displacement Ductility Ratio (</a:t>
            </a:r>
            <a:r>
              <a:rPr lang="el-GR" b="1" dirty="0">
                <a:solidFill>
                  <a:schemeClr val="accent5"/>
                </a:solidFill>
              </a:rPr>
              <a:t>μ):7.5000</a:t>
            </a:r>
          </a:p>
          <a:p>
            <a:r>
              <a:rPr lang="en-US" b="1" dirty="0">
                <a:solidFill>
                  <a:schemeClr val="accent5"/>
                </a:solidFill>
              </a:rPr>
              <a:t>Ductility Coefficient (R</a:t>
            </a:r>
            <a:r>
              <a:rPr lang="el-GR" b="1" dirty="0">
                <a:solidFill>
                  <a:schemeClr val="accent5"/>
                </a:solidFill>
              </a:rPr>
              <a:t>μ):  7.5000</a:t>
            </a:r>
          </a:p>
          <a:p>
            <a:r>
              <a:rPr lang="en-US" b="1" dirty="0">
                <a:solidFill>
                  <a:schemeClr val="accent5"/>
                </a:solidFill>
              </a:rPr>
              <a:t>Structural Behavior Coefficient (R): 7.6175</a:t>
            </a:r>
          </a:p>
        </p:txBody>
      </p:sp>
    </p:spTree>
    <p:extLst>
      <p:ext uri="{BB962C8B-B14F-4D97-AF65-F5344CB8AC3E}">
        <p14:creationId xmlns:p14="http://schemas.microsoft.com/office/powerpoint/2010/main" val="408801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6C8E4-641A-02E7-7F57-05ED09422D2B}"/>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12DE2A13-DC68-4E55-FBDE-4DE62D119B99}"/>
              </a:ext>
            </a:extLst>
          </p:cNvPr>
          <p:cNvPicPr>
            <a:picLocks noChangeAspect="1"/>
          </p:cNvPicPr>
          <p:nvPr/>
        </p:nvPicPr>
        <p:blipFill>
          <a:blip r:embed="rId2"/>
          <a:stretch>
            <a:fillRect/>
          </a:stretch>
        </p:blipFill>
        <p:spPr>
          <a:xfrm>
            <a:off x="1584093" y="234786"/>
            <a:ext cx="9023814" cy="6388428"/>
          </a:xfrm>
          <a:prstGeom prst="rect">
            <a:avLst/>
          </a:prstGeom>
        </p:spPr>
      </p:pic>
    </p:spTree>
    <p:extLst>
      <p:ext uri="{BB962C8B-B14F-4D97-AF65-F5344CB8AC3E}">
        <p14:creationId xmlns:p14="http://schemas.microsoft.com/office/powerpoint/2010/main" val="36947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39EA3-46A0-14A8-7EBD-C7E6F3F83C3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7EBFCEC-6FC5-D693-22A6-F701F4610E5B}"/>
              </a:ext>
            </a:extLst>
          </p:cNvPr>
          <p:cNvPicPr>
            <a:picLocks noChangeAspect="1"/>
          </p:cNvPicPr>
          <p:nvPr/>
        </p:nvPicPr>
        <p:blipFill>
          <a:blip r:embed="rId2"/>
          <a:stretch>
            <a:fillRect/>
          </a:stretch>
        </p:blipFill>
        <p:spPr>
          <a:xfrm>
            <a:off x="1530115" y="234786"/>
            <a:ext cx="9131769" cy="6388428"/>
          </a:xfrm>
          <a:prstGeom prst="rect">
            <a:avLst/>
          </a:prstGeom>
        </p:spPr>
      </p:pic>
    </p:spTree>
    <p:extLst>
      <p:ext uri="{BB962C8B-B14F-4D97-AF65-F5344CB8AC3E}">
        <p14:creationId xmlns:p14="http://schemas.microsoft.com/office/powerpoint/2010/main" val="2478476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TotalTime>
  <Words>197</Words>
  <Application>Microsoft Office PowerPoint</Application>
  <PresentationFormat>Widescreen</PresentationFormat>
  <Paragraphs>29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salar dq</dc:creator>
  <cp:lastModifiedBy>salar dq</cp:lastModifiedBy>
  <cp:revision>37</cp:revision>
  <cp:lastPrinted>2025-07-29T11:26:06Z</cp:lastPrinted>
  <dcterms:created xsi:type="dcterms:W3CDTF">2025-07-14T18:44:20Z</dcterms:created>
  <dcterms:modified xsi:type="dcterms:W3CDTF">2025-07-29T11:26:07Z</dcterms:modified>
</cp:coreProperties>
</file>