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1" r:id="rId3"/>
    <p:sldId id="313" r:id="rId4"/>
    <p:sldId id="304" r:id="rId5"/>
    <p:sldId id="317" r:id="rId6"/>
    <p:sldId id="312" r:id="rId7"/>
    <p:sldId id="314" r:id="rId8"/>
    <p:sldId id="315" r:id="rId9"/>
    <p:sldId id="316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212735"/>
            <a:ext cx="12192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800" b="1" dirty="0">
                <a:solidFill>
                  <a:schemeClr val="accent5"/>
                </a:solidFill>
              </a:rPr>
              <a:t>OPTIMIZATION OF PLATE THICKNESS WITH COMPARATIVE ANALYSIS OF AXIAL FORCE–MOMENT (P–M) INTERACTION IN CONFINED REINFORCED CONCRETE WITH PLATE COMPOSITE SECTIONS: EVALUATING STRAIN HARDENING AND ULTIMATE STRAIN CRITERIA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1C02B-24B3-4D3D-DD47-3BD1F7513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8F4F95-013A-BB34-6453-A063AE330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4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0" y="0"/>
            <a:ext cx="578989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68769A-B510-51B8-82FA-EFDCE8B9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719" y="0"/>
            <a:ext cx="7200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FDEBE-D87B-B41B-9433-16E6C3AAC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811A54-F649-BB33-0C81-B2E1DE36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6"/>
            <a:ext cx="12192000" cy="65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93AB6-CC54-4757-4230-67268EB9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36F23-ECAA-D80C-A939-B4DE359EA8E0}"/>
              </a:ext>
            </a:extLst>
          </p:cNvPr>
          <p:cNvSpPr txBox="1"/>
          <p:nvPr/>
        </p:nvSpPr>
        <p:spPr>
          <a:xfrm>
            <a:off x="3167062" y="251207"/>
            <a:ext cx="5857875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5"/>
                </a:solidFill>
              </a:rPr>
              <a:t>PLATE THICKNESS: 1.00000000e+01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F:  1036871.385868473</a:t>
            </a:r>
          </a:p>
          <a:p>
            <a:r>
              <a:rPr lang="en-US" sz="1100" b="1" dirty="0" err="1">
                <a:solidFill>
                  <a:schemeClr val="accent5"/>
                </a:solidFill>
              </a:rPr>
              <a:t>Fmin</a:t>
            </a:r>
            <a:r>
              <a:rPr lang="en-US" sz="1100" b="1" dirty="0">
                <a:solidFill>
                  <a:schemeClr val="accent5"/>
                </a:solidFill>
              </a:rPr>
              <a:t>:  1036866.7435809877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Fmax:  1036876.0281560402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DF:  464228.75262796873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DX:  2.2335354714649007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IT:  1  - RESIDUAL:  2.2335354714649007  - PLATE THICKNESS:  10 </a:t>
            </a:r>
          </a:p>
          <a:p>
            <a:endParaRPr lang="en-US" sz="1100" b="1" dirty="0">
              <a:solidFill>
                <a:schemeClr val="accent5"/>
              </a:solidFill>
            </a:endParaRPr>
          </a:p>
          <a:p>
            <a:r>
              <a:rPr lang="en-US" sz="1100" b="1" dirty="0">
                <a:solidFill>
                  <a:schemeClr val="accent5"/>
                </a:solidFill>
              </a:rPr>
              <a:t>PLATE THICKNESS: 7.76646453e+00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F:  2517.2699756994843</a:t>
            </a:r>
          </a:p>
          <a:p>
            <a:r>
              <a:rPr lang="en-US" sz="1100" b="1" dirty="0" err="1">
                <a:solidFill>
                  <a:schemeClr val="accent5"/>
                </a:solidFill>
              </a:rPr>
              <a:t>Fmin</a:t>
            </a:r>
            <a:r>
              <a:rPr lang="en-US" sz="1100" b="1" dirty="0">
                <a:solidFill>
                  <a:schemeClr val="accent5"/>
                </a:solidFill>
              </a:rPr>
              <a:t>:  2512.650228900835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Fmax:  2521.8897225987166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DF:  461974.6848940849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DX:  0.005448934883253633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IT:  2  - RESIDUAL:  0.005448934883253633  - PLATE THICKNESS:  7.766464528535099 </a:t>
            </a:r>
          </a:p>
          <a:p>
            <a:endParaRPr lang="en-US" sz="1100" b="1" dirty="0">
              <a:solidFill>
                <a:schemeClr val="accent5"/>
              </a:solidFill>
            </a:endParaRPr>
          </a:p>
          <a:p>
            <a:r>
              <a:rPr lang="en-US" sz="1100" b="1" dirty="0">
                <a:solidFill>
                  <a:schemeClr val="accent5"/>
                </a:solidFill>
              </a:rPr>
              <a:t>PLATE THICKNESS: 7.76101559e+00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F:  0.014982929453253746</a:t>
            </a:r>
          </a:p>
          <a:p>
            <a:r>
              <a:rPr lang="en-US" sz="1100" b="1" dirty="0" err="1">
                <a:solidFill>
                  <a:schemeClr val="accent5"/>
                </a:solidFill>
              </a:rPr>
              <a:t>Fmin</a:t>
            </a:r>
            <a:r>
              <a:rPr lang="en-US" sz="1100" b="1" dirty="0">
                <a:solidFill>
                  <a:schemeClr val="accent5"/>
                </a:solidFill>
              </a:rPr>
              <a:t>:  -4.6047088745981455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Fmax:  4.63467482291162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DF:  461969.1848754882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DX:  3.2432746477001504e-08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IT:  3  - RESIDUAL:  3.2432746477001504e-08  - PLATE THICKNESS:  7.7610155936518455 </a:t>
            </a:r>
          </a:p>
          <a:p>
            <a:endParaRPr lang="en-US" sz="1100" b="1" dirty="0">
              <a:solidFill>
                <a:schemeClr val="accent5"/>
              </a:solidFill>
            </a:endParaRPr>
          </a:p>
          <a:p>
            <a:r>
              <a:rPr lang="en-US" sz="1100" b="1" dirty="0">
                <a:solidFill>
                  <a:schemeClr val="accent5"/>
                </a:solidFill>
              </a:rPr>
              <a:t>PLATE THICKNESS: 7.76101556e+00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F:  5.587935447692871e-09</a:t>
            </a:r>
          </a:p>
          <a:p>
            <a:r>
              <a:rPr lang="en-US" sz="1100" b="1" dirty="0" err="1">
                <a:solidFill>
                  <a:schemeClr val="accent5"/>
                </a:solidFill>
              </a:rPr>
              <a:t>Fmin</a:t>
            </a:r>
            <a:r>
              <a:rPr lang="en-US" sz="1100" b="1" dirty="0">
                <a:solidFill>
                  <a:schemeClr val="accent5"/>
                </a:solidFill>
              </a:rPr>
              <a:t>:  -4.619691805914044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Fmax:  4.619691899046302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DF:  461969.18524801725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DX:  1.2095905151537061e-14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IT:  4  - RESIDUAL:  1.2095905151537061e-14  - PLATE THICKNESS:  7.761015561219099 </a:t>
            </a:r>
          </a:p>
          <a:p>
            <a:endParaRPr lang="en-US" sz="1100" b="1" dirty="0">
              <a:solidFill>
                <a:schemeClr val="accent5"/>
              </a:solidFill>
            </a:endParaRPr>
          </a:p>
          <a:p>
            <a:r>
              <a:rPr lang="en-US" sz="1100" b="1" dirty="0">
                <a:solidFill>
                  <a:schemeClr val="accent5"/>
                </a:solidFill>
              </a:rPr>
              <a:t>Optimum Plate Thickness:    </a:t>
            </a:r>
            <a:r>
              <a:rPr lang="en-US" sz="1100" b="1" dirty="0">
                <a:solidFill>
                  <a:schemeClr val="accent5"/>
                </a:solidFill>
                <a:highlight>
                  <a:srgbClr val="FFFF00"/>
                </a:highlight>
              </a:rPr>
              <a:t>7.761016e+00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Iteration Counts:           4</a:t>
            </a:r>
          </a:p>
          <a:p>
            <a:r>
              <a:rPr lang="en-US" sz="1100" b="1" dirty="0">
                <a:solidFill>
                  <a:schemeClr val="accent5"/>
                </a:solidFill>
              </a:rPr>
              <a:t>Convergence Residual:       1.2095905152e-14</a:t>
            </a:r>
          </a:p>
          <a:p>
            <a:endParaRPr lang="en-US" sz="1100" b="1" dirty="0">
              <a:solidFill>
                <a:schemeClr val="accent5"/>
              </a:solidFill>
            </a:endParaRPr>
          </a:p>
          <a:p>
            <a:r>
              <a:rPr lang="en-US" sz="1100" b="1" dirty="0">
                <a:solidFill>
                  <a:schemeClr val="accent5"/>
                </a:solidFill>
              </a:rPr>
              <a:t>Total time (s): 27.6250 </a:t>
            </a:r>
          </a:p>
        </p:txBody>
      </p:sp>
    </p:spTree>
    <p:extLst>
      <p:ext uri="{BB962C8B-B14F-4D97-AF65-F5344CB8AC3E}">
        <p14:creationId xmlns:p14="http://schemas.microsoft.com/office/powerpoint/2010/main" val="37119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32C77-6C85-CDDD-2EE7-049774EA6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8DE4AE-1B71-C659-F29A-4D7AFAEE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5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6B446-0386-225F-7F41-E171BEA6B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21E05-DEC0-1C44-5D83-C82E53899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D9132-E525-3CC8-0782-05E782FC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305E92-DDE9-482E-A2DB-2D066E267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66045-6711-BFB4-C808-44FC6A37F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587009-64FB-E7D5-362F-CB100C3E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6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64059-6B68-A48A-B565-A23DD16CE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82557-86C4-9F3B-B16C-E3872177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6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212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56</cp:revision>
  <cp:lastPrinted>2025-08-07T11:20:43Z</cp:lastPrinted>
  <dcterms:created xsi:type="dcterms:W3CDTF">2025-07-14T18:44:20Z</dcterms:created>
  <dcterms:modified xsi:type="dcterms:W3CDTF">2025-08-07T11:20:45Z</dcterms:modified>
</cp:coreProperties>
</file>