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9" r:id="rId3"/>
    <p:sldId id="281" r:id="rId4"/>
    <p:sldId id="257" r:id="rId5"/>
    <p:sldId id="258" r:id="rId6"/>
    <p:sldId id="303" r:id="rId7"/>
    <p:sldId id="342" r:id="rId8"/>
    <p:sldId id="320" r:id="rId9"/>
    <p:sldId id="317" r:id="rId10"/>
    <p:sldId id="308" r:id="rId11"/>
    <p:sldId id="343" r:id="rId12"/>
    <p:sldId id="344" r:id="rId13"/>
    <p:sldId id="319" r:id="rId14"/>
    <p:sldId id="337" r:id="rId15"/>
    <p:sldId id="338" r:id="rId16"/>
    <p:sldId id="260" r:id="rId17"/>
    <p:sldId id="341" r:id="rId18"/>
    <p:sldId id="340" r:id="rId19"/>
    <p:sldId id="306" r:id="rId20"/>
    <p:sldId id="311" r:id="rId21"/>
    <p:sldId id="313" r:id="rId22"/>
    <p:sldId id="314" r:id="rId23"/>
    <p:sldId id="345" r:id="rId24"/>
    <p:sldId id="315" r:id="rId25"/>
    <p:sldId id="316" r:id="rId26"/>
    <p:sldId id="321" r:id="rId27"/>
    <p:sldId id="325" r:id="rId28"/>
    <p:sldId id="326" r:id="rId29"/>
    <p:sldId id="322" r:id="rId30"/>
    <p:sldId id="323" r:id="rId31"/>
    <p:sldId id="324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9511-2709-E7A8-0E94-7B7E8BA2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762-DC49-2CDB-1E5E-51482A3E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B94A-2D9B-EC0B-0E67-60AA46EC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45C6-EBBD-B162-7A5C-1392FA6E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595D-6113-9E8B-E375-518B03D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D6D-B08F-1F2D-509E-FFCCF04C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F4AE-2145-0F44-717F-4D77BAE2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E041-CB43-0051-23CC-2B28A57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1443-6A6B-E748-A3B7-20C3FA0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72BA-835A-30D1-8168-51566E0A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4E1B-39BF-E681-B5B8-88FBA902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9254-4DBE-B052-3BB1-BFD7D117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ED6C-685E-40E9-C987-B5609C0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6231-DFED-F5BB-258C-C357365B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AA09-8761-B20D-DA5B-0EC457E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1C7-1C56-3A1A-B144-CB902609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50C2-398E-7A8F-4C02-E2D50CC6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C3B8-CF88-184A-8F38-CE7FE17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DE1F-115B-8810-F0E9-E49E76F3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8BB2-2809-BF14-46DE-7DF3668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37D-DC98-95CE-4F36-2D2F580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C449-F7EE-7D59-2270-3BAFBBC2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2A3-B124-7343-F734-E50A26D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FD5F-9FD9-398C-10F8-4F0062D5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0B96-3984-A56F-EF8F-6283CC6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63B-90B6-1A99-2ECC-F1F074F3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086B-1EE1-E48A-AE24-AB47AB97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747C-B621-B873-3660-96FAEBAA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FCA8-9B1F-6F3D-11F7-834CE567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F894-9037-E47D-59E3-0934CDDE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4A17-DB26-84D3-968A-CC4075BB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A47-AEDF-2D0F-2B3C-BA2B422C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6407-C3C7-9112-9B5C-F57C0C87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E1D-87B8-76ED-22E9-555A7EBD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BDD3D-4A4E-19C3-594A-3B933BD23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A26CA-638D-427E-3679-32D052A3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57F6-76C3-545D-6227-9406DB4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5394-8AD0-9D87-81A6-85D090A2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1DF16-41E7-50F2-BC6E-C5F1AA6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927C-5B9F-138E-FFE7-A875A15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223-151A-C8F7-BDAD-1CDD210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39E63-5375-5438-3CF2-6266427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81D7-A9A2-EBC6-A707-DC1D035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5A61-00A2-3A76-9254-F9E93F5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F1B1-9DA7-0903-0912-8F6C099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46A2-1BB8-AEEA-819A-031FA1B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C65-5F66-CF2B-F64B-225BE40E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946C-C764-C2C6-9D27-CF42514E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9074-1A55-6A80-E114-A1C310C3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6DB8-3F49-13A6-1EED-DD55D841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FD5-47E1-17E8-A5A3-6EF4207D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7D12-9788-C4D9-8581-BB724740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6A2-2876-E41B-5320-5E8234E3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2F74C-9AEB-A52E-E714-EA2863154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7B06-68A5-3148-01DC-AECC3316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5EBC6-DD45-E2AF-FBD7-542D022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001B-259C-7FDF-FBFC-D3968505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054A-251D-3CB2-A03B-9292CBD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A390-FFC8-6C44-7D72-7371360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D72C-7C22-A27A-6FF2-52331BC8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930C-C557-856A-9886-9BA69CA63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14A45-BCC6-4365-9763-560FDC98A6B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5D69-5195-25E1-1894-A02254A6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3361-A1DB-333C-7119-5D91C514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7C0FB5-4CA3-7C57-8671-0CEB18E772CB}"/>
              </a:ext>
            </a:extLst>
          </p:cNvPr>
          <p:cNvSpPr txBox="1"/>
          <p:nvPr/>
        </p:nvSpPr>
        <p:spPr>
          <a:xfrm>
            <a:off x="-1" y="628233"/>
            <a:ext cx="12192001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/>
                </a:solidFill>
              </a:rPr>
              <a:t>IN THE NAME OF ALLAH, THE MOST GRACIOUS, THE MOST MERCIFUL</a:t>
            </a:r>
            <a:endParaRPr lang="fa-IR" sz="1400" b="1" dirty="0">
              <a:solidFill>
                <a:schemeClr val="accent3"/>
              </a:solidFill>
            </a:endParaRPr>
          </a:p>
          <a:p>
            <a:pPr algn="ctr"/>
            <a:r>
              <a:rPr lang="en-US" sz="5500" b="1" dirty="0">
                <a:solidFill>
                  <a:schemeClr val="accent3"/>
                </a:solidFill>
              </a:rPr>
              <a:t>COMPARATIVE STUDY OF ELASTIC AND INELASTIC STRUCTURAL BEHAVIOR THROUGH PUSHOVER DYNAMIC ANALYSIS. HARMONIC IMPACT LOADING ANALYSIS OF CONCRETE FRAME USING OPENSEES</a:t>
            </a:r>
          </a:p>
          <a:p>
            <a:pPr algn="ctr"/>
            <a:r>
              <a:rPr lang="en-US" sz="1400" b="1" dirty="0">
                <a:solidFill>
                  <a:schemeClr val="accent3"/>
                </a:solidFill>
              </a:rPr>
              <a:t>WRITTEN BY SALAR DELAVAR GHASHGHAEI (QASHQAI)</a:t>
            </a:r>
            <a:r>
              <a:rPr lang="fa-IR" sz="1400" b="1" dirty="0">
                <a:solidFill>
                  <a:schemeClr val="accent3"/>
                </a:solidFill>
              </a:rPr>
              <a:t> </a:t>
            </a:r>
            <a:endParaRPr lang="en-US" sz="1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79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AFD2B-5FE6-611A-B288-94CCA5F54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E961F6-5324-BD60-C8CA-ACDA1FD2A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11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4AFBF-2C4E-ED3F-67D3-35850CA70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7FDC8C-B727-7B8B-0987-DD9E6AF22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66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AE21B-4026-04B8-B23A-DB56D1FF1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F470F5-98F9-DE03-DC4A-FCFEE238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21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6617B-15BD-E3B4-3B0A-229B03E05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9ECB0D-947F-487D-53CE-E06475396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37" y="225260"/>
            <a:ext cx="9239725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64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B4840-4D4F-EFFA-0E64-8CFF5BD31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43FB79-6028-83FF-A00C-58BAF29A8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D1034A-9A3E-C156-C04C-1409E100014D}"/>
              </a:ext>
            </a:extLst>
          </p:cNvPr>
          <p:cNvSpPr txBox="1"/>
          <p:nvPr/>
        </p:nvSpPr>
        <p:spPr>
          <a:xfrm>
            <a:off x="5200650" y="612844"/>
            <a:ext cx="62293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b="1" dirty="0">
                <a:solidFill>
                  <a:schemeClr val="accent5"/>
                </a:solidFill>
              </a:rPr>
              <a:t>     </a:t>
            </a:r>
            <a:r>
              <a:rPr lang="en-US" b="1" dirty="0" err="1">
                <a:solidFill>
                  <a:schemeClr val="accent5"/>
                </a:solidFill>
              </a:rPr>
              <a:t>Disp</a:t>
            </a:r>
            <a:r>
              <a:rPr lang="en-US" b="1" dirty="0">
                <a:solidFill>
                  <a:schemeClr val="accent5"/>
                </a:solidFill>
              </a:rPr>
              <a:t>        Base Shear</a:t>
            </a:r>
          </a:p>
          <a:p>
            <a:r>
              <a:rPr lang="en-US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[1.18863557e+02 1.58187702e+06]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[6.83639813e+02 1.83731549e+06]]</a:t>
            </a:r>
          </a:p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Elastic Stiffness :     13308.34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Plastic Stiffness :     2687.55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Tangent Stiffness :     452.28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Ductility Ratio :       5.75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Over Strength Factor:   1.16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Over Strength Coefficient (</a:t>
            </a:r>
            <a:r>
              <a:rPr lang="el-GR" b="1" dirty="0">
                <a:solidFill>
                  <a:schemeClr val="accent5"/>
                </a:solidFill>
              </a:rPr>
              <a:t>Ω0):      1.1615</a:t>
            </a:r>
          </a:p>
          <a:p>
            <a:r>
              <a:rPr lang="en-US" b="1" dirty="0">
                <a:solidFill>
                  <a:schemeClr val="accent5"/>
                </a:solidFill>
              </a:rPr>
              <a:t>Displacement Ductility Ratio (</a:t>
            </a:r>
            <a:r>
              <a:rPr lang="el-GR" b="1" dirty="0">
                <a:solidFill>
                  <a:schemeClr val="accent5"/>
                </a:solidFill>
              </a:rPr>
              <a:t>μ):    5.7515</a:t>
            </a:r>
          </a:p>
          <a:p>
            <a:r>
              <a:rPr lang="en-US" b="1" dirty="0">
                <a:solidFill>
                  <a:schemeClr val="accent5"/>
                </a:solidFill>
              </a:rPr>
              <a:t>Ductility Coefficient (R</a:t>
            </a:r>
            <a:r>
              <a:rPr lang="el-GR" b="1" dirty="0">
                <a:solidFill>
                  <a:schemeClr val="accent5"/>
                </a:solidFill>
              </a:rPr>
              <a:t>μ):          5.7515</a:t>
            </a:r>
          </a:p>
          <a:p>
            <a:r>
              <a:rPr lang="en-US" b="1" dirty="0">
                <a:solidFill>
                  <a:schemeClr val="accent5"/>
                </a:solidFill>
              </a:rPr>
              <a:t>Structural Behavior Coefficient (R): 6.6802</a:t>
            </a:r>
          </a:p>
          <a:p>
            <a:r>
              <a:rPr lang="en-US" b="1" dirty="0">
                <a:solidFill>
                  <a:schemeClr val="accent5"/>
                </a:solidFill>
              </a:rPr>
              <a:t>Structural Ductility Damage Index in X Direction: 0.8677</a:t>
            </a:r>
          </a:p>
        </p:txBody>
      </p:sp>
    </p:spTree>
    <p:extLst>
      <p:ext uri="{BB962C8B-B14F-4D97-AF65-F5344CB8AC3E}">
        <p14:creationId xmlns:p14="http://schemas.microsoft.com/office/powerpoint/2010/main" val="379948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9F0E0-F7B1-0A79-D9A8-F45AD8DEE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CA6C5E-00F5-2F04-4904-CD1322FF4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1F0D9D-72D2-C02C-C836-9B3EE076D044}"/>
              </a:ext>
            </a:extLst>
          </p:cNvPr>
          <p:cNvSpPr txBox="1"/>
          <p:nvPr/>
        </p:nvSpPr>
        <p:spPr>
          <a:xfrm>
            <a:off x="5200650" y="612844"/>
            <a:ext cx="62293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b="1" dirty="0">
                <a:solidFill>
                  <a:schemeClr val="accent5"/>
                </a:solidFill>
              </a:rPr>
              <a:t>     </a:t>
            </a:r>
            <a:r>
              <a:rPr lang="en-US" b="1" dirty="0" err="1">
                <a:solidFill>
                  <a:schemeClr val="accent5"/>
                </a:solidFill>
              </a:rPr>
              <a:t>Disp</a:t>
            </a:r>
            <a:r>
              <a:rPr lang="en-US" b="1" dirty="0">
                <a:solidFill>
                  <a:schemeClr val="accent5"/>
                </a:solidFill>
              </a:rPr>
              <a:t>        Base Shear</a:t>
            </a:r>
          </a:p>
          <a:p>
            <a:r>
              <a:rPr lang="en-US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[8.13269403e+00 1.98335618e+06]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[5.44495459e+01 1.83731549e+06]]</a:t>
            </a:r>
          </a:p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Elastic Stiffness :     243874.44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Plastic Stiffness :     33743.45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Tangent Stiffness :     -3153.08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Ductility Ratio :       6.70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Over Strength Factor:   0.93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Over Strength Coefficient (</a:t>
            </a:r>
            <a:r>
              <a:rPr lang="el-GR" b="1" dirty="0">
                <a:solidFill>
                  <a:schemeClr val="accent5"/>
                </a:solidFill>
              </a:rPr>
              <a:t>Ω0):      0.9264</a:t>
            </a:r>
          </a:p>
          <a:p>
            <a:r>
              <a:rPr lang="en-US" b="1" dirty="0">
                <a:solidFill>
                  <a:schemeClr val="accent5"/>
                </a:solidFill>
              </a:rPr>
              <a:t>Displacement Ductility Ratio (</a:t>
            </a:r>
            <a:r>
              <a:rPr lang="el-GR" b="1" dirty="0">
                <a:solidFill>
                  <a:schemeClr val="accent5"/>
                </a:solidFill>
              </a:rPr>
              <a:t>μ):    6.6951</a:t>
            </a:r>
          </a:p>
          <a:p>
            <a:r>
              <a:rPr lang="en-US" b="1" dirty="0">
                <a:solidFill>
                  <a:schemeClr val="accent5"/>
                </a:solidFill>
              </a:rPr>
              <a:t>Ductility Coefficient (R</a:t>
            </a:r>
            <a:r>
              <a:rPr lang="el-GR" b="1" dirty="0">
                <a:solidFill>
                  <a:schemeClr val="accent5"/>
                </a:solidFill>
              </a:rPr>
              <a:t>μ):          6.6951</a:t>
            </a:r>
          </a:p>
          <a:p>
            <a:r>
              <a:rPr lang="en-US" b="1" dirty="0">
                <a:solidFill>
                  <a:schemeClr val="accent5"/>
                </a:solidFill>
              </a:rPr>
              <a:t>Structural Behavior Coefficient (R): 6.2022</a:t>
            </a:r>
          </a:p>
          <a:p>
            <a:r>
              <a:rPr lang="en-US" b="1" dirty="0">
                <a:solidFill>
                  <a:schemeClr val="accent5"/>
                </a:solidFill>
              </a:rPr>
              <a:t>Structural Ductility Damage Index in Y Direction: 0.6380</a:t>
            </a:r>
          </a:p>
        </p:txBody>
      </p:sp>
    </p:spTree>
    <p:extLst>
      <p:ext uri="{BB962C8B-B14F-4D97-AF65-F5344CB8AC3E}">
        <p14:creationId xmlns:p14="http://schemas.microsoft.com/office/powerpoint/2010/main" val="2241336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A3300-5EE3-8104-47E1-E7C1219DC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0A7FF-61FD-718A-2317-1B0ECCF31E61}"/>
              </a:ext>
            </a:extLst>
          </p:cNvPr>
          <p:cNvSpPr txBox="1"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5"/>
                </a:solidFill>
              </a:rPr>
              <a:t>ELASTIC AND INELASTIC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4141397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B25A8-8B94-9B0A-5F76-01CDB2419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5B9883-1C8F-55FD-6A04-48F0D350A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56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CB94D-73BE-600B-CF7B-141BFBBF7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12E3B3-7435-B6D5-7C29-6367BB1C1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571" y="936497"/>
            <a:ext cx="7918857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34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8F4F5-86BD-5AD8-2B1C-F7A8CA24B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8BC1BF-2E5A-F6AD-960B-7B20406D2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539" y="234786"/>
            <a:ext cx="9188922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9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0C08B-4C62-5AF4-56E4-B06CC9E6B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E29980-50D0-D2E7-FB18-2CFA1C633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85" y="228600"/>
            <a:ext cx="9464429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11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14BA2-627D-3A74-ACDC-700363FBC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B12F56-8673-B520-4CE0-835FD16CD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17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36957-F0BD-22DB-C086-0ECBD57F7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109FF5-B44A-8E9D-F388-8EB92CDDA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55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11BF-82D4-13B2-95BA-F9E8E17E3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82C78E-BD4A-8391-41C8-AC045051B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09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D6B51-BB08-F35E-774A-879AA7BCB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485A56-5F3C-F12D-F443-03E25B80A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561" y="234786"/>
            <a:ext cx="929687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74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C2FB6-0763-8E70-01EC-FE373965B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10672F-4312-3CF2-78BB-CA1375F39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84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15F61-9D0F-82E0-88DC-FD48DC2C5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B8E21F-7155-48EC-36A9-7F048A3C2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54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ABCF5-FF45-828C-14B3-F0BCCBF1C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739D18-0A60-5217-BCA5-3042AEEA7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53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4E5C5-26DE-08F2-6CCB-469FA5CFF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25B353-0179-A483-8ACF-117F89B3A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795" y="936497"/>
            <a:ext cx="700441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42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77462-C054-44B5-2008-91C2BE25A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4CDE30-E4A9-DD96-F3CB-B2CAD22F4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320" y="936497"/>
            <a:ext cx="6985359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42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AAAB3-7ABA-E72B-A342-26CA103C5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50CCF4-A088-8B9B-613B-DA04DD9BF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808" y="936497"/>
            <a:ext cx="649638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2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ED33-3803-C554-8F8F-B0FC7B37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B6ABF6-4C8A-9B02-8D04-967C4AB73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51" y="0"/>
            <a:ext cx="5789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84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E3FF4-0708-EBFF-B3E7-27E8E330D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502DB7-50FD-76DE-D335-41D6BD48F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36497"/>
            <a:ext cx="637572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09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6DED3-E116-222B-41FB-F56F42DAC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A224E7-9FC1-1794-AE2E-5EA0257A3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36497"/>
            <a:ext cx="637572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37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120E8-E8DD-A0E2-F216-0C5816C17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C891ED-85B2-EA11-D227-52843AA01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859" y="936497"/>
            <a:ext cx="645828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45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EFA66-38B4-89BC-999A-58CEF46AC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9BB821-8B8E-F2E4-8950-FE4E6BB8C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36497"/>
            <a:ext cx="637572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48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40E5C-70FE-7EA4-6B0E-CF32DFCB6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7C84A5-2E1A-06D9-A2DC-D33C15B89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36497"/>
            <a:ext cx="637572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97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2BB22-7ABD-4FF8-F693-A760C0F79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B0A7B6-DC91-C3E8-C1BE-F78349DB2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936497"/>
            <a:ext cx="62995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46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38972-695F-582C-6734-648BD2E8F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C1BCD8-2C05-B1EE-D4DB-1122229B3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936497"/>
            <a:ext cx="62995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260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C7C04-501D-217B-5150-51B04D0E0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DC5782-D6F9-3BC4-9638-C3115D5CB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305" y="936497"/>
            <a:ext cx="662339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15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DA747-FE75-FBC1-3447-5AC09C37F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084B00-23D9-FDDE-852E-604864A9F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910" y="936497"/>
            <a:ext cx="642018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864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2D30A-E218-9A73-E0CB-DFCD1D8BA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A7E88B-8F4F-B499-1AB7-3F043CB25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936497"/>
            <a:ext cx="62995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57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318A2-15C6-695D-CB9B-794A823D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F6CE09-FCB5-BF89-26C7-9812D61DB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17"/>
            <a:ext cx="12192000" cy="657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193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DC430-96C4-B619-DE14-78478AE94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368ADC-7447-A81C-1DDC-540DCD73F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910" y="936497"/>
            <a:ext cx="642018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818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5FD82-51BF-D221-A104-3FC0111BA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EBCB2-2E05-1DE8-EF3E-F2435803D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936497"/>
            <a:ext cx="62995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68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125B2-4E99-0771-2AFB-9A98A7DFB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BE2D6E-A0D3-C0C8-D022-11D987260B8D}"/>
              </a:ext>
            </a:extLst>
          </p:cNvPr>
          <p:cNvSpPr txBox="1"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5"/>
                </a:solidFill>
              </a:rPr>
              <a:t>ELASTIC AND INELASTIC STATIC ANALYSIS</a:t>
            </a:r>
          </a:p>
          <a:p>
            <a:pPr algn="ctr"/>
            <a:r>
              <a:rPr lang="en-US" sz="6600" b="1" dirty="0">
                <a:solidFill>
                  <a:schemeClr val="accent5"/>
                </a:solidFill>
              </a:rPr>
              <a:t>(PUSHOVER)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72918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5D858-2AE4-FB22-4D69-C7F9601B2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A85A15-C76D-3171-D5BF-E53E0538F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48" y="0"/>
            <a:ext cx="8557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9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39685-A230-766A-61FC-41D949D6E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F0ED74-4463-9514-18F6-BD5FBF5BB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8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C6E06-371A-B6AC-19BB-ED9F49D58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572BBA-A8F3-D085-6C03-E2E757B17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013" y="234786"/>
            <a:ext cx="9207973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4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7C1CB-1628-C010-1615-A3FC25910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448F7B-385B-B588-F6BE-AD1412001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273</Words>
  <Application>Microsoft Office PowerPoint</Application>
  <PresentationFormat>Widescreen</PresentationFormat>
  <Paragraphs>46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71</cp:revision>
  <cp:lastPrinted>2025-08-18T10:58:37Z</cp:lastPrinted>
  <dcterms:created xsi:type="dcterms:W3CDTF">2025-07-14T18:44:20Z</dcterms:created>
  <dcterms:modified xsi:type="dcterms:W3CDTF">2025-08-18T11:04:18Z</dcterms:modified>
</cp:coreProperties>
</file>