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39" r:id="rId3"/>
    <p:sldId id="281" r:id="rId4"/>
    <p:sldId id="346" r:id="rId5"/>
    <p:sldId id="257" r:id="rId6"/>
    <p:sldId id="258" r:id="rId7"/>
    <p:sldId id="303" r:id="rId8"/>
    <p:sldId id="342" r:id="rId9"/>
    <p:sldId id="320" r:id="rId10"/>
    <p:sldId id="317" r:id="rId11"/>
    <p:sldId id="308" r:id="rId12"/>
    <p:sldId id="343" r:id="rId13"/>
    <p:sldId id="344" r:id="rId14"/>
    <p:sldId id="319" r:id="rId15"/>
    <p:sldId id="347" r:id="rId16"/>
    <p:sldId id="348" r:id="rId17"/>
    <p:sldId id="260" r:id="rId18"/>
    <p:sldId id="341" r:id="rId19"/>
    <p:sldId id="306" r:id="rId20"/>
    <p:sldId id="311" r:id="rId21"/>
    <p:sldId id="313" r:id="rId22"/>
    <p:sldId id="314" r:id="rId23"/>
    <p:sldId id="345" r:id="rId24"/>
    <p:sldId id="315" r:id="rId25"/>
    <p:sldId id="316" r:id="rId26"/>
    <p:sldId id="321" r:id="rId27"/>
    <p:sldId id="325" r:id="rId28"/>
    <p:sldId id="326" r:id="rId29"/>
    <p:sldId id="322" r:id="rId30"/>
    <p:sldId id="323" r:id="rId31"/>
    <p:sldId id="324" r:id="rId32"/>
    <p:sldId id="327" r:id="rId33"/>
    <p:sldId id="328" r:id="rId34"/>
    <p:sldId id="329" r:id="rId35"/>
    <p:sldId id="330" r:id="rId36"/>
    <p:sldId id="331" r:id="rId37"/>
    <p:sldId id="351" r:id="rId38"/>
    <p:sldId id="332" r:id="rId39"/>
    <p:sldId id="333" r:id="rId40"/>
    <p:sldId id="349" r:id="rId4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D69511-2709-E7A8-0E94-7B7E8BA28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47D762-DC49-2CDB-1E5E-51482A3E85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59B94A-2D9B-EC0B-0E67-60AA46EC2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E145C6-EBBD-B162-7A5C-1392FA6EF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ED595D-6113-9E8B-E375-518B03D48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670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B4D6D-B08F-1F2D-509E-FFCCF04C2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99F4AE-2145-0F44-717F-4D77BAE29D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EE041-CB43-0051-23CC-2B28A5727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61443-6A6B-E748-A3B7-20C3FA0EC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D72BA-835A-30D1-8168-51566E0A6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3427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4E1B-39BF-E681-B5B8-88FBA902FA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1B9254-4DBE-B052-3BB1-BFD7D117C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6ED6C-685E-40E9-C987-B5609C002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36231-DFED-F5BB-258C-C357365BC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50AA09-8761-B20D-DA5B-0EC457EDC4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2498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8C1C7-1C56-3A1A-B144-CB902609D4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9550C2-398E-7A8F-4C02-E2D50CC6F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DC3B8-CF88-184A-8F38-CE7FE17CC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2DE1F-115B-8810-F0E9-E49E76F3A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318BB2-2809-BF14-46DE-7DF366865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188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D37D-DC98-95CE-4F36-2D2F5801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3FC449-F7EE-7D59-2270-3BAFBBC2FD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DB2A3-B124-7343-F734-E50A26D0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37FD5F-9FD9-398C-10F8-4F0062D55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BE0B96-3984-A56F-EF8F-6283CC63C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0754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A63B-90B6-1A99-2ECC-F1F074F37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41086B-1EE1-E48A-AE24-AB47AB9742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07747C-B621-B873-3660-96FAEBAA2A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A4FCA8-9B1F-6F3D-11F7-834CE56756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CCF894-9037-E47D-59E3-0934CDDE85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F94A17-DB26-84D3-968A-CC4075BB6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041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80A47-AEDF-2D0F-2B3C-BA2B422CE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166407-C3C7-9112-9B5C-F57C0C8706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8642E1D-87B8-76ED-22E9-555A7EBDA0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3BDD3D-4A4E-19C3-594A-3B933BD23B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1A26CA-638D-427E-3679-32D052A390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0F57F6-76C3-545D-6227-9406DB4C1C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8575394-8AD0-9D87-81A6-85D090A22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61DF16-41E7-50F2-BC6E-C5F1AA63E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3463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34927C-5B9F-138E-FFE7-A875A158B7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BE1223-151A-C8F7-BDAD-1CDD2102A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539E63-5375-5438-3CF2-6266427312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FF81D7-A9A2-EBC6-A707-DC1D0359D5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109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C15A61-00A2-3A76-9254-F9E93F51E5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C8F1B1-9DA7-0903-0912-8F6C099CC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4B46A2-1BB8-AEEA-819A-031FA1BD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0325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B0C65-5F66-CF2B-F64B-225BE40EC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5946C-C764-C2C6-9D27-CF42514E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BE9074-1A55-6A80-E114-A1C310C37D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F6DB8-3F49-13A6-1EED-DD55D841A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158FD5-47E1-17E8-A5A3-6EF4207D21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2E7D12-9788-C4D9-8581-BB724740D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7269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FD6A2-2876-E41B-5320-5E8234E35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2F74C-9AEB-A52E-E714-EA28631543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1B7B06-68A5-3148-01DC-AECC331660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75EBC6-DD45-E2AF-FBD7-542D022EF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7A001B-259C-7FDF-FBFC-D3968505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24054A-251D-3CB2-A03B-9292CBD20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401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36A390-FFC8-6C44-7D72-737136008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B7D72C-7C22-A27A-6FF2-52331BC870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48930C-C557-856A-9886-9BA69CA630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C14A45-BCC6-4365-9763-560FDC98A6B7}" type="datetimeFigureOut">
              <a:rPr lang="en-US" smtClean="0"/>
              <a:t>8/25/2025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765D69-5195-25E1-1894-A02254A682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93361-A1DB-333C-7119-5D91C5142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4E39042-C9B8-4D71-B328-0CAA7806BA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26202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97C0FB5-4CA3-7C57-8671-0CEB18E772CB}"/>
              </a:ext>
            </a:extLst>
          </p:cNvPr>
          <p:cNvSpPr txBox="1"/>
          <p:nvPr/>
        </p:nvSpPr>
        <p:spPr>
          <a:xfrm>
            <a:off x="-1" y="205040"/>
            <a:ext cx="12192001" cy="64479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>
                <a:solidFill>
                  <a:schemeClr val="accent3"/>
                </a:solidFill>
              </a:rPr>
              <a:t>IN THE NAME OF ALLAH, THE MOST GRACIOUS, THE MOST MERCIFUL</a:t>
            </a:r>
            <a:endParaRPr lang="fa-IR" sz="1400" b="1" dirty="0">
              <a:solidFill>
                <a:schemeClr val="accent3"/>
              </a:solidFill>
            </a:endParaRPr>
          </a:p>
          <a:p>
            <a:pPr algn="ctr"/>
            <a:r>
              <a:rPr lang="en-US" sz="5500" b="1" dirty="0">
                <a:solidFill>
                  <a:schemeClr val="accent3"/>
                </a:solidFill>
              </a:rPr>
              <a:t>COMPARATIVE STUDY OF ELASTIC AND INELASTIC STRUCTURAL BEHAVIOR THROUGH PUSHOVER DYNAMIC ANALYSIS. FREE-VIBRATION ANALYSIS OF CONCRETE FRAME WITH VISCOUS DAMPER USING OPENSEES</a:t>
            </a:r>
          </a:p>
          <a:p>
            <a:pPr algn="ctr"/>
            <a:r>
              <a:rPr lang="en-US" sz="1400" b="1" dirty="0">
                <a:solidFill>
                  <a:schemeClr val="accent3"/>
                </a:solidFill>
              </a:rPr>
              <a:t>WRITTEN BY SALAR DELAVAR GHASHGHAEI (QASHQAI)</a:t>
            </a:r>
            <a:r>
              <a:rPr lang="fa-IR" sz="1400" b="1" dirty="0">
                <a:solidFill>
                  <a:schemeClr val="accent3"/>
                </a:solidFill>
              </a:rPr>
              <a:t> </a:t>
            </a:r>
            <a:endParaRPr lang="en-US" sz="1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67975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C7C1CB-1628-C010-1615-A3FC25910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17B4595-CDF0-F404-EEDC-A80433370D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218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BAFD2B-5FE6-611A-B288-94CCA5F54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F2B42E2-0DA4-C216-A4DE-404F86381A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81111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B4AFBF-2C4E-ED3F-67D3-35850CA70F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B373182-61A4-C1E3-9DBD-4FED2B365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576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AE21B-4026-04B8-B23A-DB56D1FF1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5623DFD-D416-D6AE-177D-253514435D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11064" y="225260"/>
            <a:ext cx="9169871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521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56617B-15BD-E3B4-3B0A-229B03E05B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8D16B2-E4AF-875F-37FC-1F3217BD11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25260"/>
            <a:ext cx="9227024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56427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E53228-B384-A496-F3CF-43DF80BE69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A08CBB4-23A3-78EA-D7D4-36F3BFC92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CDEAAE7-5C21-D3AC-56F7-F0E23A3C6629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[2.19526346e+02 1.93813588e+07]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[7.82314246e+02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88287.17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59116.25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47737.57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3.56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2.39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2.3862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3.5636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8.5035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X Direction: -0.2039</a:t>
            </a:r>
          </a:p>
        </p:txBody>
      </p:sp>
    </p:spTree>
    <p:extLst>
      <p:ext uri="{BB962C8B-B14F-4D97-AF65-F5344CB8AC3E}">
        <p14:creationId xmlns:p14="http://schemas.microsoft.com/office/powerpoint/2010/main" val="4530998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A2986-DBBA-C25E-5999-C351FF2A07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9A39329-A545-F1C9-F5E8-00124D3AE2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C400020-0B44-DE2F-961A-40CD43482E11}"/>
              </a:ext>
            </a:extLst>
          </p:cNvPr>
          <p:cNvSpPr txBox="1"/>
          <p:nvPr/>
        </p:nvSpPr>
        <p:spPr>
          <a:xfrm>
            <a:off x="5200650" y="612844"/>
            <a:ext cx="622935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=   Analysis curve fitted =</a:t>
            </a:r>
          </a:p>
          <a:p>
            <a:r>
              <a:rPr lang="en-US" b="1" dirty="0">
                <a:solidFill>
                  <a:schemeClr val="accent5"/>
                </a:solidFill>
              </a:rPr>
              <a:t>     </a:t>
            </a:r>
            <a:r>
              <a:rPr lang="en-US" b="1" dirty="0" err="1">
                <a:solidFill>
                  <a:schemeClr val="accent5"/>
                </a:solidFill>
              </a:rPr>
              <a:t>Disp</a:t>
            </a:r>
            <a:r>
              <a:rPr lang="en-US" b="1" dirty="0">
                <a:solidFill>
                  <a:schemeClr val="accent5"/>
                </a:solidFill>
              </a:rPr>
              <a:t>        Base Shear</a:t>
            </a:r>
          </a:p>
          <a:p>
            <a:r>
              <a:rPr lang="en-US" b="1" dirty="0">
                <a:solidFill>
                  <a:schemeClr val="accent5"/>
                </a:solidFill>
              </a:rPr>
              <a:t>----------------------------</a:t>
            </a:r>
          </a:p>
          <a:p>
            <a:r>
              <a:rPr lang="en-US" b="1" dirty="0">
                <a:solidFill>
                  <a:schemeClr val="accent5"/>
                </a:solidFill>
              </a:rPr>
              <a:t>[[0.00000000e+00 0.00000000e+00]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[5.38492101e+00 2.20350353e+07]</a:t>
            </a:r>
          </a:p>
          <a:p>
            <a:r>
              <a:rPr lang="en-US" b="1" dirty="0">
                <a:solidFill>
                  <a:schemeClr val="accent5"/>
                </a:solidFill>
              </a:rPr>
              <a:t> [1.31517948e+02 4.62474860e+07]]</a:t>
            </a:r>
          </a:p>
          <a:p>
            <a:r>
              <a:rPr lang="en-US" b="1" dirty="0">
                <a:solidFill>
                  <a:schemeClr val="accent5"/>
                </a:solidFill>
              </a:rPr>
              <a:t>+==========================+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Elastic Stiffness :     4091988.59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Plastic Stiffness :     351643.91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Tangent Stiffness :     191959.64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Ductility Ratio :       24.42</a:t>
            </a:r>
          </a:p>
          <a:p>
            <a:r>
              <a:rPr lang="en-US" b="1" dirty="0">
                <a:solidFill>
                  <a:schemeClr val="accent5"/>
                </a:solidFill>
              </a:rPr>
              <a:t> Structure Over Strength Factor:   2.10</a:t>
            </a:r>
          </a:p>
          <a:p>
            <a:r>
              <a:rPr lang="en-US" b="1" dirty="0">
                <a:solidFill>
                  <a:schemeClr val="accent5"/>
                </a:solidFill>
              </a:rPr>
              <a:t>+----------------------------------------------------+</a:t>
            </a:r>
          </a:p>
          <a:p>
            <a:r>
              <a:rPr lang="en-US" b="1" dirty="0">
                <a:solidFill>
                  <a:schemeClr val="accent5"/>
                </a:solidFill>
              </a:rPr>
              <a:t>Over Strength Coefficient (</a:t>
            </a:r>
            <a:r>
              <a:rPr lang="el-GR" b="1" dirty="0">
                <a:solidFill>
                  <a:schemeClr val="accent5"/>
                </a:solidFill>
              </a:rPr>
              <a:t>Ω0):      2.0988</a:t>
            </a:r>
          </a:p>
          <a:p>
            <a:r>
              <a:rPr lang="en-US" b="1" dirty="0">
                <a:solidFill>
                  <a:schemeClr val="accent5"/>
                </a:solidFill>
              </a:rPr>
              <a:t>Displacement Ductility Ratio (</a:t>
            </a:r>
            <a:r>
              <a:rPr lang="el-GR" b="1" dirty="0">
                <a:solidFill>
                  <a:schemeClr val="accent5"/>
                </a:solidFill>
              </a:rPr>
              <a:t>μ):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Ductility Coefficient (R</a:t>
            </a:r>
            <a:r>
              <a:rPr lang="el-GR" b="1" dirty="0">
                <a:solidFill>
                  <a:schemeClr val="accent5"/>
                </a:solidFill>
              </a:rPr>
              <a:t>μ):          24.4234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Behavior Coefficient (R): 51.2602</a:t>
            </a:r>
          </a:p>
          <a:p>
            <a:r>
              <a:rPr lang="en-US" b="1" dirty="0">
                <a:solidFill>
                  <a:schemeClr val="accent5"/>
                </a:solidFill>
              </a:rPr>
              <a:t>Structural Ductility Damage Index in Y Direction: 0.0344</a:t>
            </a:r>
          </a:p>
        </p:txBody>
      </p:sp>
    </p:spTree>
    <p:extLst>
      <p:ext uri="{BB962C8B-B14F-4D97-AF65-F5344CB8AC3E}">
        <p14:creationId xmlns:p14="http://schemas.microsoft.com/office/powerpoint/2010/main" val="4227439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4A3300-5EE3-8104-47E1-E7C1219DC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0A7FF-61FD-718A-2317-1B0ECCF31E61}"/>
              </a:ext>
            </a:extLst>
          </p:cNvPr>
          <p:cNvSpPr txBox="1"/>
          <p:nvPr/>
        </p:nvSpPr>
        <p:spPr>
          <a:xfrm>
            <a:off x="0" y="2367171"/>
            <a:ext cx="121920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4141397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B25A8-8B94-9B0A-5F76-01CDB2419B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A4682A-ECD7-B3F3-035D-B0601AD8D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875646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38F4F5-86BD-5AD8-2B1C-F7A8CA24B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D5BDE9E-A1CF-1BAC-5F6A-A6C068CE3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4093" y="234786"/>
            <a:ext cx="902381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48993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D0C08B-4C62-5AF4-56E4-B06CC9E6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70096A4-99B8-4CA6-A51F-9AC20166CE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9333" y="205190"/>
            <a:ext cx="8333333" cy="6447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40116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914BA2-627D-3A74-ACDC-700363FBC4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31127E6-23F2-25AB-C770-FFECF47AC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8175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436957-F0BD-22DB-C086-0ECBD57F74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092C9A0-4B98-2702-5CB3-720FD0AD6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6552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311BF-82D4-13B2-95BA-F9E8E17E3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9B54DF2-42B3-840B-F4FF-8B69AE979E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787" y="234786"/>
            <a:ext cx="9252426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099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5D6B51-BB08-F35E-774A-879AA7BCB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4863DD6-C35C-799C-556F-EEBD0119B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27749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BC2FB6-0763-8E70-01EC-FE373965B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344C87-D8E5-4350-0C13-75E16A727D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14841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B15F61-9D0F-82E0-88DC-FD48DC2C5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488753B-05CE-EB61-311C-C1CF66F6F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510" y="234786"/>
            <a:ext cx="9334980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61545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0ABCF5-FF45-828C-14B3-F0BCCBF1C7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DEA633-C915-3FD4-E322-F2CC430FC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0536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B4E5C5-26DE-08F2-6CCB-469FA5CFF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5E61033-44B3-1615-196E-86BB184127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2428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A77462-C054-44B5-2008-91C2BE25A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BCAD4B2-787D-4605-DC0B-34672346E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6167" y="936497"/>
            <a:ext cx="709966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5421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4AAAB3-7ABA-E72B-A342-26CA103C5C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AB1B6AB-BD59-7F98-494E-8D7E45EAA6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562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FED33-3803-C554-8F8F-B0FC7B3744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2B6ABF6-4C8A-9B02-8D04-967C4AB73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840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AE3FF4-0708-EBFF-B3E7-27E8E330D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3B8568-36BF-C5F6-E7C1-89D9FCF74E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7808" y="936497"/>
            <a:ext cx="649638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20972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6DED3-E116-222B-41FB-F56F42DAC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D22249D-7CCC-4F41-1B1B-57A6C2D77F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2376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7120E8-E8DD-A0E2-F216-0C5816C17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69C20A8-1AE6-530C-16D9-2093014DD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25582" y="936497"/>
            <a:ext cx="6540836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1245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EFA66-38B4-89BC-999A-58CEF46AC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9A439C-AFF4-CA1F-F3DE-084EF8C903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12483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C40E5C-70FE-7EA4-6B0E-CF32DFCB6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BA9C842-0611-4540-DC64-2F1C436A68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4305" y="936497"/>
            <a:ext cx="662339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949752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02BB22-7ABD-4FF8-F693-A760C0F79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EB9ECE2-5A2C-07FD-B088-E485C31E30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12" y="869818"/>
            <a:ext cx="7290175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8462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38972-695F-582C-6734-648BD2E8F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A7CF46-629F-E231-A3F9-3A44A3B06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0912" y="869818"/>
            <a:ext cx="7290175" cy="51183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601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7839DA-73AE-7867-D51A-6683911CC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D0E54BE0-8F75-0CFD-6E0A-FA6A9FC08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70161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BC7C04-501D-217B-5150-51B04D0E08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5C1855-E2DC-A81E-9B04-AA313AAB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501589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DA747-FE75-FBC1-3447-5AC09C37F7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378100-BD74-D341-EECE-DA4EC0B49A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6238" y="936497"/>
            <a:ext cx="6299524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0864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357CC3-6B27-0565-1918-71CF0C0F5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0F44B1-C9C1-356C-72CA-8F09401CB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885" y="0"/>
            <a:ext cx="955623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1842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23299-2949-FAA3-C6B1-B9E90DD59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9C1F9FB-F29A-B82B-0037-D0C1AB820E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6056" y="936497"/>
            <a:ext cx="655988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52248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6318A2-15C6-695D-CB9B-794A823D7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A72476-52DB-FB39-11FF-961D484F1F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931"/>
            <a:ext cx="12192000" cy="65221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0193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125B2-4E99-0771-2AFB-9A98A7DF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BE2D6E-A0D3-C0C8-D022-11D987260B8D}"/>
              </a:ext>
            </a:extLst>
          </p:cNvPr>
          <p:cNvSpPr txBox="1"/>
          <p:nvPr/>
        </p:nvSpPr>
        <p:spPr>
          <a:xfrm>
            <a:off x="0" y="1859339"/>
            <a:ext cx="121920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>
                <a:solidFill>
                  <a:schemeClr val="accent5"/>
                </a:solidFill>
              </a:rPr>
              <a:t>ELASTIC AND INELASTIC STATIC ANALYSIS</a:t>
            </a:r>
          </a:p>
          <a:p>
            <a:pPr algn="ctr"/>
            <a:r>
              <a:rPr lang="en-US" sz="6600" b="1" dirty="0">
                <a:solidFill>
                  <a:schemeClr val="accent5"/>
                </a:solidFill>
              </a:rPr>
              <a:t>(PUSHOVER)</a:t>
            </a:r>
            <a:endParaRPr lang="en-US" sz="6600" dirty="0"/>
          </a:p>
        </p:txBody>
      </p:sp>
    </p:spTree>
    <p:extLst>
      <p:ext uri="{BB962C8B-B14F-4D97-AF65-F5344CB8AC3E}">
        <p14:creationId xmlns:p14="http://schemas.microsoft.com/office/powerpoint/2010/main" val="3729187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15D858-2AE4-FB22-4D69-C7F9601B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D48AD2-62B1-5B39-01B4-06249D8685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7448" y="0"/>
            <a:ext cx="855710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0938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639685-A230-766A-61FC-41D949D6E8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D05759-D869-49FD-D7AC-1BFE579536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0115" y="234786"/>
            <a:ext cx="9131769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96895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3C6E06-371A-B6AC-19BB-ED9F49D584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FFB35F5-79C3-35E4-BAFD-CD2564EA58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2013" y="234786"/>
            <a:ext cx="9207973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1446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274</Words>
  <Application>Microsoft Office PowerPoint</Application>
  <PresentationFormat>Widescreen</PresentationFormat>
  <Paragraphs>46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4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106</cp:revision>
  <cp:lastPrinted>2025-08-19T07:55:44Z</cp:lastPrinted>
  <dcterms:created xsi:type="dcterms:W3CDTF">2025-07-14T18:44:20Z</dcterms:created>
  <dcterms:modified xsi:type="dcterms:W3CDTF">2025-08-25T12:02:37Z</dcterms:modified>
</cp:coreProperties>
</file>