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39" r:id="rId3"/>
    <p:sldId id="281" r:id="rId4"/>
    <p:sldId id="257" r:id="rId5"/>
    <p:sldId id="258" r:id="rId6"/>
    <p:sldId id="303" r:id="rId7"/>
    <p:sldId id="320" r:id="rId8"/>
    <p:sldId id="307" r:id="rId9"/>
    <p:sldId id="317" r:id="rId10"/>
    <p:sldId id="318" r:id="rId11"/>
    <p:sldId id="308" r:id="rId12"/>
    <p:sldId id="309" r:id="rId13"/>
    <p:sldId id="319" r:id="rId14"/>
    <p:sldId id="337" r:id="rId15"/>
    <p:sldId id="338" r:id="rId16"/>
    <p:sldId id="260" r:id="rId17"/>
    <p:sldId id="306" r:id="rId18"/>
    <p:sldId id="311" r:id="rId19"/>
    <p:sldId id="312" r:id="rId20"/>
    <p:sldId id="313" r:id="rId21"/>
    <p:sldId id="314" r:id="rId22"/>
    <p:sldId id="315" r:id="rId23"/>
    <p:sldId id="316" r:id="rId24"/>
    <p:sldId id="321" r:id="rId25"/>
    <p:sldId id="325" r:id="rId26"/>
    <p:sldId id="326" r:id="rId27"/>
    <p:sldId id="322" r:id="rId28"/>
    <p:sldId id="323" r:id="rId29"/>
    <p:sldId id="324" r:id="rId30"/>
    <p:sldId id="327" r:id="rId31"/>
    <p:sldId id="328" r:id="rId32"/>
    <p:sldId id="329" r:id="rId33"/>
    <p:sldId id="330" r:id="rId34"/>
    <p:sldId id="331" r:id="rId35"/>
    <p:sldId id="332" r:id="rId36"/>
    <p:sldId id="333" r:id="rId37"/>
    <p:sldId id="334" r:id="rId38"/>
    <p:sldId id="335" r:id="rId39"/>
    <p:sldId id="336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83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69511-2709-E7A8-0E94-7B7E8BA286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47D762-DC49-2CDB-1E5E-51482A3E85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59B94A-2D9B-EC0B-0E67-60AA46EC2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4A45-BCC6-4365-9763-560FDC98A6B7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E145C6-EBBD-B162-7A5C-1392FA6EF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ED595D-6113-9E8B-E375-518B03D48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70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B4D6D-B08F-1F2D-509E-FFCCF04C2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99F4AE-2145-0F44-717F-4D77BAE29D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7EE041-CB43-0051-23CC-2B28A5727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4A45-BCC6-4365-9763-560FDC98A6B7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C61443-6A6B-E748-A3B7-20C3FA0EC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D72BA-835A-30D1-8168-51566E0A6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342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2C4E1B-39BF-E681-B5B8-88FBA902FA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1B9254-4DBE-B052-3BB1-BFD7D117C1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26ED6C-685E-40E9-C987-B5609C002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4A45-BCC6-4365-9763-560FDC98A6B7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636231-DFED-F5BB-258C-C357365BC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50AA09-8761-B20D-DA5B-0EC457EDC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498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8C1C7-1C56-3A1A-B144-CB902609D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550C2-398E-7A8F-4C02-E2D50CC6F8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0DC3B8-CF88-184A-8F38-CE7FE17CC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4A45-BCC6-4365-9763-560FDC98A6B7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C2DE1F-115B-8810-F0E9-E49E76F3A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318BB2-2809-BF14-46DE-7DF366865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188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4D37D-DC98-95CE-4F36-2D2F5801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FC449-F7EE-7D59-2270-3BAFBBC2F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DB2A3-B124-7343-F734-E50A26D0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4A45-BCC6-4365-9763-560FDC98A6B7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37FD5F-9FD9-398C-10F8-4F0062D55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BE0B96-3984-A56F-EF8F-6283CC63C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075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FA63B-90B6-1A99-2ECC-F1F074F37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1086B-1EE1-E48A-AE24-AB47AB9742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07747C-B621-B873-3660-96FAEBAA2A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A4FCA8-9B1F-6F3D-11F7-834CE5675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4A45-BCC6-4365-9763-560FDC98A6B7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CCF894-9037-E47D-59E3-0934CDDE8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F94A17-DB26-84D3-968A-CC4075BB6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041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80A47-AEDF-2D0F-2B3C-BA2B422CE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166407-C3C7-9112-9B5C-F57C0C8706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642E1D-87B8-76ED-22E9-555A7EBDA0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3BDD3D-4A4E-19C3-594A-3B933BD23B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1A26CA-638D-427E-3679-32D052A390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0F57F6-76C3-545D-6227-9406DB4C1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4A45-BCC6-4365-9763-560FDC98A6B7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575394-8AD0-9D87-81A6-85D090A22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61DF16-41E7-50F2-BC6E-C5F1AA63E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346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4927C-5B9F-138E-FFE7-A875A158B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BE1223-151A-C8F7-BDAD-1CDD2102A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4A45-BCC6-4365-9763-560FDC98A6B7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539E63-5375-5438-3CF2-626642731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FF81D7-A9A2-EBC6-A707-DC1D0359D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109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C15A61-00A2-3A76-9254-F9E93F51E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4A45-BCC6-4365-9763-560FDC98A6B7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C8F1B1-9DA7-0903-0912-8F6C099CC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4B46A2-1BB8-AEEA-819A-031FA1BD2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032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B0C65-5F66-CF2B-F64B-225BE40EC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D5946C-C764-C2C6-9D27-CF42514E9C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BE9074-1A55-6A80-E114-A1C310C37D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AF6DB8-3F49-13A6-1EED-DD55D841A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4A45-BCC6-4365-9763-560FDC98A6B7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158FD5-47E1-17E8-A5A3-6EF4207D2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2E7D12-9788-C4D9-8581-BB724740D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726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FD6A2-2876-E41B-5320-5E8234E35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F2F74C-9AEB-A52E-E714-EA28631543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1B7B06-68A5-3148-01DC-AECC331660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75EBC6-DD45-E2AF-FBD7-542D022EF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4A45-BCC6-4365-9763-560FDC98A6B7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7A001B-259C-7FDF-FBFC-D39685058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24054A-251D-3CB2-A03B-9292CBD20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401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36A390-FFC8-6C44-7D72-737136008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B7D72C-7C22-A27A-6FF2-52331BC870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48930C-C557-856A-9886-9BA69CA630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1C14A45-BCC6-4365-9763-560FDC98A6B7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765D69-5195-25E1-1894-A02254A682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193361-A1DB-333C-7119-5D91C51424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620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97C0FB5-4CA3-7C57-8671-0CEB18E772CB}"/>
              </a:ext>
            </a:extLst>
          </p:cNvPr>
          <p:cNvSpPr txBox="1"/>
          <p:nvPr/>
        </p:nvSpPr>
        <p:spPr>
          <a:xfrm>
            <a:off x="171449" y="120402"/>
            <a:ext cx="12192001" cy="6617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3"/>
                </a:solidFill>
              </a:rPr>
              <a:t>IN THE NAME OF ALLAH, THE MOST GRACIOUS, THE MOST MERCIFUL</a:t>
            </a:r>
            <a:endParaRPr lang="fa-IR" sz="1400" b="1" dirty="0">
              <a:solidFill>
                <a:schemeClr val="accent3"/>
              </a:solidFill>
            </a:endParaRPr>
          </a:p>
          <a:p>
            <a:pPr algn="ctr"/>
            <a:r>
              <a:rPr lang="en-US" sz="6600" b="1" dirty="0">
                <a:solidFill>
                  <a:schemeClr val="accent3"/>
                </a:solidFill>
              </a:rPr>
              <a:t>COMPARATIVE STUDY OF ELASTIC AND INELASTIC STRUCTURAL BEHAVIOR THROUGH PUSHOVER DYNAMIC ANALYSIS USING OPENSEES</a:t>
            </a:r>
          </a:p>
          <a:p>
            <a:pPr algn="ctr"/>
            <a:r>
              <a:rPr lang="en-US" sz="1400" b="1" dirty="0">
                <a:solidFill>
                  <a:schemeClr val="accent3"/>
                </a:solidFill>
              </a:rPr>
              <a:t>WRITTEN BY SALAR DELAVAR GHASHGHAEI (QASHQAI)</a:t>
            </a:r>
            <a:r>
              <a:rPr lang="fa-IR" sz="1400" b="1" dirty="0">
                <a:solidFill>
                  <a:schemeClr val="accent3"/>
                </a:solidFill>
              </a:rPr>
              <a:t> </a:t>
            </a:r>
            <a:endParaRPr lang="en-US" sz="1400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67975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C31439-15A1-2C60-6FCF-C75184E334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3225479-B83B-11CE-FB66-00EB4F942C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765" y="234786"/>
            <a:ext cx="9144470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1157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BAFD2B-5FE6-611A-B288-94CCA5F542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5A3A86D-8E17-99A7-01CA-85481DFF46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4093" y="234786"/>
            <a:ext cx="9023814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1111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803488-72B0-8196-CC35-4C9F0ECE4B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0AAD53F-2A27-8648-ED94-213E515F68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064" y="225260"/>
            <a:ext cx="9169871" cy="6407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8544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56617B-15BD-E3B4-3B0A-229B03E05B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F0D6469-FE4A-C12B-8362-9C3A966609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064" y="225260"/>
            <a:ext cx="9169871" cy="6407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5642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CB4840-4D4F-EFFA-0E64-8CFF5BD317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243FB79-6028-83FF-A00C-58BAF29A84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2488" y="234786"/>
            <a:ext cx="9227024" cy="63884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DD1034A-9A3E-C156-C04C-1409E100014D}"/>
              </a:ext>
            </a:extLst>
          </p:cNvPr>
          <p:cNvSpPr txBox="1"/>
          <p:nvPr/>
        </p:nvSpPr>
        <p:spPr>
          <a:xfrm>
            <a:off x="5200650" y="612844"/>
            <a:ext cx="622935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5"/>
                </a:solidFill>
              </a:rPr>
              <a:t>+==========================+</a:t>
            </a:r>
          </a:p>
          <a:p>
            <a:r>
              <a:rPr lang="en-US" b="1" dirty="0">
                <a:solidFill>
                  <a:schemeClr val="accent5"/>
                </a:solidFill>
              </a:rPr>
              <a:t>=   Analysis curve fitted =</a:t>
            </a:r>
          </a:p>
          <a:p>
            <a:r>
              <a:rPr lang="en-US" b="1" dirty="0">
                <a:solidFill>
                  <a:schemeClr val="accent5"/>
                </a:solidFill>
              </a:rPr>
              <a:t>     </a:t>
            </a:r>
            <a:r>
              <a:rPr lang="en-US" b="1" dirty="0" err="1">
                <a:solidFill>
                  <a:schemeClr val="accent5"/>
                </a:solidFill>
              </a:rPr>
              <a:t>Disp</a:t>
            </a:r>
            <a:r>
              <a:rPr lang="en-US" b="1" dirty="0">
                <a:solidFill>
                  <a:schemeClr val="accent5"/>
                </a:solidFill>
              </a:rPr>
              <a:t>        Base Shear</a:t>
            </a:r>
          </a:p>
          <a:p>
            <a:r>
              <a:rPr lang="en-US" b="1" dirty="0">
                <a:solidFill>
                  <a:schemeClr val="accent5"/>
                </a:solidFill>
              </a:rPr>
              <a:t>----------------------------</a:t>
            </a:r>
          </a:p>
          <a:p>
            <a:r>
              <a:rPr lang="en-US" b="1" dirty="0">
                <a:solidFill>
                  <a:schemeClr val="accent5"/>
                </a:solidFill>
              </a:rPr>
              <a:t>[[0.00000000e+00 0.00000000e+00]</a:t>
            </a:r>
          </a:p>
          <a:p>
            <a:r>
              <a:rPr lang="en-US" b="1" dirty="0">
                <a:solidFill>
                  <a:schemeClr val="accent5"/>
                </a:solidFill>
              </a:rPr>
              <a:t> [1.18863557e+02 1.58187702e+06]</a:t>
            </a:r>
          </a:p>
          <a:p>
            <a:r>
              <a:rPr lang="en-US" b="1" dirty="0">
                <a:solidFill>
                  <a:schemeClr val="accent5"/>
                </a:solidFill>
              </a:rPr>
              <a:t> [6.83639813e+02 1.83731549e+06]]</a:t>
            </a:r>
          </a:p>
          <a:p>
            <a:r>
              <a:rPr lang="en-US" b="1" dirty="0">
                <a:solidFill>
                  <a:schemeClr val="accent5"/>
                </a:solidFill>
              </a:rPr>
              <a:t>+==========================+</a:t>
            </a:r>
          </a:p>
          <a:p>
            <a:r>
              <a:rPr lang="en-US" b="1" dirty="0">
                <a:solidFill>
                  <a:schemeClr val="accent5"/>
                </a:solidFill>
              </a:rPr>
              <a:t>+----------------------------------------------------+</a:t>
            </a:r>
          </a:p>
          <a:p>
            <a:r>
              <a:rPr lang="en-US" b="1" dirty="0">
                <a:solidFill>
                  <a:schemeClr val="accent5"/>
                </a:solidFill>
              </a:rPr>
              <a:t> Structure Elastic Stiffness :     13308.34</a:t>
            </a:r>
          </a:p>
          <a:p>
            <a:r>
              <a:rPr lang="en-US" b="1" dirty="0">
                <a:solidFill>
                  <a:schemeClr val="accent5"/>
                </a:solidFill>
              </a:rPr>
              <a:t> Structure Plastic Stiffness :     2687.55</a:t>
            </a:r>
          </a:p>
          <a:p>
            <a:r>
              <a:rPr lang="en-US" b="1" dirty="0">
                <a:solidFill>
                  <a:schemeClr val="accent5"/>
                </a:solidFill>
              </a:rPr>
              <a:t> Structure Tangent Stiffness :     452.28</a:t>
            </a:r>
          </a:p>
          <a:p>
            <a:r>
              <a:rPr lang="en-US" b="1" dirty="0">
                <a:solidFill>
                  <a:schemeClr val="accent5"/>
                </a:solidFill>
              </a:rPr>
              <a:t> Structure Ductility Ratio :       5.75</a:t>
            </a:r>
          </a:p>
          <a:p>
            <a:r>
              <a:rPr lang="en-US" b="1" dirty="0">
                <a:solidFill>
                  <a:schemeClr val="accent5"/>
                </a:solidFill>
              </a:rPr>
              <a:t> Structure Over Strength Factor:   1.16</a:t>
            </a:r>
          </a:p>
          <a:p>
            <a:r>
              <a:rPr lang="en-US" b="1" dirty="0">
                <a:solidFill>
                  <a:schemeClr val="accent5"/>
                </a:solidFill>
              </a:rPr>
              <a:t>+----------------------------------------------------+</a:t>
            </a:r>
          </a:p>
          <a:p>
            <a:r>
              <a:rPr lang="en-US" b="1" dirty="0">
                <a:solidFill>
                  <a:schemeClr val="accent5"/>
                </a:solidFill>
              </a:rPr>
              <a:t>Over Strength Coefficient (</a:t>
            </a:r>
            <a:r>
              <a:rPr lang="el-GR" b="1" dirty="0">
                <a:solidFill>
                  <a:schemeClr val="accent5"/>
                </a:solidFill>
              </a:rPr>
              <a:t>Ω0):      1.1615</a:t>
            </a:r>
          </a:p>
          <a:p>
            <a:r>
              <a:rPr lang="en-US" b="1" dirty="0">
                <a:solidFill>
                  <a:schemeClr val="accent5"/>
                </a:solidFill>
              </a:rPr>
              <a:t>Displacement Ductility Ratio (</a:t>
            </a:r>
            <a:r>
              <a:rPr lang="el-GR" b="1" dirty="0">
                <a:solidFill>
                  <a:schemeClr val="accent5"/>
                </a:solidFill>
              </a:rPr>
              <a:t>μ):    5.7515</a:t>
            </a:r>
          </a:p>
          <a:p>
            <a:r>
              <a:rPr lang="en-US" b="1" dirty="0">
                <a:solidFill>
                  <a:schemeClr val="accent5"/>
                </a:solidFill>
              </a:rPr>
              <a:t>Ductility Coefficient (R</a:t>
            </a:r>
            <a:r>
              <a:rPr lang="el-GR" b="1" dirty="0">
                <a:solidFill>
                  <a:schemeClr val="accent5"/>
                </a:solidFill>
              </a:rPr>
              <a:t>μ):          5.7515</a:t>
            </a:r>
          </a:p>
          <a:p>
            <a:r>
              <a:rPr lang="en-US" b="1" dirty="0">
                <a:solidFill>
                  <a:schemeClr val="accent5"/>
                </a:solidFill>
              </a:rPr>
              <a:t>Structural Behavior Coefficient (R): 6.6802</a:t>
            </a:r>
          </a:p>
          <a:p>
            <a:r>
              <a:rPr lang="en-US" b="1" dirty="0">
                <a:solidFill>
                  <a:schemeClr val="accent5"/>
                </a:solidFill>
              </a:rPr>
              <a:t>Structural Ductility Damage Index in X Direction: -0.2098</a:t>
            </a:r>
          </a:p>
        </p:txBody>
      </p:sp>
    </p:spTree>
    <p:extLst>
      <p:ext uri="{BB962C8B-B14F-4D97-AF65-F5344CB8AC3E}">
        <p14:creationId xmlns:p14="http://schemas.microsoft.com/office/powerpoint/2010/main" val="37994819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C9F0E0-F7B1-0A79-D9A8-F45AD8DEEB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7CA6C5E-00F5-2F04-4904-CD1322FF4E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2488" y="234786"/>
            <a:ext cx="9227024" cy="63884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A1F0D9D-72D2-C02C-C836-9B3EE076D044}"/>
              </a:ext>
            </a:extLst>
          </p:cNvPr>
          <p:cNvSpPr txBox="1"/>
          <p:nvPr/>
        </p:nvSpPr>
        <p:spPr>
          <a:xfrm>
            <a:off x="5200650" y="612844"/>
            <a:ext cx="622935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5"/>
                </a:solidFill>
              </a:rPr>
              <a:t>+==========================+</a:t>
            </a:r>
          </a:p>
          <a:p>
            <a:r>
              <a:rPr lang="en-US" b="1" dirty="0">
                <a:solidFill>
                  <a:schemeClr val="accent5"/>
                </a:solidFill>
              </a:rPr>
              <a:t>=   Analysis curve fitted =</a:t>
            </a:r>
          </a:p>
          <a:p>
            <a:r>
              <a:rPr lang="en-US" b="1" dirty="0">
                <a:solidFill>
                  <a:schemeClr val="accent5"/>
                </a:solidFill>
              </a:rPr>
              <a:t>     </a:t>
            </a:r>
            <a:r>
              <a:rPr lang="en-US" b="1" dirty="0" err="1">
                <a:solidFill>
                  <a:schemeClr val="accent5"/>
                </a:solidFill>
              </a:rPr>
              <a:t>Disp</a:t>
            </a:r>
            <a:r>
              <a:rPr lang="en-US" b="1" dirty="0">
                <a:solidFill>
                  <a:schemeClr val="accent5"/>
                </a:solidFill>
              </a:rPr>
              <a:t>        Base Shear</a:t>
            </a:r>
          </a:p>
          <a:p>
            <a:r>
              <a:rPr lang="en-US" b="1" dirty="0">
                <a:solidFill>
                  <a:schemeClr val="accent5"/>
                </a:solidFill>
              </a:rPr>
              <a:t>----------------------------</a:t>
            </a:r>
          </a:p>
          <a:p>
            <a:r>
              <a:rPr lang="en-US" b="1" dirty="0">
                <a:solidFill>
                  <a:schemeClr val="accent5"/>
                </a:solidFill>
              </a:rPr>
              <a:t>[[0.00000000e+00 0.00000000e+00]</a:t>
            </a:r>
          </a:p>
          <a:p>
            <a:r>
              <a:rPr lang="en-US" b="1" dirty="0">
                <a:solidFill>
                  <a:schemeClr val="accent5"/>
                </a:solidFill>
              </a:rPr>
              <a:t> [8.13269403e+00 1.98335618e+06]</a:t>
            </a:r>
          </a:p>
          <a:p>
            <a:r>
              <a:rPr lang="en-US" b="1" dirty="0">
                <a:solidFill>
                  <a:schemeClr val="accent5"/>
                </a:solidFill>
              </a:rPr>
              <a:t> [5.44495459e+01 1.83731549e+06]]</a:t>
            </a:r>
          </a:p>
          <a:p>
            <a:r>
              <a:rPr lang="en-US" b="1" dirty="0">
                <a:solidFill>
                  <a:schemeClr val="accent5"/>
                </a:solidFill>
              </a:rPr>
              <a:t>+==========================+</a:t>
            </a:r>
          </a:p>
          <a:p>
            <a:r>
              <a:rPr lang="en-US" b="1" dirty="0">
                <a:solidFill>
                  <a:schemeClr val="accent5"/>
                </a:solidFill>
              </a:rPr>
              <a:t>+----------------------------------------------------+</a:t>
            </a:r>
          </a:p>
          <a:p>
            <a:r>
              <a:rPr lang="en-US" b="1" dirty="0">
                <a:solidFill>
                  <a:schemeClr val="accent5"/>
                </a:solidFill>
              </a:rPr>
              <a:t> Structure Elastic Stiffness :     243874.44</a:t>
            </a:r>
          </a:p>
          <a:p>
            <a:r>
              <a:rPr lang="en-US" b="1" dirty="0">
                <a:solidFill>
                  <a:schemeClr val="accent5"/>
                </a:solidFill>
              </a:rPr>
              <a:t> Structure Plastic Stiffness :     33743.45</a:t>
            </a:r>
          </a:p>
          <a:p>
            <a:r>
              <a:rPr lang="en-US" b="1" dirty="0">
                <a:solidFill>
                  <a:schemeClr val="accent5"/>
                </a:solidFill>
              </a:rPr>
              <a:t> Structure Tangent Stiffness :     -3153.08</a:t>
            </a:r>
          </a:p>
          <a:p>
            <a:r>
              <a:rPr lang="en-US" b="1" dirty="0">
                <a:solidFill>
                  <a:schemeClr val="accent5"/>
                </a:solidFill>
              </a:rPr>
              <a:t> Structure Ductility Ratio :       6.70</a:t>
            </a:r>
          </a:p>
          <a:p>
            <a:r>
              <a:rPr lang="en-US" b="1" dirty="0">
                <a:solidFill>
                  <a:schemeClr val="accent5"/>
                </a:solidFill>
              </a:rPr>
              <a:t> Structure Over Strength Factor:   0.93</a:t>
            </a:r>
          </a:p>
          <a:p>
            <a:r>
              <a:rPr lang="en-US" b="1" dirty="0">
                <a:solidFill>
                  <a:schemeClr val="accent5"/>
                </a:solidFill>
              </a:rPr>
              <a:t>+----------------------------------------------------+</a:t>
            </a:r>
          </a:p>
          <a:p>
            <a:r>
              <a:rPr lang="en-US" b="1" dirty="0">
                <a:solidFill>
                  <a:schemeClr val="accent5"/>
                </a:solidFill>
              </a:rPr>
              <a:t>Over Strength Coefficient (</a:t>
            </a:r>
            <a:r>
              <a:rPr lang="el-GR" b="1" dirty="0">
                <a:solidFill>
                  <a:schemeClr val="accent5"/>
                </a:solidFill>
              </a:rPr>
              <a:t>Ω0):      0.9264</a:t>
            </a:r>
          </a:p>
          <a:p>
            <a:r>
              <a:rPr lang="en-US" b="1" dirty="0">
                <a:solidFill>
                  <a:schemeClr val="accent5"/>
                </a:solidFill>
              </a:rPr>
              <a:t>Displacement Ductility Ratio (</a:t>
            </a:r>
            <a:r>
              <a:rPr lang="el-GR" b="1" dirty="0">
                <a:solidFill>
                  <a:schemeClr val="accent5"/>
                </a:solidFill>
              </a:rPr>
              <a:t>μ):    6.6951</a:t>
            </a:r>
          </a:p>
          <a:p>
            <a:r>
              <a:rPr lang="en-US" b="1" dirty="0">
                <a:solidFill>
                  <a:schemeClr val="accent5"/>
                </a:solidFill>
              </a:rPr>
              <a:t>Ductility Coefficient (R</a:t>
            </a:r>
            <a:r>
              <a:rPr lang="el-GR" b="1" dirty="0">
                <a:solidFill>
                  <a:schemeClr val="accent5"/>
                </a:solidFill>
              </a:rPr>
              <a:t>μ):          6.6951</a:t>
            </a:r>
          </a:p>
          <a:p>
            <a:r>
              <a:rPr lang="en-US" b="1" dirty="0">
                <a:solidFill>
                  <a:schemeClr val="accent5"/>
                </a:solidFill>
              </a:rPr>
              <a:t>Structural Behavior Coefficient (R): 6.2022</a:t>
            </a:r>
          </a:p>
          <a:p>
            <a:r>
              <a:rPr lang="en-US" b="1" dirty="0">
                <a:solidFill>
                  <a:schemeClr val="accent5"/>
                </a:solidFill>
              </a:rPr>
              <a:t>Structural Ductility Damage Index in Y Direction: -0.1750</a:t>
            </a:r>
          </a:p>
        </p:txBody>
      </p:sp>
    </p:spTree>
    <p:extLst>
      <p:ext uri="{BB962C8B-B14F-4D97-AF65-F5344CB8AC3E}">
        <p14:creationId xmlns:p14="http://schemas.microsoft.com/office/powerpoint/2010/main" val="22413363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4A3300-5EE3-8104-47E1-E7C1219DC7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6E0A7FF-61FD-718A-2317-1B0ECCF31E61}"/>
              </a:ext>
            </a:extLst>
          </p:cNvPr>
          <p:cNvSpPr txBox="1"/>
          <p:nvPr/>
        </p:nvSpPr>
        <p:spPr>
          <a:xfrm>
            <a:off x="0" y="2367171"/>
            <a:ext cx="121920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accent5"/>
                </a:solidFill>
              </a:rPr>
              <a:t>ELASTIC AND INELASTIC DYNAMIC ANALYSIS</a:t>
            </a:r>
          </a:p>
        </p:txBody>
      </p:sp>
    </p:spTree>
    <p:extLst>
      <p:ext uri="{BB962C8B-B14F-4D97-AF65-F5344CB8AC3E}">
        <p14:creationId xmlns:p14="http://schemas.microsoft.com/office/powerpoint/2010/main" val="41413978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38F4F5-86BD-5AD8-2B1C-F7A8CA24BF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8789893-DE84-CEB9-3B05-86392BCB7C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2488" y="234786"/>
            <a:ext cx="9227024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8993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914BA2-627D-3A74-ACDC-700363FBC4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7562530-3CCE-6029-4568-92B3578E6D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459" y="234786"/>
            <a:ext cx="9373082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8175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40F0C9-A577-5418-27D7-B34A6E1BC3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334905-92E2-783C-9F42-361A2893E6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8182" y="234786"/>
            <a:ext cx="9455636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51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D0C08B-4C62-5AF4-56E4-B06CC9E6BA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6174C66-330F-5772-2B7F-08DDB13784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1380" y="0"/>
            <a:ext cx="82092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0116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436957-F0BD-22DB-C086-0ECBD57F74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149F722-546F-A9E9-9192-4D492E2D13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0115" y="234786"/>
            <a:ext cx="9131769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6552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5311BF-82D4-13B2-95BA-F9E8E17E36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856A79C-EC02-7C9E-69E0-3A11352049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9787" y="234786"/>
            <a:ext cx="9252426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5099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BC2FB6-0763-8E70-01EC-FE373965BB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50FBB2E-DF19-908B-CA8D-E107EDEF7F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510" y="234786"/>
            <a:ext cx="9334980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4841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B15F61-9D0F-82E0-88DC-FD48DC2C59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22EDDC3-8AF1-B4A2-3F3C-262E605EA8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7854" y="234786"/>
            <a:ext cx="9576292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1545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0ABCF5-FF45-828C-14B3-F0BCCBF1C7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54CD749-8133-6E85-C90E-6B8C16FA79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408" y="234786"/>
            <a:ext cx="9411184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0536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B4E5C5-26DE-08F2-6CCB-469FA5CFF3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C121570-F412-C5E1-F8E4-EB5AA3DF14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6167" y="936497"/>
            <a:ext cx="7099665" cy="498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2428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A77462-C054-44B5-2008-91C2BE25A2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8DF2D49-449C-06EC-2A6E-1D1FE92605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8540" y="936497"/>
            <a:ext cx="7194920" cy="498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5421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4AAAB3-7ABA-E72B-A342-26CA103C5C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69F27D3-2D0F-C4CA-605B-53C71D1C53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6531" y="936497"/>
            <a:ext cx="6578938" cy="498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6281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AE3FF4-0708-EBFF-B3E7-27E8E330D7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C0E6BFC-2C7A-FC90-DDD7-5745B80900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0508" y="936497"/>
            <a:ext cx="6470983" cy="498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2097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46DED3-E116-222B-41FB-F56F42DAC0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9F2950B-0251-1F18-A51F-B1BB5216A2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5910" y="936497"/>
            <a:ext cx="6420180" cy="498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237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8FED33-3803-C554-8F8F-B0FC7B3744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2B6ABF6-4C8A-9B02-8D04-967C4AB731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1051" y="0"/>
            <a:ext cx="578989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3840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7120E8-E8DD-A0E2-F216-0C5816C17C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0F9F4A7-0D67-9A0E-8047-ED08FC60E4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7808" y="936497"/>
            <a:ext cx="6496384" cy="498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2456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8EFA66-38B4-89BC-999A-58CEF46ACE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337BC6E-C16A-BF57-B48A-399242A5F3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6238" y="936497"/>
            <a:ext cx="6299524" cy="498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2483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C40E5C-70FE-7EA4-6B0E-CF32DFCB64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78B3B5E-6AE9-BC95-30ED-15B4C77074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6238" y="936497"/>
            <a:ext cx="6299524" cy="498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4975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02BB22-7ABD-4FF8-F693-A760C0F795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5011652-DBB9-2F6F-A781-AC99655F31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4305" y="936497"/>
            <a:ext cx="6623390" cy="498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8462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F38972-695F-582C-6734-648BD2E8FF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CB424A9-E1C4-147A-84F5-D654FA2B8B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4305" y="936497"/>
            <a:ext cx="6623390" cy="498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2260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BC7C04-501D-217B-5150-51B04D0E08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3ECE653-6E25-663A-524E-D0B9518BDE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8136" y="936497"/>
            <a:ext cx="6375728" cy="498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0158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FDA747-FE75-FBC1-3447-5AC09C37F7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5DF2616-A124-BBFC-2970-E1E4BFA360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5582" y="936497"/>
            <a:ext cx="6540836" cy="498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08642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B2D30A-E218-9A73-E0CB-DFCD1D8BA5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19C29D0-59BD-648C-8954-E64A332690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4305" y="936497"/>
            <a:ext cx="6623390" cy="498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57651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4DC430-96C4-B619-DE14-78478AE94F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EFFE0A8-C54C-1AFA-5C22-BF700CD2FE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7005" y="936497"/>
            <a:ext cx="6597989" cy="498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68186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25FD82-51BF-D221-A104-3FC0111BA5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A052240-B213-0D39-9872-4E93BDB8B5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6238" y="936497"/>
            <a:ext cx="6299524" cy="498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868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6318A2-15C6-695D-CB9B-794A823D72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689591B-5294-A126-06FD-5F47FD3D2C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4807"/>
            <a:ext cx="12192000" cy="6548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019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8125B2-4E99-0771-2AFB-9A98A7DFBD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EBE2D6E-A0D3-C0C8-D022-11D987260B8D}"/>
              </a:ext>
            </a:extLst>
          </p:cNvPr>
          <p:cNvSpPr txBox="1"/>
          <p:nvPr/>
        </p:nvSpPr>
        <p:spPr>
          <a:xfrm>
            <a:off x="0" y="1859339"/>
            <a:ext cx="12192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accent5"/>
                </a:solidFill>
              </a:rPr>
              <a:t>ELASTIC AND INELASTIC STATIC ANALYSIS</a:t>
            </a:r>
          </a:p>
          <a:p>
            <a:pPr algn="ctr"/>
            <a:r>
              <a:rPr lang="en-US" sz="6600" b="1" dirty="0">
                <a:solidFill>
                  <a:schemeClr val="accent5"/>
                </a:solidFill>
              </a:rPr>
              <a:t>(PUSHOVER)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3729187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15D858-2AE4-FB22-4D69-C7F9601B25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EA85A15-C76D-3171-D5BF-E53E0538FA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7448" y="0"/>
            <a:ext cx="85571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093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3C6E06-371A-B6AC-19BB-ED9F49D584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DD33591-517C-8EBC-9C1C-236FCBBF4A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2013" y="234786"/>
            <a:ext cx="9207973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144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9A0DA4-B15C-92F6-E1F2-7EC25E74D4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08594A7-C2B5-E7A2-A0EF-A9DF27E496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765" y="234786"/>
            <a:ext cx="9144470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4283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C7C1CB-1628-C010-1615-A3FC259105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4387468-4C52-66C5-39D7-84D9D810C8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9787" y="234786"/>
            <a:ext cx="9252426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218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267</Words>
  <Application>Microsoft Office PowerPoint</Application>
  <PresentationFormat>Widescreen</PresentationFormat>
  <Paragraphs>46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3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salar dq</dc:creator>
  <cp:lastModifiedBy>salar dq</cp:lastModifiedBy>
  <cp:revision>59</cp:revision>
  <cp:lastPrinted>2025-07-26T13:21:45Z</cp:lastPrinted>
  <dcterms:created xsi:type="dcterms:W3CDTF">2025-07-14T18:44:20Z</dcterms:created>
  <dcterms:modified xsi:type="dcterms:W3CDTF">2025-08-17T10:07:25Z</dcterms:modified>
</cp:coreProperties>
</file>