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11" r:id="rId4"/>
    <p:sldId id="295" r:id="rId5"/>
    <p:sldId id="315" r:id="rId6"/>
    <p:sldId id="270" r:id="rId7"/>
    <p:sldId id="336" r:id="rId8"/>
    <p:sldId id="316" r:id="rId9"/>
    <p:sldId id="317" r:id="rId10"/>
    <p:sldId id="318" r:id="rId11"/>
    <p:sldId id="319" r:id="rId12"/>
    <p:sldId id="320" r:id="rId13"/>
    <p:sldId id="321" r:id="rId14"/>
    <p:sldId id="328" r:id="rId15"/>
    <p:sldId id="332" r:id="rId16"/>
    <p:sldId id="322" r:id="rId17"/>
    <p:sldId id="308" r:id="rId18"/>
    <p:sldId id="337" r:id="rId19"/>
    <p:sldId id="338" r:id="rId20"/>
    <p:sldId id="3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249-C21F-ABF6-24DF-13F052F6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E4BA-14E4-EE29-6B59-9BA07DFD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37DF-7E58-2928-7616-8D0D0A2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9FA-096A-05E1-28E4-2731114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447B-E608-133F-37CD-6AD0648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545-3E1C-2ABC-E9B8-6598C07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9B06-1C8B-5EE5-D51D-B2DEE26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5C2-00C2-9194-7B20-4C815A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0C96-A148-A2FE-ECBA-8EC44A5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F12-CBEF-19D3-82D1-714D04E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4A3C-FD7D-DEC0-C16A-A1AEA24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4FC0-A3E3-6C7F-8B2B-E723A91C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C02D-721B-4D37-7BDB-C7A8CFC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7F2-7F70-5B81-9489-F6EA05F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EE4F-F7D7-8EC4-7BF6-C0AF044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814-F1D1-973A-C430-9FF6F03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BE4-70AF-B4D8-44F9-9631CDEB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CEA-8258-A5D3-3DCC-9884A4EF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4F04-D810-BAFE-2B0B-7B8F749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6A79-B3F1-2252-BDFA-A01AA35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F70-BBF7-4078-643C-D52E6A80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990F-75FD-F4D9-9159-DEFE1CC5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E63-0AA5-88E4-16F7-4F8F384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D5E9-268C-CDB9-61B7-69B05BE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CF8-EFE5-EB15-9C6C-B921DFB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759-1489-423E-94F5-E95D77B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35DA-7E10-4DC6-2180-6108352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420-9A40-FA1B-E170-FEFBAA20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D49B-0A0E-6FC2-3013-6454250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50FB-EDED-D6F0-42A6-2B08D5B5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F4AC-1A0E-8204-6DC4-E5AA44A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27-BD12-D292-0DB1-6DEF102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65A-D5DC-0F26-7CE3-1919E8CE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D24-14B9-C1DC-0D6C-46D16D6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8838-F828-1A93-DD60-191A6BB4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2226-0689-0E07-EB8D-E94EBD41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3FA89-DE70-9BCC-DF7F-6EF0F07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F7C4-A2F4-FBBD-2F01-0C07F71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31DA-7D4E-3B33-5FB8-464F268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729-0729-5583-9243-FEDD3B7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A8965-B882-5576-F17B-C874D3C9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FE1BA-4D9A-9EC5-64CF-56D4B04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85E0-485D-2FA5-453D-1F5A4A8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FCD0-A17C-8448-CB35-78E5174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9596-CF0E-8B33-971F-11A308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F69-1E0A-97C1-253F-212869A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8F7-D07E-45D8-919F-BE8F8A5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429-605D-E7B6-6A42-13147C1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6070-2B8F-7F68-F840-552B853A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9328-CA07-E26E-A569-80558BE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A3D2-8F5A-6E27-46CA-F687C9FB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E1B2-E31C-2AA1-D2BB-34A9676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2C6-03BD-EACF-CF3C-9BE28F0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4290-30C1-AA6B-1287-25D16E14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55B-F8CB-E5F5-E93E-4F3D949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779-A1C4-9CB9-7255-B26761F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76FB-4964-1380-A7F8-5D61D33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CE98-E17E-42C7-B5EB-117155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CEFC-EC56-221B-CCD6-509F5A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DDC5-E991-BCC5-D1D6-0F99F86C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F27E-2D0A-8A74-F537-D40AC38C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C96C5-488A-446A-85B0-EAEC60AF7A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AE4-1C51-527F-EC25-C0E4A03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CF6C-8B3C-BAFA-3470-88731B71B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FE584-956F-C1BB-FFBC-38EF2A746685}"/>
              </a:ext>
            </a:extLst>
          </p:cNvPr>
          <p:cNvSpPr txBox="1"/>
          <p:nvPr/>
        </p:nvSpPr>
        <p:spPr>
          <a:xfrm>
            <a:off x="0" y="735955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&gt;&gt; IN THE NAME OF ALLAH, THE MOST GRACIOUS, THE MOST MERCIFUL &lt;&lt; </a:t>
            </a:r>
          </a:p>
          <a:p>
            <a:pPr algn="ctr"/>
            <a:r>
              <a:rPr lang="en-US" sz="5200" b="1" dirty="0">
                <a:solidFill>
                  <a:schemeClr val="accent3"/>
                </a:solidFill>
              </a:rPr>
              <a:t>SENSITIVITY ANALYSIS OF CONCRETE FRAME BY CHANGING COLUMN REBAR DIAMETER AND CONFINEMENT ENHANCEMENT RATIO. USING OPENSEES FOR STRUCTURAL BEHAVIOR COEFFICIENT CALCULATION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2071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1302B-D81E-6DAC-5BE3-C474CCCBD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D766F9-DF85-7252-5185-8F4D125B6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8" y="777738"/>
            <a:ext cx="6286823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64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B405-C744-EA5C-239D-761B87F1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51117D-5EA6-5F74-3C5F-C57FF176B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07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8A0FC-3535-52A6-8540-479BC820B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A5FB8D-2B9A-9C76-E458-D33A5C40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034" y="777738"/>
            <a:ext cx="6451932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09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BAAC9-601B-E358-F695-BFFE93990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144369-E7DC-602A-28B6-61040A81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777738"/>
            <a:ext cx="6369377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64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29956-7CF5-C1FD-03D4-3114EB8D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49E044-9264-B558-395C-EC6B45FA4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8213-8E54-3DEF-35C7-48FC8B202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95020-88FE-B1EA-ACF9-1F906DA18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03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4440-EBF4-8623-BA72-C536B804D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4FAE1-743D-D125-59B1-7DBD6BA4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0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954FF-6422-80C8-FB6D-C31282E6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F6C0A3-61B7-750F-687B-44A59583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69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BC4C9-34F4-7ABE-4F47-AC72C39A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4C66F7-C01A-263B-BF74-C94EB9432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77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D0C13-DB60-AD0D-FF20-1CF50D2A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18E126-5033-CD7B-0D1B-AD9040936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861DD9-2F4D-56E6-7A7F-A8EEC0488C8F}"/>
              </a:ext>
            </a:extLst>
          </p:cNvPr>
          <p:cNvSpPr txBox="1"/>
          <p:nvPr/>
        </p:nvSpPr>
        <p:spPr>
          <a:xfrm>
            <a:off x="4233628" y="612844"/>
            <a:ext cx="618648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 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</a:t>
            </a:r>
            <a:r>
              <a:rPr lang="en-US" b="1" dirty="0" err="1">
                <a:solidFill>
                  <a:schemeClr val="accent3"/>
                </a:solidFill>
              </a:rPr>
              <a:t>Disp</a:t>
            </a:r>
            <a:r>
              <a:rPr lang="en-US" b="1" dirty="0">
                <a:solidFill>
                  <a:schemeClr val="accent3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[1.25736042e+02 2.61065850e+06]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[6.93434250e+02 3.25359115e+06]]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20763.01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4692.00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1132.53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5.51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1.25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    1.2463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    5.5150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        5.5150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6.8732</a:t>
            </a:r>
          </a:p>
        </p:txBody>
      </p:sp>
    </p:spTree>
    <p:extLst>
      <p:ext uri="{BB962C8B-B14F-4D97-AF65-F5344CB8AC3E}">
        <p14:creationId xmlns:p14="http://schemas.microsoft.com/office/powerpoint/2010/main" val="409971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A8C1-7807-E535-0623-378D5F6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44FCC5-5AB8-CC61-10D6-810BD0274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07" y="0"/>
            <a:ext cx="816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222BF-C252-F98D-3C9F-A9FEE98A1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792944-2572-FEC4-796C-DE17B84B2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6CBA3F-4261-C4FC-AB00-71B7D72D1487}"/>
              </a:ext>
            </a:extLst>
          </p:cNvPr>
          <p:cNvSpPr txBox="1"/>
          <p:nvPr/>
        </p:nvSpPr>
        <p:spPr>
          <a:xfrm>
            <a:off x="4233628" y="612844"/>
            <a:ext cx="61864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3"/>
                </a:solidFill>
              </a:rPr>
              <a:t>     </a:t>
            </a:r>
            <a:r>
              <a:rPr lang="en-US" b="1" dirty="0" err="1">
                <a:solidFill>
                  <a:schemeClr val="accent3"/>
                </a:solidFill>
              </a:rPr>
              <a:t>Disp</a:t>
            </a:r>
            <a:r>
              <a:rPr lang="en-US" b="1" dirty="0">
                <a:solidFill>
                  <a:schemeClr val="accent3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3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3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[6.86826626e+00 3.22686887e+06]</a:t>
            </a:r>
          </a:p>
          <a:p>
            <a:r>
              <a:rPr lang="en-US" b="1" dirty="0">
                <a:solidFill>
                  <a:schemeClr val="accent3"/>
                </a:solidFill>
              </a:rPr>
              <a:t> [6.22743759e+01 3.25359115e+06]]</a:t>
            </a:r>
          </a:p>
          <a:p>
            <a:r>
              <a:rPr lang="en-US" b="1" dirty="0">
                <a:solidFill>
                  <a:schemeClr val="accent3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Elastic Stiffness :     469822.91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Plastic Stiffness :     52246.07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Tangent Stiffness :     482.30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Ductility Ratio :       9.07</a:t>
            </a:r>
          </a:p>
          <a:p>
            <a:r>
              <a:rPr lang="en-US" b="1" dirty="0">
                <a:solidFill>
                  <a:schemeClr val="accent3"/>
                </a:solidFill>
              </a:rPr>
              <a:t> Structure Over Strength Factor:   1.01</a:t>
            </a:r>
          </a:p>
          <a:p>
            <a:r>
              <a:rPr lang="en-US" b="1" dirty="0">
                <a:solidFill>
                  <a:schemeClr val="accent3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3"/>
                </a:solidFill>
              </a:rPr>
              <a:t>		 Ductility Ratio: 1.4999</a:t>
            </a:r>
          </a:p>
          <a:p>
            <a:r>
              <a:rPr lang="en-US" b="1" dirty="0">
                <a:solidFill>
                  <a:schemeClr val="accent3"/>
                </a:solidFill>
              </a:rPr>
              <a:t>Over Strength Coefficient (</a:t>
            </a:r>
            <a:r>
              <a:rPr lang="el-GR" b="1" dirty="0">
                <a:solidFill>
                  <a:schemeClr val="accent3"/>
                </a:solidFill>
              </a:rPr>
              <a:t>Ω0):      1.0083</a:t>
            </a:r>
          </a:p>
          <a:p>
            <a:r>
              <a:rPr lang="en-US" b="1" dirty="0">
                <a:solidFill>
                  <a:schemeClr val="accent3"/>
                </a:solidFill>
              </a:rPr>
              <a:t>Displacement Ductility Ratio (</a:t>
            </a:r>
            <a:r>
              <a:rPr lang="el-GR" b="1" dirty="0">
                <a:solidFill>
                  <a:schemeClr val="accent3"/>
                </a:solidFill>
              </a:rPr>
              <a:t>μ):    9.0670</a:t>
            </a:r>
          </a:p>
          <a:p>
            <a:r>
              <a:rPr lang="en-US" b="1" dirty="0">
                <a:solidFill>
                  <a:schemeClr val="accent3"/>
                </a:solidFill>
              </a:rPr>
              <a:t>Ductility Coefficient (R</a:t>
            </a:r>
            <a:r>
              <a:rPr lang="el-GR" b="1" dirty="0">
                <a:solidFill>
                  <a:schemeClr val="accent3"/>
                </a:solidFill>
              </a:rPr>
              <a:t>μ):          1.3747</a:t>
            </a:r>
          </a:p>
          <a:p>
            <a:r>
              <a:rPr lang="en-US" b="1" dirty="0">
                <a:solidFill>
                  <a:schemeClr val="accent3"/>
                </a:solidFill>
              </a:rPr>
              <a:t>Structural Behavior Coefficient (R): 1.3861</a:t>
            </a:r>
          </a:p>
        </p:txBody>
      </p:sp>
    </p:spTree>
    <p:extLst>
      <p:ext uri="{BB962C8B-B14F-4D97-AF65-F5344CB8AC3E}">
        <p14:creationId xmlns:p14="http://schemas.microsoft.com/office/powerpoint/2010/main" val="258021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D3772-86C4-25C1-1AA2-4E4346619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EB491-A03E-B493-D23E-8D3D80A9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0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7BB8-D8FD-205D-9876-402A1904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1E5B39-D4E8-77E8-B17E-DEB6370F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104"/>
            <a:ext cx="12192000" cy="662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A87C-152C-C48B-FBD4-BB04B367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12B33C-6CA8-F0E0-A1F5-7A5E6E975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CDE9-67F2-9D1D-AA6D-4ABDCB30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BAE94-8A97-B8E0-A5DA-B486B02EF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5C417-0BEE-E65D-6326-B844A2A4F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391972-A14F-3F61-9F37-8FDA1C52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6E181-88C7-D859-A1B4-EC10FE91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6930B8-96AE-F4E0-849B-4103D36D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85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2C4D0-DF38-AE4E-3C59-A712E5C4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29CF93-6137-1B9C-7752-E11B668C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67" y="777738"/>
            <a:ext cx="612806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6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251</Words>
  <Application>Microsoft Office PowerPoint</Application>
  <PresentationFormat>Widescreen</PresentationFormat>
  <Paragraphs>42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52</cp:revision>
  <cp:lastPrinted>2025-07-30T19:36:24Z</cp:lastPrinted>
  <dcterms:created xsi:type="dcterms:W3CDTF">2025-07-03T13:55:57Z</dcterms:created>
  <dcterms:modified xsi:type="dcterms:W3CDTF">2025-08-03T12:14:36Z</dcterms:modified>
</cp:coreProperties>
</file>