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86" r:id="rId5"/>
    <p:sldId id="285" r:id="rId6"/>
    <p:sldId id="259" r:id="rId7"/>
    <p:sldId id="260" r:id="rId8"/>
    <p:sldId id="261" r:id="rId9"/>
    <p:sldId id="262" r:id="rId10"/>
    <p:sldId id="284" r:id="rId11"/>
    <p:sldId id="283" r:id="rId12"/>
    <p:sldId id="263" r:id="rId13"/>
    <p:sldId id="264" r:id="rId14"/>
    <p:sldId id="266" r:id="rId15"/>
    <p:sldId id="267" r:id="rId16"/>
    <p:sldId id="269" r:id="rId17"/>
    <p:sldId id="268" r:id="rId18"/>
    <p:sldId id="270" r:id="rId19"/>
    <p:sldId id="271" r:id="rId20"/>
    <p:sldId id="272" r:id="rId21"/>
    <p:sldId id="273" r:id="rId22"/>
    <p:sldId id="265" r:id="rId23"/>
    <p:sldId id="287" r:id="rId24"/>
    <p:sldId id="276" r:id="rId25"/>
    <p:sldId id="277" r:id="rId26"/>
    <p:sldId id="278" r:id="rId27"/>
    <p:sldId id="280" r:id="rId28"/>
    <p:sldId id="281" r:id="rId29"/>
    <p:sldId id="279" r:id="rId30"/>
    <p:sldId id="282" r:id="rId31"/>
    <p:sldId id="27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5E38-893B-E3D0-D52B-C659F9A03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6C2CD-3AD1-714B-4F64-FB21DB289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192C0-7296-F27C-0FFB-79872ED7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5FE-F7C9-4629-8733-7BEF80424ABE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4DF07-EDAD-30E9-D481-3115C85D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7D146-62C0-821A-A1E7-E4CF7ED8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F0D-71A8-4E22-B6B9-99EC730E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6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78C4-0DC1-C53D-DDD4-202067F5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D3EEB-5AF8-53BE-FBDE-6044FAA43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CF94C-6CC9-23B1-10E7-897BAC70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5FE-F7C9-4629-8733-7BEF80424ABE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E068D-983F-1FFB-A486-9712C2E15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269DE-5F79-5862-EACD-9BF819C0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F0D-71A8-4E22-B6B9-99EC730E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5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ADFD3-E8DA-622D-AB1F-DAFBCD786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68F1F-0F8E-2878-4ED7-B2284B58C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FC4FA-1BC8-F5A9-B8D5-223529F0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5FE-F7C9-4629-8733-7BEF80424ABE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CBD04-6E00-AD6D-760F-32EF1FF6C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78689-13E1-FBC6-6FA6-60AFC4F4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F0D-71A8-4E22-B6B9-99EC730E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4020-5A09-9A37-5B42-AA6E8309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A821A-D237-BC9A-B0CD-E8BB3EE60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A6D9B-BB13-F533-7C4B-BCBF86B1A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5FE-F7C9-4629-8733-7BEF80424ABE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68750-3045-3048-119A-C6C55164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20855-49D1-8B6E-2817-504C3BA9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F0D-71A8-4E22-B6B9-99EC730E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4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17C3-F85C-FD42-A38C-70F7D506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EFD74-22F5-F7F1-12AE-90D6C55D7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FB8A3-18AA-3D2C-0AEC-1D64A293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5FE-F7C9-4629-8733-7BEF80424ABE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04233-764D-EAF7-4FB9-56DFAA5F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E474D-9D4D-F57D-515A-374CD813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F0D-71A8-4E22-B6B9-99EC730E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96321-25BF-789A-BAF6-5D70FEE2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B86C4-59EF-EC0D-1C4F-5D3821A36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D7232-081A-EE67-6444-FDEC6F053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FBCE9-EF4A-C787-7328-0CFFF93B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5FE-F7C9-4629-8733-7BEF80424ABE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EEB4C-8DAB-7217-94F0-06E61A5B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96252-1775-E98F-090A-E2B5E9F5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F0D-71A8-4E22-B6B9-99EC730E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9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2EE1-35C1-D352-CFBF-56EEE6551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49A65-EC74-EFE9-D29A-D427E1913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DCA26-1663-D08C-36A0-41CBCBB1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6297F-A448-4E2D-573A-F6DCED376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1536C-52DC-A1E0-9F04-770BA049C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EA0AE5-695D-7AD2-5293-7052E84C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5FE-F7C9-4629-8733-7BEF80424ABE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74871-BD7D-8546-0E1C-0ACE6970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0F395C-321E-1833-3A2C-C458DD45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F0D-71A8-4E22-B6B9-99EC730E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9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66B69-0E4C-BED7-B6AE-207E8079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DFAB9-8054-18AC-E1F6-BD9E23CD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5FE-F7C9-4629-8733-7BEF80424ABE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3877A-6587-6E61-B219-15DEF1A7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49133-30B1-1783-87A9-FE6B38F96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F0D-71A8-4E22-B6B9-99EC730E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3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B0A2B-2AEE-EF2C-9E84-A0533531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5FE-F7C9-4629-8733-7BEF80424ABE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79082-AC83-324B-8F1F-EEF04088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2F11A-6E57-9A5B-A741-66283553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F0D-71A8-4E22-B6B9-99EC730E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9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5BB7-A2F9-FBC2-E836-E1D29BED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736B0-6104-6662-E49A-E9DDFF32B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7DFC8-3792-45B7-F61A-DCF9C7C0F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0D417-33AB-8EBF-7680-A7E595F0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5FE-F7C9-4629-8733-7BEF80424ABE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4BF97-A3C8-4F2F-5EB3-C4D21D37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DB1E4-562F-A54A-DF91-13E7607F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F0D-71A8-4E22-B6B9-99EC730E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1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5A19-054F-A6CD-0AF2-F37D7680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85680-C897-3BBA-3395-EA167654A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0B828-110A-03B8-80FC-6A20261EC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7D3E5-F99D-78CF-2BED-C61F40D36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05FE-F7C9-4629-8733-7BEF80424ABE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D80D0-325F-4156-2021-87B8B492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B5A49-7234-3B59-FD69-66E70A67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DF0D-71A8-4E22-B6B9-99EC730E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8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B499C8-F9B2-8276-7386-9D79E1BE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11933-8AAE-BA8C-8C46-D05AAA92E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65271-4CDF-1FA6-DD44-306021B54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5205FE-F7C9-4629-8733-7BEF80424ABE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82DBF-30D3-1049-1334-1D7F80824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458BD-A514-21AB-42B5-51E60F29B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B9DF0D-71A8-4E22-B6B9-99EC730ED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4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89FB5-078E-B773-F884-8BBE59E9C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BC44B5-B9F1-F6C4-CD88-CDAB7CF4F37D}"/>
              </a:ext>
            </a:extLst>
          </p:cNvPr>
          <p:cNvSpPr txBox="1"/>
          <p:nvPr/>
        </p:nvSpPr>
        <p:spPr>
          <a:xfrm>
            <a:off x="785813" y="2043112"/>
            <a:ext cx="109156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IN THE NAME OF ALLAH   </a:t>
            </a:r>
          </a:p>
          <a:p>
            <a:pPr algn="ctr"/>
            <a:r>
              <a:rPr lang="en-US" sz="3200" b="1" dirty="0">
                <a:solidFill>
                  <a:schemeClr val="accent5"/>
                </a:solidFill>
              </a:rPr>
              <a:t>STEEL-CONCRETE COMPOSITE PLATE GIRDERS BRIDGE SUPERSTRUCTURE                    </a:t>
            </a:r>
          </a:p>
          <a:p>
            <a:pPr algn="ctr"/>
            <a:r>
              <a:rPr lang="en-US" sz="3200" b="1" dirty="0">
                <a:solidFill>
                  <a:schemeClr val="accent5"/>
                </a:solidFill>
              </a:rPr>
              <a:t> RUNNING MOMENT-CURVATURE, PUSHOVER AND DYNAMIC ANALYSIS FOR CALCULATE STRUCTURAL DUCTILIY DAMAGE INEX</a:t>
            </a:r>
          </a:p>
          <a:p>
            <a:pPr algn="ctr"/>
            <a:r>
              <a:rPr lang="en-US" b="1" dirty="0">
                <a:solidFill>
                  <a:schemeClr val="accent5"/>
                </a:solidFill>
              </a:rPr>
              <a:t>WRITTEN BY SALAR DELAVAR GHASHGHAEI (QASHQAI)</a:t>
            </a:r>
          </a:p>
        </p:txBody>
      </p:sp>
    </p:spTree>
    <p:extLst>
      <p:ext uri="{BB962C8B-B14F-4D97-AF65-F5344CB8AC3E}">
        <p14:creationId xmlns:p14="http://schemas.microsoft.com/office/powerpoint/2010/main" val="2521612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C4CC4-CB32-7620-6E72-C26776310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3B5479-6AE7-AE98-4845-3D92376AC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044363" cy="6858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0875B4-6A22-1A39-B7D0-B85EEA9F3167}"/>
              </a:ext>
            </a:extLst>
          </p:cNvPr>
          <p:cNvSpPr txBox="1"/>
          <p:nvPr/>
        </p:nvSpPr>
        <p:spPr>
          <a:xfrm>
            <a:off x="4071937" y="697683"/>
            <a:ext cx="7643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###         SECTION PARAMETERS BASED ON ANALYSIS      ###</a:t>
            </a:r>
          </a:p>
          <a:p>
            <a:r>
              <a:rPr lang="en-US" b="1" dirty="0">
                <a:solidFill>
                  <a:schemeClr val="accent3"/>
                </a:solidFill>
              </a:rPr>
              <a:t>=================================================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Section Elastic Stiffness :      53392851639150576.00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Section Plastic Stiffness :      269201845135970.91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Section Tangent Stiffness :      -32337150063723.20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Section Ductility Ratio :        177.18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Section Over Strength Factor:    0.89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Section Yield Curvature:         0.000002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Section Ultimate Curvature:      0.000292</a:t>
            </a:r>
          </a:p>
        </p:txBody>
      </p:sp>
    </p:spTree>
    <p:extLst>
      <p:ext uri="{BB962C8B-B14F-4D97-AF65-F5344CB8AC3E}">
        <p14:creationId xmlns:p14="http://schemas.microsoft.com/office/powerpoint/2010/main" val="2008401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A939C-3B79-0CFA-09AC-9D0D4DFE7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2CCA8C-7348-340C-B5A5-22A9B4A9848B}"/>
              </a:ext>
            </a:extLst>
          </p:cNvPr>
          <p:cNvSpPr txBox="1"/>
          <p:nvPr/>
        </p:nvSpPr>
        <p:spPr>
          <a:xfrm>
            <a:off x="914401" y="2705725"/>
            <a:ext cx="96393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3"/>
                </a:solidFill>
              </a:rPr>
              <a:t>NONLINEAR STATIC ANALYSIS (PUSHOVER)</a:t>
            </a:r>
          </a:p>
        </p:txBody>
      </p:sp>
    </p:spTree>
    <p:extLst>
      <p:ext uri="{BB962C8B-B14F-4D97-AF65-F5344CB8AC3E}">
        <p14:creationId xmlns:p14="http://schemas.microsoft.com/office/powerpoint/2010/main" val="1072549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C3F87-1777-4EB3-8064-AC7FE496C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7CC511-ACDA-3B86-2E52-072DE1305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317" y="0"/>
            <a:ext cx="8535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6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8757D-9C65-A689-AA90-38E489853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BB3951-F1D1-0BA9-7B33-50BEDD32D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22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E4014-65FB-4200-C822-0B9E783C6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EFECA2-79EA-4987-3582-7DEF782C5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102" y="234786"/>
            <a:ext cx="9639795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34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E6B87-62ED-4332-7FF5-175E7AA9B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2E1B9D-8299-6844-A013-55798F783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0"/>
            <a:ext cx="9144470" cy="6388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F11039-4681-9C9B-86C7-062757F73C79}"/>
              </a:ext>
            </a:extLst>
          </p:cNvPr>
          <p:cNvSpPr txBox="1"/>
          <p:nvPr/>
        </p:nvSpPr>
        <p:spPr>
          <a:xfrm>
            <a:off x="5514974" y="1305341"/>
            <a:ext cx="49291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3"/>
                </a:solidFill>
              </a:rPr>
              <a:t> =   Analysis curve fitted                      =</a:t>
            </a:r>
          </a:p>
          <a:p>
            <a:r>
              <a:rPr lang="en-US" b="1" dirty="0">
                <a:solidFill>
                  <a:schemeClr val="accent3"/>
                </a:solidFill>
              </a:rPr>
              <a:t>     Disp       Base Shear</a:t>
            </a:r>
          </a:p>
          <a:p>
            <a:r>
              <a:rPr lang="en-US" b="1" dirty="0">
                <a:solidFill>
                  <a:schemeClr val="accent3"/>
                </a:solidFill>
              </a:rPr>
              <a:t>----------------------------</a:t>
            </a:r>
          </a:p>
          <a:p>
            <a:r>
              <a:rPr lang="en-US" b="1" dirty="0">
                <a:solidFill>
                  <a:schemeClr val="accent3"/>
                </a:solidFill>
              </a:rPr>
              <a:t>[[0.00000000e+00 0.00000000e+00]</a:t>
            </a:r>
          </a:p>
          <a:p>
            <a:r>
              <a:rPr lang="en-US" b="1" dirty="0">
                <a:solidFill>
                  <a:schemeClr val="accent3"/>
                </a:solidFill>
              </a:rPr>
              <a:t> [9.28066373e+00 1.77487453e+07]</a:t>
            </a:r>
          </a:p>
          <a:p>
            <a:r>
              <a:rPr lang="en-US" b="1" dirty="0">
                <a:solidFill>
                  <a:schemeClr val="accent3"/>
                </a:solidFill>
              </a:rPr>
              <a:t> [7.00000000e+01 2.18236646e+07]]</a:t>
            </a:r>
          </a:p>
          <a:p>
            <a:r>
              <a:rPr lang="en-US" b="1" dirty="0">
                <a:solidFill>
                  <a:schemeClr val="accent3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3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Elastic Stiffness :       1912443.53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Plastic Stiffness :         311766.64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Tangent Stiffness :        67110.74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Ductility Ratio :                 7.54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Over Strength Factor:   1.23</a:t>
            </a:r>
          </a:p>
          <a:p>
            <a:r>
              <a:rPr lang="en-US" b="1" dirty="0">
                <a:solidFill>
                  <a:schemeClr val="accent3"/>
                </a:solidFill>
              </a:rPr>
              <a:t>+----------------------------------------------------+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1037735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70C1D-34B1-5DA8-04E2-C4BF2B593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68286B-61C3-20CE-BBA3-88152957A3F7}"/>
              </a:ext>
            </a:extLst>
          </p:cNvPr>
          <p:cNvSpPr txBox="1"/>
          <p:nvPr/>
        </p:nvSpPr>
        <p:spPr>
          <a:xfrm>
            <a:off x="1257300" y="3044279"/>
            <a:ext cx="967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3"/>
                </a:solidFill>
              </a:rPr>
              <a:t>NONLINEAR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1655444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C7868-E6FE-0ECA-F958-7500C0EDD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1249FD-FE28-DFD1-6953-36A1155E8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803" y="0"/>
            <a:ext cx="8698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24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274EB-036A-45D6-52BB-5B46E9D1C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D160BC-2D3C-B00A-7DAD-6481A2346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61" y="234786"/>
            <a:ext cx="929687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00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12764-C364-FC9A-9950-271BBEFB4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48C202-6DD2-7FA1-B3BB-24DEBA6A3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1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ridge over a highway">
            <a:extLst>
              <a:ext uri="{FF2B5EF4-FFF2-40B4-BE49-F238E27FC236}">
                <a16:creationId xmlns:a16="http://schemas.microsoft.com/office/drawing/2014/main" id="{6C01DCD0-85AF-6370-2715-3826E34EF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59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03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84DDE-6F92-360E-923A-A2E54D2A9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DDA9D9-DBB9-E92E-E04B-8A26245A2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860" y="225260"/>
            <a:ext cx="9322279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51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37C16-EE43-8E5F-0003-28A30FB45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F5519A-10EB-9C33-9DD6-1D386EFBA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35" y="225260"/>
            <a:ext cx="9341330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44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BABF9-E295-ACA4-25C3-3AA4F6624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55D9359-4EFF-9F2B-3A3F-2D6E024BC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61" y="234786"/>
            <a:ext cx="929687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5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C5083-1E77-A118-ECED-1F1F5DBF8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319725-D3A7-E2E9-5C84-C9BA06B04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05" y="234786"/>
            <a:ext cx="953819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02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1CC9F-8018-0E72-CFED-AEF998CCD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FE99FA-1097-6C4F-A796-466AFD52B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05" y="234786"/>
            <a:ext cx="953819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92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2DE65-11D7-8DFB-DC78-D63188631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435F39-DB99-8B28-7928-EBCF87D70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33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74A78-C9B4-4084-1A27-D84A66FB6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053721-CAEA-76B0-C694-AF8A0BE0E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983" y="457200"/>
            <a:ext cx="752603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13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B10E4-71E1-7CB5-8A07-5136C29BB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F577FE5-292A-A420-DBAA-29F3B019B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195" y="457200"/>
            <a:ext cx="774560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21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888A6-B1DB-1051-6855-10C68E13B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42AA1A-24D9-498C-0A73-2B1D1945A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847" y="457200"/>
            <a:ext cx="765475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1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3A7D1-BED9-49DE-AA3E-5550E9991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CD17CF-A37B-5A60-E4D9-546B84456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553" y="336422"/>
            <a:ext cx="751089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2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DF59A-8E78-F46E-13AA-E0A2B7214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DBEF87-EC99-BEB6-78A7-6F8AA4A28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"/>
            <a:ext cx="12191999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48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DCD49-F438-D84E-9F6B-29B6899DC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7DD8F0-71AD-255B-4B34-CAAF14026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710" y="457200"/>
            <a:ext cx="798789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18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52DF4-540E-13AE-7FEA-AB1531AD2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8BF150-E60B-937F-FA7E-5265B9549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581" y="0"/>
            <a:ext cx="9125419" cy="37085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4093DD-CD95-DCD4-6545-7869F59EA503}"/>
              </a:ext>
            </a:extLst>
          </p:cNvPr>
          <p:cNvSpPr txBox="1"/>
          <p:nvPr/>
        </p:nvSpPr>
        <p:spPr>
          <a:xfrm>
            <a:off x="0" y="2333685"/>
            <a:ext cx="65865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Over Strength Coefficient (</a:t>
            </a:r>
            <a:r>
              <a:rPr lang="el-GR" b="1" dirty="0">
                <a:solidFill>
                  <a:schemeClr val="accent3"/>
                </a:solidFill>
              </a:rPr>
              <a:t>Ω0):      -12.1215</a:t>
            </a:r>
          </a:p>
          <a:p>
            <a:r>
              <a:rPr lang="en-US" b="1" dirty="0">
                <a:solidFill>
                  <a:schemeClr val="accent3"/>
                </a:solidFill>
              </a:rPr>
              <a:t>Displacement Ductility Ratio (</a:t>
            </a:r>
            <a:r>
              <a:rPr lang="el-GR" b="1" dirty="0">
                <a:solidFill>
                  <a:schemeClr val="accent3"/>
                </a:solidFill>
              </a:rPr>
              <a:t>μ):    -14.3483</a:t>
            </a:r>
          </a:p>
          <a:p>
            <a:r>
              <a:rPr lang="en-US" b="1" dirty="0">
                <a:solidFill>
                  <a:schemeClr val="accent3"/>
                </a:solidFill>
              </a:rPr>
              <a:t>Ductility Coefficient (R</a:t>
            </a:r>
            <a:r>
              <a:rPr lang="el-GR" b="1" dirty="0">
                <a:solidFill>
                  <a:schemeClr val="accent3"/>
                </a:solidFill>
              </a:rPr>
              <a:t>μ):          -14.3483</a:t>
            </a:r>
          </a:p>
          <a:p>
            <a:r>
              <a:rPr lang="en-US" b="1" dirty="0">
                <a:solidFill>
                  <a:schemeClr val="accent3"/>
                </a:solidFill>
              </a:rPr>
              <a:t>Structural Behavior Coefficient (R): 173.9230</a:t>
            </a:r>
          </a:p>
          <a:p>
            <a:r>
              <a:rPr lang="en-US" b="1" dirty="0">
                <a:solidFill>
                  <a:schemeClr val="accent3"/>
                </a:solidFill>
              </a:rPr>
              <a:t>Structural Ductility Damage Index in Y Direction: 0.0657</a:t>
            </a:r>
          </a:p>
          <a:p>
            <a:r>
              <a:rPr lang="en-US" b="1" dirty="0">
                <a:solidFill>
                  <a:schemeClr val="accent3"/>
                </a:solidFill>
              </a:rPr>
              <a:t>###      STRUCTURAL PARAMETERS BASED ON ANALYSIS      ###</a:t>
            </a:r>
          </a:p>
          <a:p>
            <a:r>
              <a:rPr lang="en-US" b="1" dirty="0">
                <a:solidFill>
                  <a:schemeClr val="accent3"/>
                </a:solidFill>
              </a:rPr>
              <a:t>==================================================== Structure Elastic Stiffness :      0.00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Plastic Stiffness :      0.00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Tangent Stiffness :      0.00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Ductility Ratio :        -14.35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Over Strength Factor:    -12.12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Yield Displacement:      9.45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Ultimate Displacement:   70.00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Demand Displacement:     0.04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Ductility Damage index:  -15.53 %</a:t>
            </a:r>
          </a:p>
        </p:txBody>
      </p:sp>
    </p:spTree>
    <p:extLst>
      <p:ext uri="{BB962C8B-B14F-4D97-AF65-F5344CB8AC3E}">
        <p14:creationId xmlns:p14="http://schemas.microsoft.com/office/powerpoint/2010/main" val="213339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998BD-80AA-2B07-EFE0-40FDCFE79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9E205F-8989-283B-EA9C-73BB75D45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849"/>
            <a:ext cx="12192000" cy="656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6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37AE6-BC07-04B1-AA1F-4B60EB329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CC9516-A4EE-3B72-FBF9-7C2E3B3BA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3903"/>
            <a:ext cx="12192000" cy="237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4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D651B-3A56-6A3F-4D55-897BD456C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5A5044-3906-4FB6-ABD1-6C1D3AF6A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538" y="0"/>
            <a:ext cx="6652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3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551E1-9129-1BEC-2A83-04776FB86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92547D-D7A2-A2EB-15BC-2A7E74B0B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50626"/>
            <a:ext cx="5124713" cy="3378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CE197B-5F0C-295E-6710-1C78D19AF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638" y="50626"/>
            <a:ext cx="5124713" cy="3378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D01A3E-B197-56A6-D3DC-169CDF59F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" y="3429000"/>
            <a:ext cx="5124713" cy="3378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E7DB9D-2F57-4E36-2681-04E7C2DA6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638" y="3311437"/>
            <a:ext cx="5124713" cy="337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2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FFE6C-8485-F6FF-4B72-0427CCF2F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B6CE14-B466-6115-6655-57DA1A953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34424"/>
            <a:ext cx="5848350" cy="40186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5C7658-AEE3-C3CE-542D-F8DF6B64D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498" y="1614771"/>
            <a:ext cx="6277501" cy="413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98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7B5BF-63A6-B4B9-3F05-5F7117A23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B788B1-6289-7AAE-A778-7118FD7ED459}"/>
              </a:ext>
            </a:extLst>
          </p:cNvPr>
          <p:cNvSpPr txBox="1"/>
          <p:nvPr/>
        </p:nvSpPr>
        <p:spPr>
          <a:xfrm>
            <a:off x="990601" y="3044279"/>
            <a:ext cx="9639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3"/>
                </a:solidFill>
              </a:rPr>
              <a:t>MOMENT-CURVATURE ANALYSIS</a:t>
            </a:r>
          </a:p>
        </p:txBody>
      </p:sp>
    </p:spTree>
    <p:extLst>
      <p:ext uri="{BB962C8B-B14F-4D97-AF65-F5344CB8AC3E}">
        <p14:creationId xmlns:p14="http://schemas.microsoft.com/office/powerpoint/2010/main" val="367416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275</Words>
  <Application>Microsoft Office PowerPoint</Application>
  <PresentationFormat>Widescreen</PresentationFormat>
  <Paragraphs>46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55</cp:revision>
  <dcterms:created xsi:type="dcterms:W3CDTF">2025-07-06T19:31:38Z</dcterms:created>
  <dcterms:modified xsi:type="dcterms:W3CDTF">2025-07-08T09:17:27Z</dcterms:modified>
</cp:coreProperties>
</file>