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6" r:id="rId5"/>
    <p:sldId id="315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289679"/>
            <a:ext cx="1219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000" b="1" dirty="0">
                <a:solidFill>
                  <a:schemeClr val="accent5"/>
                </a:solidFill>
              </a:rPr>
              <a:t>OPTIMIZATION OF A SINGLE-DEGREE-OF-FREEDOM STRUCTURE THROUGH FREE VIBRATION ANALYSIS USING OPENSEES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OPTIMIZATION ALGORITHM: NEWTON-RAPHSON METHOD 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BE37F-004B-D090-679F-1448C90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87"/>
            <a:ext cx="12192000" cy="6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3071813" y="420484"/>
            <a:ext cx="66865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 SUPPLY: 0.04384989</a:t>
            </a:r>
          </a:p>
          <a:p>
            <a:r>
              <a:rPr lang="en-US" sz="500" b="1" dirty="0"/>
              <a:t>F:  0.013849889675598415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0.013849889675612244</a:t>
            </a:r>
          </a:p>
          <a:p>
            <a:r>
              <a:rPr lang="en-US" sz="500" b="1" dirty="0"/>
              <a:t>Fmax:  0.013849889675584585</a:t>
            </a:r>
          </a:p>
          <a:p>
            <a:r>
              <a:rPr lang="en-US" sz="500" b="1" dirty="0"/>
              <a:t>DF:  -1.3829215550487104e-09</a:t>
            </a:r>
          </a:p>
          <a:p>
            <a:r>
              <a:rPr lang="en-US" sz="500" b="1" dirty="0"/>
              <a:t>DX:  -10014949.600746213</a:t>
            </a:r>
          </a:p>
          <a:p>
            <a:r>
              <a:rPr lang="en-US" sz="500" b="1" dirty="0"/>
              <a:t>IT:  1  - RESIDUAL:  10014949.600746213  - X:  10015049.600746213 </a:t>
            </a:r>
          </a:p>
          <a:p>
            <a:endParaRPr lang="en-US" sz="500" b="1" dirty="0"/>
          </a:p>
          <a:p>
            <a:r>
              <a:rPr lang="en-US" sz="500" b="1" dirty="0"/>
              <a:t> SUPPLY: 0.01695705</a:t>
            </a:r>
          </a:p>
          <a:p>
            <a:r>
              <a:rPr lang="en-US" sz="500" b="1" dirty="0"/>
              <a:t>F:  -0.013042953880630502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-0.0130429538806109</a:t>
            </a:r>
          </a:p>
          <a:p>
            <a:r>
              <a:rPr lang="en-US" sz="500" b="1" dirty="0"/>
              <a:t>Fmax:  -0.013042953880650104</a:t>
            </a:r>
          </a:p>
          <a:p>
            <a:r>
              <a:rPr lang="en-US" sz="500" b="1" dirty="0"/>
              <a:t>DF:  -1.960237527853792e-09</a:t>
            </a:r>
          </a:p>
          <a:p>
            <a:r>
              <a:rPr lang="en-US" sz="500" b="1" dirty="0"/>
              <a:t>DX:  6653761.952466474</a:t>
            </a:r>
          </a:p>
          <a:p>
            <a:r>
              <a:rPr lang="en-US" sz="500" b="1" dirty="0"/>
              <a:t>IT:  2  - RESIDUAL:  6653761.952466474  - X:  3361287.6482797386 </a:t>
            </a:r>
          </a:p>
          <a:p>
            <a:endParaRPr lang="en-US" sz="500" b="1" dirty="0"/>
          </a:p>
          <a:p>
            <a:r>
              <a:rPr lang="en-US" sz="500" b="1" dirty="0"/>
              <a:t> SUPPLY: 0.03822344</a:t>
            </a:r>
          </a:p>
          <a:p>
            <a:r>
              <a:rPr lang="en-US" sz="500" b="1" dirty="0"/>
              <a:t>F:  0.008223439438450754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0.008223439438471737</a:t>
            </a:r>
          </a:p>
          <a:p>
            <a:r>
              <a:rPr lang="en-US" sz="500" b="1" dirty="0"/>
              <a:t>Fmax:  0.008223439438429778</a:t>
            </a:r>
          </a:p>
          <a:p>
            <a:r>
              <a:rPr lang="en-US" sz="500" b="1" dirty="0"/>
              <a:t>DF:  -2.0979745718463505e-09</a:t>
            </a:r>
          </a:p>
          <a:p>
            <a:r>
              <a:rPr lang="en-US" sz="500" b="1" dirty="0"/>
              <a:t>DX:  -3919704.055904551</a:t>
            </a:r>
          </a:p>
          <a:p>
            <a:r>
              <a:rPr lang="en-US" sz="500" b="1" dirty="0"/>
              <a:t>IT:  3  - RESIDUAL:  3919704.055904551  - X:  7280991.70418429 </a:t>
            </a:r>
          </a:p>
          <a:p>
            <a:endParaRPr lang="en-US" sz="500" b="1" dirty="0"/>
          </a:p>
          <a:p>
            <a:r>
              <a:rPr lang="en-US" sz="500" b="1" dirty="0"/>
              <a:t> SUPPLY: 0.02635108</a:t>
            </a:r>
          </a:p>
          <a:p>
            <a:r>
              <a:rPr lang="en-US" sz="500" b="1" dirty="0"/>
              <a:t>F:  -0.0036489159704923835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-0.0036489159704485227</a:t>
            </a:r>
          </a:p>
          <a:p>
            <a:r>
              <a:rPr lang="en-US" sz="500" b="1" dirty="0"/>
              <a:t>Fmax:  -0.0036489159705362477</a:t>
            </a:r>
          </a:p>
          <a:p>
            <a:r>
              <a:rPr lang="en-US" sz="500" b="1" dirty="0"/>
              <a:t>DF:  -4.386248309007357e-09</a:t>
            </a:r>
          </a:p>
          <a:p>
            <a:r>
              <a:rPr lang="en-US" sz="500" b="1" dirty="0"/>
              <a:t>DX:  831899.088567141</a:t>
            </a:r>
          </a:p>
          <a:p>
            <a:r>
              <a:rPr lang="en-US" sz="500" b="1" dirty="0"/>
              <a:t>IT:  4  - RESIDUAL:  831899.088567141  - X:  6449092.615617149 </a:t>
            </a:r>
          </a:p>
          <a:p>
            <a:endParaRPr lang="en-US" sz="500" b="1" dirty="0"/>
          </a:p>
          <a:p>
            <a:r>
              <a:rPr lang="en-US" sz="500" b="1" dirty="0"/>
              <a:t> SUPPLY: 0.02968185</a:t>
            </a:r>
          </a:p>
          <a:p>
            <a:r>
              <a:rPr lang="en-US" sz="500" b="1" dirty="0"/>
              <a:t>F:  -0.00031814556011616063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-0.00031814556007960654</a:t>
            </a:r>
          </a:p>
          <a:p>
            <a:r>
              <a:rPr lang="en-US" sz="500" b="1" dirty="0"/>
              <a:t>Fmax:  -0.0003181455601527078</a:t>
            </a:r>
          </a:p>
          <a:p>
            <a:r>
              <a:rPr lang="en-US" sz="500" b="1" dirty="0"/>
              <a:t>DF:  -3.655062363883132e-09</a:t>
            </a:r>
          </a:p>
          <a:p>
            <a:r>
              <a:rPr lang="en-US" sz="500" b="1" dirty="0"/>
              <a:t>DX:  87042.44372404178</a:t>
            </a:r>
          </a:p>
          <a:p>
            <a:r>
              <a:rPr lang="en-US" sz="500" b="1" dirty="0"/>
              <a:t>IT:  5  - RESIDUAL:  87042.44372404178  - X:  6362050.171893107 </a:t>
            </a:r>
          </a:p>
          <a:p>
            <a:endParaRPr lang="en-US" sz="500" b="1" dirty="0"/>
          </a:p>
          <a:p>
            <a:r>
              <a:rPr lang="en-US" sz="500" b="1" dirty="0"/>
              <a:t> SUPPLY: 0.02999714</a:t>
            </a:r>
          </a:p>
          <a:p>
            <a:r>
              <a:rPr lang="en-US" sz="500" b="1" dirty="0"/>
              <a:t>F:  -2.8593443473050317e-06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-2.859344311406664e-06</a:t>
            </a:r>
          </a:p>
          <a:p>
            <a:r>
              <a:rPr lang="en-US" sz="500" b="1" dirty="0"/>
              <a:t>Fmax:  -2.859344383206869e-06</a:t>
            </a:r>
          </a:p>
          <a:p>
            <a:r>
              <a:rPr lang="en-US" sz="500" b="1" dirty="0"/>
              <a:t>DF:  -3.590010233534002e-09</a:t>
            </a:r>
          </a:p>
          <a:p>
            <a:r>
              <a:rPr lang="en-US" sz="500" b="1" dirty="0"/>
              <a:t>DX:  796.47247815511</a:t>
            </a:r>
          </a:p>
          <a:p>
            <a:r>
              <a:rPr lang="en-US" sz="500" b="1" dirty="0"/>
              <a:t>IT:  6  - RESIDUAL:  796.47247815511  - X:  6361253.699414952 </a:t>
            </a:r>
          </a:p>
          <a:p>
            <a:endParaRPr lang="en-US" sz="500" b="1" dirty="0"/>
          </a:p>
          <a:p>
            <a:r>
              <a:rPr lang="en-US" sz="500" b="1" dirty="0"/>
              <a:t> SUPPLY: 0.03000000</a:t>
            </a:r>
          </a:p>
          <a:p>
            <a:r>
              <a:rPr lang="en-US" sz="500" b="1" dirty="0"/>
              <a:t>F:  -6.043326949978223e-10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-6.042968105079982e-10</a:t>
            </a:r>
          </a:p>
          <a:p>
            <a:r>
              <a:rPr lang="en-US" sz="500" b="1" dirty="0"/>
              <a:t>Fmax:  -6.043685829570933e-10</a:t>
            </a:r>
          </a:p>
          <a:p>
            <a:r>
              <a:rPr lang="en-US" sz="500" b="1" dirty="0"/>
              <a:t>DF:  -3.5886224547532204e-09</a:t>
            </a:r>
          </a:p>
          <a:p>
            <a:r>
              <a:rPr lang="en-US" sz="500" b="1" dirty="0"/>
              <a:t>DX:  0.16840241697684538</a:t>
            </a:r>
          </a:p>
          <a:p>
            <a:r>
              <a:rPr lang="en-US" sz="500" b="1" dirty="0"/>
              <a:t>IT:  7  - RESIDUAL:  0.16840241697684538  - X:  6361253.531012535 </a:t>
            </a:r>
          </a:p>
          <a:p>
            <a:endParaRPr lang="en-US" sz="500" b="1" dirty="0"/>
          </a:p>
          <a:p>
            <a:r>
              <a:rPr lang="en-US" sz="500" b="1" dirty="0"/>
              <a:t> SUPPLY: 0.03000000</a:t>
            </a:r>
          </a:p>
          <a:p>
            <a:r>
              <a:rPr lang="en-US" sz="500" b="1" dirty="0"/>
              <a:t>F:  5.604891550881064e-14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9.194034422677078e-14</a:t>
            </a:r>
          </a:p>
          <a:p>
            <a:r>
              <a:rPr lang="en-US" sz="500" b="1" dirty="0"/>
              <a:t>Fmax:  2.0164425684754406e-14</a:t>
            </a:r>
          </a:p>
          <a:p>
            <a:r>
              <a:rPr lang="en-US" sz="500" b="1" dirty="0"/>
              <a:t>DF:  -3.588795927100818e-09</a:t>
            </a:r>
          </a:p>
          <a:p>
            <a:r>
              <a:rPr lang="en-US" sz="500" b="1" dirty="0"/>
              <a:t>DX:  -1.5617749419953598e-05</a:t>
            </a:r>
          </a:p>
          <a:p>
            <a:r>
              <a:rPr lang="en-US" sz="500" b="1" dirty="0"/>
              <a:t>IT:  8  - RESIDUAL:  1.5617749419953598e-05  - X:  6361253.531028152 </a:t>
            </a:r>
          </a:p>
          <a:p>
            <a:endParaRPr lang="en-US" sz="500" b="1" dirty="0"/>
          </a:p>
          <a:p>
            <a:r>
              <a:rPr lang="en-US" sz="500" b="1" dirty="0"/>
              <a:t> SUPPLY: 0.03000000</a:t>
            </a:r>
          </a:p>
          <a:p>
            <a:r>
              <a:rPr lang="en-US" sz="500" b="1" dirty="0"/>
              <a:t>F:  -6.938893903907228e-18</a:t>
            </a:r>
          </a:p>
          <a:p>
            <a:r>
              <a:rPr lang="en-US" sz="500" b="1" dirty="0" err="1"/>
              <a:t>Fmin</a:t>
            </a:r>
            <a:r>
              <a:rPr lang="en-US" sz="500" b="1" dirty="0"/>
              <a:t>:  3.5887959271008185e-14</a:t>
            </a:r>
          </a:p>
          <a:p>
            <a:r>
              <a:rPr lang="en-US" sz="500" b="1" dirty="0"/>
              <a:t>Fmax:  -3.589489816491209e-14</a:t>
            </a:r>
          </a:p>
          <a:p>
            <a:r>
              <a:rPr lang="en-US" sz="500" b="1" dirty="0"/>
              <a:t>DF:  -3.5891428717960135e-09</a:t>
            </a:r>
          </a:p>
          <a:p>
            <a:r>
              <a:rPr lang="en-US" sz="500" b="1" dirty="0"/>
              <a:t>DX:  1.9333011116481393e-09</a:t>
            </a:r>
          </a:p>
          <a:p>
            <a:r>
              <a:rPr lang="en-US" sz="500" b="1" dirty="0"/>
              <a:t>IT:  9  - RESIDUAL:  1.9333011116481393e-09  - X:  6361253.531028151 </a:t>
            </a:r>
          </a:p>
          <a:p>
            <a:endParaRPr lang="en-US" sz="500" b="1" dirty="0"/>
          </a:p>
          <a:p>
            <a:r>
              <a:rPr lang="en-US" sz="500" b="1" dirty="0">
                <a:highlight>
                  <a:srgbClr val="FFFF00"/>
                </a:highlight>
              </a:rPr>
              <a:t>Optimum Spring Area :                     6361253.531028</a:t>
            </a:r>
          </a:p>
          <a:p>
            <a:r>
              <a:rPr lang="en-US" sz="500" b="1" dirty="0"/>
              <a:t>Iteration Counts:                         9</a:t>
            </a:r>
          </a:p>
          <a:p>
            <a:r>
              <a:rPr lang="en-US" sz="500" b="1" dirty="0"/>
              <a:t>Convergence Residual:                     1.9333011116e-09</a:t>
            </a:r>
          </a:p>
          <a:p>
            <a:endParaRPr lang="en-US" sz="500" b="1" dirty="0"/>
          </a:p>
          <a:p>
            <a:r>
              <a:rPr lang="en-US" sz="500" b="1" dirty="0"/>
              <a:t>Total time (s): 8.3125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7275B-C792-8BB2-6CBD-D378ACE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21B82-653D-92E0-A166-273A892C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6BF41-83DD-CCAC-91C4-749A566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357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16</cp:revision>
  <cp:lastPrinted>2025-08-10T06:20:03Z</cp:lastPrinted>
  <dcterms:created xsi:type="dcterms:W3CDTF">2025-07-19T22:10:00Z</dcterms:created>
  <dcterms:modified xsi:type="dcterms:W3CDTF">2025-08-10T06:20:53Z</dcterms:modified>
</cp:coreProperties>
</file>