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8" r:id="rId3"/>
    <p:sldId id="281" r:id="rId4"/>
    <p:sldId id="257" r:id="rId5"/>
    <p:sldId id="258" r:id="rId6"/>
    <p:sldId id="282" r:id="rId7"/>
    <p:sldId id="283" r:id="rId8"/>
    <p:sldId id="284" r:id="rId9"/>
    <p:sldId id="303" r:id="rId10"/>
    <p:sldId id="305" r:id="rId11"/>
    <p:sldId id="306" r:id="rId12"/>
    <p:sldId id="304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9990-BF00-4977-90D6-4207C56F4BF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0497D-31DE-4428-AD88-72D0E55EF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0497D-31DE-4428-AD88-72D0E55EF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8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2576F-3F57-C180-45BF-7FAF61B72FE4}"/>
              </a:ext>
            </a:extLst>
          </p:cNvPr>
          <p:cNvSpPr txBox="1"/>
          <p:nvPr/>
        </p:nvSpPr>
        <p:spPr>
          <a:xfrm>
            <a:off x="0" y="705177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OPTIMIZATION OF STRUCTURAL BEHAVIOR COEFFICIENT USING PUSHOVER ANALYSIS OF CONCRETE FRAME SECTIONS: EVALUATING STRAIN HARDENING AND ULTIMATE STRAIN EFFECTS IN OPENSEES. DETERMINING OPTIMAL COLUMN SECTION REBAR DIAMETER FOR A TARGET STRUCTURAL BEHAVIOR COEFFICIENT VIA THE NEWTON-RAPHSON METHOD.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A193A-7D3C-D4DA-7444-2C5E65AE7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EBC88-F6AB-F9D1-6823-D4FD6784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C1D15-767B-9BA6-56C7-C34EF770F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F4449-A14E-0447-C7A9-02161CC9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0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BF98-38F6-4A89-000A-3C0DB1A06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F6F05C-836C-99F9-D16A-34A5CF1B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A51D8-592C-0773-9CAD-603A42F3A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88391-ED85-17FE-4A16-FF4C80C3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34786"/>
            <a:ext cx="916987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98DC3-A337-6B57-2790-1B73C0FE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5FFC16-B5D8-255F-DE3A-28E4F318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909637"/>
            <a:ext cx="83724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4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CDCC6-5E8E-8C92-3F56-C788D6B6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6"/>
            <a:ext cx="12192000" cy="65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F227B5-A4EF-0486-C13E-B706801F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C3957-F674-0528-BB13-1FEC2348FC9C}"/>
              </a:ext>
            </a:extLst>
          </p:cNvPr>
          <p:cNvSpPr txBox="1"/>
          <p:nvPr/>
        </p:nvSpPr>
        <p:spPr>
          <a:xfrm>
            <a:off x="2121312" y="2136338"/>
            <a:ext cx="9051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Fmax:  8.179608634861779e-07</a:t>
            </a:r>
          </a:p>
          <a:p>
            <a:r>
              <a:rPr lang="en-US" b="1" dirty="0">
                <a:solidFill>
                  <a:schemeClr val="accent3"/>
                </a:solidFill>
              </a:rPr>
              <a:t>DF:  0.08179481425507618</a:t>
            </a:r>
          </a:p>
          <a:p>
            <a:r>
              <a:rPr lang="en-US" b="1" dirty="0">
                <a:solidFill>
                  <a:schemeClr val="accent3"/>
                </a:solidFill>
              </a:rPr>
              <a:t>DX:  -5.1469836415910974e-11</a:t>
            </a:r>
          </a:p>
          <a:p>
            <a:r>
              <a:rPr lang="en-US" b="1" dirty="0">
                <a:solidFill>
                  <a:schemeClr val="accent3"/>
                </a:solidFill>
              </a:rPr>
              <a:t>IT:  9  - RESIDUAL:  5.1469836415910974e-11  - X:  19.259302727839295</a:t>
            </a:r>
          </a:p>
          <a:p>
            <a:r>
              <a:rPr lang="en-US" b="1" dirty="0">
                <a:solidFill>
                  <a:schemeClr val="accent3"/>
                </a:solidFill>
              </a:rPr>
              <a:t> </a:t>
            </a:r>
          </a:p>
          <a:p>
            <a:r>
              <a:rPr lang="en-US" b="1" dirty="0">
                <a:solidFill>
                  <a:schemeClr val="accent3"/>
                </a:solidFill>
              </a:rPr>
              <a:t>Optimum Column Rebar Size Diameter :      19.259303</a:t>
            </a:r>
          </a:p>
          <a:p>
            <a:r>
              <a:rPr lang="en-US" b="1" dirty="0">
                <a:solidFill>
                  <a:schemeClr val="accent3"/>
                </a:solidFill>
              </a:rPr>
              <a:t>Optimum Beam Rebar Size Diameter :        14.259303</a:t>
            </a:r>
          </a:p>
          <a:p>
            <a:r>
              <a:rPr lang="en-US" b="1" dirty="0">
                <a:solidFill>
                  <a:schemeClr val="accent3"/>
                </a:solidFill>
              </a:rPr>
              <a:t>Iteration Counts:                         9</a:t>
            </a:r>
          </a:p>
          <a:p>
            <a:r>
              <a:rPr lang="en-US" b="1" dirty="0">
                <a:solidFill>
                  <a:schemeClr val="accent3"/>
                </a:solidFill>
              </a:rPr>
              <a:t>Convergence Residual:                     5.1469836416e-11</a:t>
            </a:r>
          </a:p>
        </p:txBody>
      </p:sp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B03D8-2A86-20EF-E4F2-7D143759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DA7DB-0C1B-C649-51AD-D72DADAC5FB0}"/>
              </a:ext>
            </a:extLst>
          </p:cNvPr>
          <p:cNvSpPr txBox="1"/>
          <p:nvPr/>
        </p:nvSpPr>
        <p:spPr>
          <a:xfrm>
            <a:off x="4895849" y="1808619"/>
            <a:ext cx="66913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[1.09111502e+02 8.52824530e+05]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[3.86986496e+02 1.08204918e+06]]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7816.08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2796.09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824.92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3.55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1.27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DE2A13-DC68-4E55-FBDE-4DE62D11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39EA3-46A0-14A8-7EBD-C7E6F3F83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BFCEC-6FC5-D693-22A6-F701F461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183</Words>
  <Application>Microsoft Office PowerPoint</Application>
  <PresentationFormat>Widescreen</PresentationFormat>
  <Paragraphs>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40</cp:revision>
  <cp:lastPrinted>2025-08-17T13:06:15Z</cp:lastPrinted>
  <dcterms:created xsi:type="dcterms:W3CDTF">2025-07-14T18:44:20Z</dcterms:created>
  <dcterms:modified xsi:type="dcterms:W3CDTF">2025-08-17T13:07:01Z</dcterms:modified>
</cp:coreProperties>
</file>