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60" r:id="rId6"/>
    <p:sldId id="292" r:id="rId7"/>
    <p:sldId id="293" r:id="rId8"/>
    <p:sldId id="300" r:id="rId9"/>
    <p:sldId id="301" r:id="rId10"/>
    <p:sldId id="302" r:id="rId11"/>
    <p:sldId id="294" r:id="rId12"/>
    <p:sldId id="295" r:id="rId13"/>
    <p:sldId id="303" r:id="rId14"/>
    <p:sldId id="296" r:id="rId15"/>
    <p:sldId id="297" r:id="rId16"/>
    <p:sldId id="304" r:id="rId17"/>
    <p:sldId id="305" r:id="rId18"/>
    <p:sldId id="306" r:id="rId19"/>
    <p:sldId id="307" r:id="rId20"/>
    <p:sldId id="298" r:id="rId21"/>
    <p:sldId id="299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2244060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OPTIMIZATION OF COLUMN SECTION DEPTH BASED ON TARGET STRUCTURAL PERIOD FOR CONCRETE FRAME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77F29-66B0-811A-9C1D-B3CB416A1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5AAF9-8988-651C-9D80-C8F03DF4E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35" y="234786"/>
            <a:ext cx="934133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0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8BC4C-92FF-23B9-A061-BC2A35A5A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EAA284-5712-4E3C-235B-E4135212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5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9EC7-D632-362F-8080-13E7E1CD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4C6246-F46A-3B62-86AB-86BB1FDC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347B-0172-CB98-DD7B-152B20E41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F5649-6DB2-63E4-39A4-FECAA7F5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534EC-09C0-2C47-A480-2DD2B83CC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06CB2-06DF-ADE2-F3A4-F5EE9F4D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9" y="936497"/>
            <a:ext cx="781090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3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1C9EF-D7BB-E491-2A13-4F31D4823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EAA00-3948-97CA-F3FF-64D28C48F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9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6090E-89D2-8971-2077-A7E883501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A63D5-B4B7-F84E-EBEC-2B5662E5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6" y="936497"/>
            <a:ext cx="77283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011A2-E87E-AED5-4DE4-A4C14EB1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DC946-44C1-463A-8064-CB79FB8D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3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382E4-75ED-BFFA-2265-418976A1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2F764-4E89-020D-2262-45ED8C7A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20" y="936497"/>
            <a:ext cx="798236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6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5D3CD-6495-9558-4892-FC86E51F9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75C21A-A956-D0F4-C308-A6851EC8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74" y="936497"/>
            <a:ext cx="781725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7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7BD4B-4195-5060-1628-AA5E52F8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78E22-1B13-DD94-F260-7FF3BF463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9" y="936497"/>
            <a:ext cx="781090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7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292C7-3B0A-068E-9BDC-09D25999A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489FB-BB6D-F5E2-0F11-E9F192A20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7C07F-03C7-0431-D45E-B6245E9D9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2BB71-4D78-9971-3897-1FF430AD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6" y="936497"/>
            <a:ext cx="77283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3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23E93-6095-BB64-08F6-DE289D2F8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1065F3-B1CD-5A2C-212B-441F4C45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0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4494-1E74-3384-CF71-09C9A5ED1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66CC9-8F97-536D-AC39-C2E7503E2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6" y="936497"/>
            <a:ext cx="77283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83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E0799-897E-526E-5CB8-060DEA90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7B627-8C85-BE57-8F53-74E390532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44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84368-A3EE-4A59-912D-E0DF4A42B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2B645-F4CB-9A95-88D9-6DA315E5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6" y="936497"/>
            <a:ext cx="77283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28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00066-0B59-53EB-C48C-89FCE9100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DCAFF-089F-6987-64F8-CBD74832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08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22D8D-3EAE-8F6C-2786-7EE9D71A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4D54A-B0A5-763B-1DE9-3750556C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826" y="936497"/>
            <a:ext cx="77283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61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617CD-9E53-D1AE-3C10-D79A2CD29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8D6E9-7858-BCFB-D1A2-850BACF7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A9D3B-A9D9-DDCC-19D8-71F875F1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9" y="0"/>
            <a:ext cx="558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1BDF1-F9A0-98BA-6607-5BF7EF835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ED8A3-3199-D1C5-038E-748DAB3B9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B369-85FA-314E-51AB-61ACF9EE8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DB792-F8F1-A243-0540-CCB54F19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7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8DF4-7AAE-8CFD-CF07-1D0A3DD84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5A295-7E6A-C6C8-95EB-81178397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61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D840D-BBA4-659D-FAE9-4650F112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58A2F-106C-B310-52A6-CF5CE06E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16" y="936497"/>
            <a:ext cx="619156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87667-37E4-0ED3-5346-74EC60DB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3DB419-F347-FC86-46A5-21ECE2E6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31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248B7-F84D-87E5-0974-5A34C2E93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AD76BC-55BF-039F-1777-3A7902AFF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25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C0A00-EF9B-472F-A9A6-F64E3230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ABE1F-6659-20D6-F843-FB8BFE4E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52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DF14-2BEF-25E0-C909-CBECE774B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8B5C2-8C10-7DBF-E800-96AC3C6E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2586-28BD-FDF4-8968-4B678F92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5800B-C4FC-6159-44DE-294F2B765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1474C-4E16-BCF0-95AC-419CA993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7"/>
            <a:ext cx="12192000" cy="65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D33884-50BA-7E81-238F-027F4E87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63" y="0"/>
            <a:ext cx="852087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19154-438D-F936-73F5-470F8CE44050}"/>
              </a:ext>
            </a:extLst>
          </p:cNvPr>
          <p:cNvSpPr txBox="1"/>
          <p:nvPr/>
        </p:nvSpPr>
        <p:spPr>
          <a:xfrm>
            <a:off x="157162" y="288622"/>
            <a:ext cx="4386262" cy="627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" b="1" dirty="0">
                <a:solidFill>
                  <a:schemeClr val="accent6"/>
                </a:solidFill>
              </a:rPr>
              <a:t>PERIOD_01 : 1.32113890 - PERIOD_02 : 9.34380605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F:  1.843806048673832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1.3211389075865452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9.343806261665975</a:t>
            </a:r>
          </a:p>
          <a:p>
            <a:r>
              <a:rPr lang="en-US" sz="550" b="1" dirty="0" err="1">
                <a:solidFill>
                  <a:schemeClr val="accent6"/>
                </a:solidFill>
              </a:rPr>
              <a:t>Fmin</a:t>
            </a:r>
            <a:r>
              <a:rPr lang="en-US" sz="550" b="1" dirty="0">
                <a:solidFill>
                  <a:schemeClr val="accent6"/>
                </a:solidFill>
              </a:rPr>
              <a:t>:  1.843806261665975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1.3211389003907277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9.34380583568142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Fmax:  1.8438058356814206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DF:  -0.02129922771487713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DX:  -86.56680295436094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IT:  1  - RESIDUAL:  86.56680295436094  - X:  586.5668029543609 </a:t>
            </a:r>
          </a:p>
          <a:p>
            <a:endParaRPr lang="en-US" sz="550" b="1" dirty="0">
              <a:solidFill>
                <a:schemeClr val="accent6"/>
              </a:solidFill>
            </a:endParaRP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1.2938764559626208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7.81336791685246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PERIOD_01 : 1.29387646 - PERIOD_02 : 7.81336792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F:  0.3133679168524601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1.2938764587320013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7.813368063685243</a:t>
            </a:r>
          </a:p>
          <a:p>
            <a:r>
              <a:rPr lang="en-US" sz="550" b="1" dirty="0" err="1">
                <a:solidFill>
                  <a:schemeClr val="accent6"/>
                </a:solidFill>
              </a:rPr>
              <a:t>Fmin</a:t>
            </a:r>
            <a:r>
              <a:rPr lang="en-US" sz="550" b="1" dirty="0">
                <a:solidFill>
                  <a:schemeClr val="accent6"/>
                </a:solidFill>
              </a:rPr>
              <a:t>:  0.3133680636852434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1.2938764531932436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7.8133677700197985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Fmax:  0.31336777001979854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DF:  -0.014683272242521637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DX:  -21.34183114476149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IT:  2  - RESIDUAL:  21.34183114476149  - X:  607.9086340991224 </a:t>
            </a:r>
          </a:p>
          <a:p>
            <a:endParaRPr lang="en-US" sz="550" b="1" dirty="0">
              <a:solidFill>
                <a:schemeClr val="accent6"/>
              </a:solidFill>
            </a:endParaRP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1.2881289006602148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7.51251922775103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PERIOD_01 : 1.28812890 - PERIOD_02 : 7.51251923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F:  0.01251922775102976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1.2881289032798524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7.512519363090006</a:t>
            </a:r>
          </a:p>
          <a:p>
            <a:r>
              <a:rPr lang="en-US" sz="550" b="1" dirty="0" err="1">
                <a:solidFill>
                  <a:schemeClr val="accent6"/>
                </a:solidFill>
              </a:rPr>
              <a:t>Fmin</a:t>
            </a:r>
            <a:r>
              <a:rPr lang="en-US" sz="550" b="1" dirty="0">
                <a:solidFill>
                  <a:schemeClr val="accent6"/>
                </a:solidFill>
              </a:rPr>
              <a:t>:  0.01251936309000623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1.2881288980405776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7.51251909241217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Fmax:  0.012519092412169641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DF:  -0.013533891829453635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DX:  -0.9250279157532739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IT:  3  - RESIDUAL:  0.9250279157532739  - X:  608.8336620148757 </a:t>
            </a:r>
          </a:p>
          <a:p>
            <a:endParaRPr lang="en-US" sz="550" b="1" dirty="0">
              <a:solidFill>
                <a:schemeClr val="accent6"/>
              </a:solidFill>
            </a:endParaRP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1.287886860074277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7.500021607458597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PERIOD_01 : 1.28788686 - PERIOD_02 : 7.50002161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F:  2.1607458596584195e-05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1.287886862687799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7.5000217423308575</a:t>
            </a:r>
          </a:p>
          <a:p>
            <a:r>
              <a:rPr lang="en-US" sz="550" b="1" dirty="0" err="1">
                <a:solidFill>
                  <a:schemeClr val="accent6"/>
                </a:solidFill>
              </a:rPr>
              <a:t>Fmin</a:t>
            </a:r>
            <a:r>
              <a:rPr lang="en-US" sz="550" b="1" dirty="0">
                <a:solidFill>
                  <a:schemeClr val="accent6"/>
                </a:solidFill>
              </a:rPr>
              <a:t>:  2.1742330857499326e-05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1.287886857460755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7.500021472586389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Fmax:  2.147258638895977e-05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DF:  -0.013487223426977833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DX:  -0.001602068706993009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IT:  4  - RESIDUAL:  0.001602068706993009  - X:  608.8352640835827 </a:t>
            </a:r>
          </a:p>
          <a:p>
            <a:endParaRPr lang="en-US" sz="550" b="1" dirty="0">
              <a:solidFill>
                <a:schemeClr val="accent6"/>
              </a:solidFill>
            </a:endParaRP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1.2878864413712046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7.500000000080559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PERIOD_01 : 1.28788644 - PERIOD_02 : 7.50000000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F:  8.055867084522106e-11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1.2878864439847162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7.500000134951995</a:t>
            </a:r>
          </a:p>
          <a:p>
            <a:r>
              <a:rPr lang="en-US" sz="550" b="1" dirty="0" err="1">
                <a:solidFill>
                  <a:schemeClr val="accent6"/>
                </a:solidFill>
              </a:rPr>
              <a:t>Fmin</a:t>
            </a:r>
            <a:r>
              <a:rPr lang="en-US" sz="550" b="1" dirty="0">
                <a:solidFill>
                  <a:schemeClr val="accent6"/>
                </a:solidFill>
              </a:rPr>
              <a:t>:  1.3495199535640268e-07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First Period:   1.2878864387576943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Structure Second Period:  7.499999865209172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Fmax:  -1.3479082827672073e-07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DF:  -0.013487141181656169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DX:  -5.972998262581305e-09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IT:  5  - RESIDUAL:  5.972998262581305e-09  - X:  608.8352640895557 </a:t>
            </a:r>
          </a:p>
          <a:p>
            <a:endParaRPr lang="en-US" sz="550" b="1" dirty="0">
              <a:solidFill>
                <a:schemeClr val="accent6"/>
              </a:solidFill>
            </a:endParaRPr>
          </a:p>
          <a:p>
            <a:r>
              <a:rPr lang="en-US" sz="550" b="1" dirty="0">
                <a:solidFill>
                  <a:schemeClr val="accent6"/>
                </a:solidFill>
              </a:rPr>
              <a:t>		</a:t>
            </a:r>
            <a:r>
              <a:rPr lang="en-US" sz="550" b="1" dirty="0">
                <a:solidFill>
                  <a:schemeClr val="accent6"/>
                </a:solidFill>
                <a:highlight>
                  <a:srgbClr val="FFFF00"/>
                </a:highlight>
              </a:rPr>
              <a:t> Optimum Column Section Depth :            608.835264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		 Iteration Counts:                         5</a:t>
            </a:r>
          </a:p>
          <a:p>
            <a:r>
              <a:rPr lang="en-US" sz="550" b="1" dirty="0">
                <a:solidFill>
                  <a:schemeClr val="accent6"/>
                </a:solidFill>
              </a:rPr>
              <a:t>		 Convergence Residual:                     5.9729982626e-09</a:t>
            </a:r>
          </a:p>
          <a:p>
            <a:endParaRPr lang="en-US" sz="550" b="1" dirty="0">
              <a:solidFill>
                <a:schemeClr val="accent6"/>
              </a:solidFill>
            </a:endParaRPr>
          </a:p>
          <a:p>
            <a:r>
              <a:rPr lang="en-US" sz="550" b="1" dirty="0">
                <a:solidFill>
                  <a:schemeClr val="accent6"/>
                </a:solidFill>
              </a:rPr>
              <a:t>Total time (s): 12.8281</a:t>
            </a:r>
          </a:p>
        </p:txBody>
      </p:sp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AB398-7427-E014-F021-E202A35FC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4D22E-B300-669C-7332-398E5EE5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3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92F34-00B4-1B50-CF53-627CE5C80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94F19-A3EC-C93E-9EEE-884A75BBA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7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5ACB2-6823-C522-50ED-D8E0EC7B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E693F-0094-C752-75AA-F4D27341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2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405</Words>
  <Application>Microsoft Office PowerPoint</Application>
  <PresentationFormat>Widescreen</PresentationFormat>
  <Paragraphs>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38</cp:revision>
  <cp:lastPrinted>2025-07-21T14:18:05Z</cp:lastPrinted>
  <dcterms:created xsi:type="dcterms:W3CDTF">2025-07-14T18:44:20Z</dcterms:created>
  <dcterms:modified xsi:type="dcterms:W3CDTF">2025-07-24T11:40:31Z</dcterms:modified>
</cp:coreProperties>
</file>