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6" r:id="rId5"/>
    <p:sldId id="315" r:id="rId6"/>
    <p:sldId id="258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1289953"/>
            <a:ext cx="12192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OPTIMIZATION OF A FORCE-PULSE IMPACT LOAD ANALYSIS OF A SINGLE-DEGREE-OF-FREEDOM (SDOF) SYSTEM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6903A6-F13A-A2AE-66F4-5B5BDA4FA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171" y="0"/>
            <a:ext cx="65036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9B7F58-0175-A55A-D95C-F4B731522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" y="157162"/>
            <a:ext cx="1214437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BA75-729F-F5B6-CFAA-E26694789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E2EF6F-A224-8666-1957-BD0BC5BAD542}"/>
              </a:ext>
            </a:extLst>
          </p:cNvPr>
          <p:cNvSpPr txBox="1"/>
          <p:nvPr/>
        </p:nvSpPr>
        <p:spPr>
          <a:xfrm>
            <a:off x="3544052" y="274290"/>
            <a:ext cx="6415087" cy="6386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IT:  6  - RESIDUAL:  1.2674278050826335  - X:  455.15496531261266 </a:t>
            </a:r>
          </a:p>
          <a:p>
            <a:endParaRPr lang="en-US" sz="1200" b="1" dirty="0"/>
          </a:p>
          <a:p>
            <a:r>
              <a:rPr lang="en-US" sz="1200" b="1" dirty="0"/>
              <a:t>  Period T ≈ 3.847 s</a:t>
            </a:r>
          </a:p>
          <a:p>
            <a:r>
              <a:rPr lang="en-US" sz="1200" b="1" dirty="0"/>
              <a:t>  Damping ratio </a:t>
            </a:r>
            <a:r>
              <a:rPr lang="el-GR" sz="1200" b="1" dirty="0"/>
              <a:t>ζ ≈ 0.0000</a:t>
            </a:r>
          </a:p>
          <a:p>
            <a:r>
              <a:rPr lang="el-GR" sz="1200" b="1" dirty="0"/>
              <a:t> </a:t>
            </a:r>
            <a:r>
              <a:rPr lang="en-US" sz="1200" b="1" dirty="0"/>
              <a:t>SUPPLY: 0.04000115</a:t>
            </a:r>
          </a:p>
          <a:p>
            <a:r>
              <a:rPr lang="en-US" sz="1200" b="1" dirty="0"/>
              <a:t>F:  1.147050329011745e-06</a:t>
            </a:r>
          </a:p>
          <a:p>
            <a:r>
              <a:rPr lang="en-US" sz="1200" b="1" dirty="0"/>
              <a:t>  Period T ≈ 3.847 s</a:t>
            </a:r>
          </a:p>
          <a:p>
            <a:r>
              <a:rPr lang="en-US" sz="1200" b="1" dirty="0"/>
              <a:t>  Damping ratio </a:t>
            </a:r>
            <a:r>
              <a:rPr lang="el-GR" sz="1200" b="1" dirty="0"/>
              <a:t>ζ ≈ 0.0000</a:t>
            </a:r>
          </a:p>
          <a:p>
            <a:r>
              <a:rPr lang="en-US" sz="1200" b="1" dirty="0" err="1"/>
              <a:t>Fmin</a:t>
            </a:r>
            <a:r>
              <a:rPr lang="en-US" sz="1200" b="1" dirty="0"/>
              <a:t>:  3.1938197959102688e-06</a:t>
            </a:r>
          </a:p>
          <a:p>
            <a:r>
              <a:rPr lang="en-US" sz="1200" b="1" dirty="0"/>
              <a:t>  Period T ≈ 3.847 s</a:t>
            </a:r>
          </a:p>
          <a:p>
            <a:r>
              <a:rPr lang="en-US" sz="1200" b="1" dirty="0"/>
              <a:t>  Damping ratio </a:t>
            </a:r>
            <a:r>
              <a:rPr lang="el-GR" sz="1200" b="1" dirty="0"/>
              <a:t>ζ ≈ 0.0000</a:t>
            </a:r>
          </a:p>
          <a:p>
            <a:r>
              <a:rPr lang="en-US" sz="1200" b="1" dirty="0"/>
              <a:t>Fmax:  -8.999481584462399e-07</a:t>
            </a:r>
          </a:p>
          <a:p>
            <a:r>
              <a:rPr lang="en-US" sz="1200" b="1" dirty="0"/>
              <a:t>DF:  -0.00020468839771782543</a:t>
            </a:r>
          </a:p>
          <a:p>
            <a:r>
              <a:rPr lang="en-US" sz="1200" b="1" dirty="0"/>
              <a:t>DX:  -0.0056038854268282414</a:t>
            </a:r>
          </a:p>
          <a:p>
            <a:r>
              <a:rPr lang="en-US" sz="1200" b="1" dirty="0"/>
              <a:t>IT:  7  - RESIDUAL:  0.0056038854268282414  - X:  455.16056919803947 </a:t>
            </a:r>
          </a:p>
          <a:p>
            <a:endParaRPr lang="en-US" sz="1200" b="1" dirty="0"/>
          </a:p>
          <a:p>
            <a:r>
              <a:rPr lang="en-US" sz="1200" b="1" dirty="0"/>
              <a:t>  Period T ≈ 3.847 s</a:t>
            </a:r>
          </a:p>
          <a:p>
            <a:r>
              <a:rPr lang="en-US" sz="1200" b="1" dirty="0"/>
              <a:t>  Damping ratio </a:t>
            </a:r>
            <a:r>
              <a:rPr lang="el-GR" sz="1200" b="1" dirty="0"/>
              <a:t>ζ ≈ 0.0000</a:t>
            </a:r>
          </a:p>
          <a:p>
            <a:r>
              <a:rPr lang="el-GR" sz="1200" b="1" dirty="0"/>
              <a:t> </a:t>
            </a:r>
            <a:r>
              <a:rPr lang="en-US" sz="1200" b="1" dirty="0"/>
              <a:t>SUPPLY: 0.04000000</a:t>
            </a:r>
          </a:p>
          <a:p>
            <a:r>
              <a:rPr lang="en-US" sz="1200" b="1" dirty="0"/>
              <a:t>F:  -1.0371099812278572e-11</a:t>
            </a:r>
          </a:p>
          <a:p>
            <a:r>
              <a:rPr lang="en-US" sz="1200" b="1" dirty="0"/>
              <a:t>  Period T ≈ 3.847 s</a:t>
            </a:r>
          </a:p>
          <a:p>
            <a:r>
              <a:rPr lang="en-US" sz="1200" b="1" dirty="0"/>
              <a:t>  Damping ratio </a:t>
            </a:r>
            <a:r>
              <a:rPr lang="el-GR" sz="1200" b="1" dirty="0"/>
              <a:t>ζ ≈ 0.0000</a:t>
            </a:r>
          </a:p>
          <a:p>
            <a:r>
              <a:rPr lang="en-US" sz="1200" b="1" dirty="0" err="1"/>
              <a:t>Fmin</a:t>
            </a:r>
            <a:r>
              <a:rPr lang="en-US" sz="1200" b="1" dirty="0"/>
              <a:t>:  2.0468355277289407e-06</a:t>
            </a:r>
          </a:p>
          <a:p>
            <a:r>
              <a:rPr lang="en-US" sz="1200" b="1" dirty="0"/>
              <a:t>  Period T ≈ 3.847 s</a:t>
            </a:r>
          </a:p>
          <a:p>
            <a:r>
              <a:rPr lang="en-US" sz="1200" b="1" dirty="0"/>
              <a:t>  Damping ratio </a:t>
            </a:r>
            <a:r>
              <a:rPr lang="el-GR" sz="1200" b="1" dirty="0"/>
              <a:t>ζ ≈ 0.0000</a:t>
            </a:r>
          </a:p>
          <a:p>
            <a:r>
              <a:rPr lang="en-US" sz="1200" b="1" dirty="0"/>
              <a:t>Fmax:  -2.0471355413817505e-06</a:t>
            </a:r>
          </a:p>
          <a:p>
            <a:r>
              <a:rPr lang="en-US" sz="1200" b="1" dirty="0"/>
              <a:t>DF:  -0.00020469855345553456</a:t>
            </a:r>
          </a:p>
          <a:p>
            <a:r>
              <a:rPr lang="en-US" sz="1200" b="1" dirty="0"/>
              <a:t>DX:  5.066523254416365e-08</a:t>
            </a:r>
          </a:p>
          <a:p>
            <a:r>
              <a:rPr lang="en-US" sz="1200" b="1" dirty="0"/>
              <a:t>IT:  8  - RESIDUAL:  5.066523254416365e-08  - X:  455.16056914737425 </a:t>
            </a:r>
          </a:p>
          <a:p>
            <a:endParaRPr lang="en-US" sz="1200" b="1" dirty="0"/>
          </a:p>
          <a:p>
            <a:r>
              <a:rPr lang="en-US" sz="1200" b="1" dirty="0">
                <a:highlight>
                  <a:srgbClr val="FFFF00"/>
                </a:highlight>
              </a:rPr>
              <a:t>Optimum Spring Area :                     455.160569</a:t>
            </a:r>
          </a:p>
          <a:p>
            <a:r>
              <a:rPr lang="en-US" sz="1200" b="1" dirty="0"/>
              <a:t>Iteration Counts:                         8</a:t>
            </a:r>
          </a:p>
          <a:p>
            <a:r>
              <a:rPr lang="en-US" sz="1200" b="1" dirty="0"/>
              <a:t>Convergence Residual:                     5.0665232544e-08</a:t>
            </a:r>
          </a:p>
          <a:p>
            <a:endParaRPr lang="en-US" sz="300" b="1" dirty="0"/>
          </a:p>
          <a:p>
            <a:r>
              <a:rPr lang="en-US" sz="1200" b="1" dirty="0"/>
              <a:t>Total time (s): 2.4219</a:t>
            </a:r>
          </a:p>
        </p:txBody>
      </p:sp>
    </p:spTree>
    <p:extLst>
      <p:ext uri="{BB962C8B-B14F-4D97-AF65-F5344CB8AC3E}">
        <p14:creationId xmlns:p14="http://schemas.microsoft.com/office/powerpoint/2010/main" val="1783686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C83312-AD0E-0681-719D-357764787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01F930-AD0A-80C0-207D-BFBC869E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3CEFE6-B232-894A-5654-61DAE6E87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207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21</cp:revision>
  <cp:lastPrinted>2025-08-13T06:03:33Z</cp:lastPrinted>
  <dcterms:created xsi:type="dcterms:W3CDTF">2025-07-19T22:10:00Z</dcterms:created>
  <dcterms:modified xsi:type="dcterms:W3CDTF">2025-08-13T06:12:48Z</dcterms:modified>
</cp:coreProperties>
</file>