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81" r:id="rId4"/>
    <p:sldId id="304" r:id="rId5"/>
    <p:sldId id="258" r:id="rId6"/>
    <p:sldId id="282" r:id="rId7"/>
    <p:sldId id="302" r:id="rId8"/>
    <p:sldId id="303" r:id="rId9"/>
    <p:sldId id="283" r:id="rId10"/>
    <p:sldId id="284" r:id="rId11"/>
    <p:sldId id="285" r:id="rId12"/>
    <p:sldId id="286" r:id="rId13"/>
    <p:sldId id="287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9511-2709-E7A8-0E94-7B7E8BA28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7D762-DC49-2CDB-1E5E-51482A3E8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9B94A-2D9B-EC0B-0E67-60AA46EC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45C6-EBBD-B162-7A5C-1392FA6E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595D-6113-9E8B-E375-518B03D4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4D6D-B08F-1F2D-509E-FFCCF04C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9F4AE-2145-0F44-717F-4D77BAE2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E041-CB43-0051-23CC-2B28A572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1443-6A6B-E748-A3B7-20C3FA0E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D72BA-835A-30D1-8168-51566E0A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4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C4E1B-39BF-E681-B5B8-88FBA902F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B9254-4DBE-B052-3BB1-BFD7D117C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6ED6C-685E-40E9-C987-B5609C00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6231-DFED-F5BB-258C-C357365B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AA09-8761-B20D-DA5B-0EC457ED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C1C7-1C56-3A1A-B144-CB902609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50C2-398E-7A8F-4C02-E2D50CC6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DC3B8-CF88-184A-8F38-CE7FE17C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DE1F-115B-8810-F0E9-E49E76F3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18BB2-2809-BF14-46DE-7DF36686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D37D-DC98-95CE-4F36-2D2F5801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FC449-F7EE-7D59-2270-3BAFBBC2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B2A3-B124-7343-F734-E50A26D0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FD5F-9FD9-398C-10F8-4F0062D5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0B96-3984-A56F-EF8F-6283CC63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A63B-90B6-1A99-2ECC-F1F074F3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086B-1EE1-E48A-AE24-AB47AB974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7747C-B621-B873-3660-96FAEBAA2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4FCA8-9B1F-6F3D-11F7-834CE567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CF894-9037-E47D-59E3-0934CDDE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94A17-DB26-84D3-968A-CC4075BB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0A47-AEDF-2D0F-2B3C-BA2B422C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6407-C3C7-9112-9B5C-F57C0C87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2E1D-87B8-76ED-22E9-555A7EBD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BDD3D-4A4E-19C3-594A-3B933BD23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A26CA-638D-427E-3679-32D052A39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F57F6-76C3-545D-6227-9406DB4C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75394-8AD0-9D87-81A6-85D090A2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1DF16-41E7-50F2-BC6E-C5F1AA63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927C-5B9F-138E-FFE7-A875A158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E1223-151A-C8F7-BDAD-1CDD2102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39E63-5375-5438-3CF2-62664273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F81D7-A9A2-EBC6-A707-DC1D0359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0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15A61-00A2-3A76-9254-F9E93F51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8F1B1-9DA7-0903-0912-8F6C099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B46A2-1BB8-AEEA-819A-031FA1BD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0C65-5F66-CF2B-F64B-225BE40E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946C-C764-C2C6-9D27-CF42514E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9074-1A55-6A80-E114-A1C310C3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F6DB8-3F49-13A6-1EED-DD55D841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8FD5-47E1-17E8-A5A3-6EF4207D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7D12-9788-C4D9-8581-BB724740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D6A2-2876-E41B-5320-5E8234E3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2F74C-9AEB-A52E-E714-EA2863154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B7B06-68A5-3148-01DC-AECC33166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5EBC6-DD45-E2AF-FBD7-542D022E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A001B-259C-7FDF-FBFC-D3968505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054A-251D-3CB2-A03B-9292CBD2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6A390-FFC8-6C44-7D72-73713600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7D72C-7C22-A27A-6FF2-52331BC8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930C-C557-856A-9886-9BA69CA63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5D69-5195-25E1-1894-A02254A68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3361-A1DB-333C-7119-5D91C5142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63971-0865-A183-EEE6-3CEE771D2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50D356-BC1A-B4B5-B807-DA0D6101C703}"/>
              </a:ext>
            </a:extLst>
          </p:cNvPr>
          <p:cNvSpPr txBox="1"/>
          <p:nvPr/>
        </p:nvSpPr>
        <p:spPr>
          <a:xfrm>
            <a:off x="0" y="1936283"/>
            <a:ext cx="123063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/>
                </a:solidFill>
              </a:rPr>
              <a:t>IN THE NAME OF ALLAH, THE MOST GRACIOUS, THE MOST MERCIFUL</a:t>
            </a:r>
            <a:endParaRPr lang="fa-IR" sz="1400" b="1" dirty="0">
              <a:solidFill>
                <a:schemeClr val="accent5"/>
              </a:solidFill>
            </a:endParaRPr>
          </a:p>
          <a:p>
            <a:pPr algn="ctr"/>
            <a:r>
              <a:rPr lang="en-US" sz="4000" b="1" dirty="0">
                <a:solidFill>
                  <a:schemeClr val="accent5"/>
                </a:solidFill>
              </a:rPr>
              <a:t>PUSHOVER ANALYSIS OF CONCRETE FRAME. EVALUATING STRAIN HARDENING AND ULTIMATE STRAIN CRITERIA USING OPENSEES AND CALCULATE STRUCTURAL BEHAVIOR COEFFICIENT</a:t>
            </a:r>
          </a:p>
          <a:p>
            <a:pPr algn="ctr"/>
            <a:r>
              <a:rPr lang="en-US" sz="1400" b="1" dirty="0">
                <a:solidFill>
                  <a:schemeClr val="accent5"/>
                </a:solidFill>
              </a:rPr>
              <a:t>WRITTEN BY SALAR DELAVAR GHASHGHAEI (QASHQAI)</a:t>
            </a:r>
            <a:r>
              <a:rPr lang="fa-IR" sz="1400" b="1" dirty="0">
                <a:solidFill>
                  <a:schemeClr val="accent5"/>
                </a:solidFill>
              </a:rPr>
              <a:t> </a:t>
            </a:r>
            <a:endParaRPr lang="en-US" sz="1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3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6C8E4-641A-02E7-7F57-05ED09422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8435E3-4C59-84C8-526E-550614387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510" y="234786"/>
            <a:ext cx="933498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3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7B438-9AB9-8202-F4D5-0E794E50E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476432-1F81-C636-B82F-E141A3956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86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519DE-CCC2-4B2E-DF30-A07FE8F88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E15F0F-3C81-C443-D0C8-5AF7B0D20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93" y="234786"/>
            <a:ext cx="902381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35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B88BE-02CC-CD23-EB5E-6BE14C552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90BCCF-247A-72F0-F02A-975FA8FD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09" y="234786"/>
            <a:ext cx="9385782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96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44FE4-3DF1-9E98-2562-D673CF139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4692CE-9B43-6BED-3969-9FDC6EE6F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34786"/>
            <a:ext cx="9169871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9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A90E01-844B-5B99-ABF9-787F14D17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871537"/>
            <a:ext cx="82962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9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FED33-3803-C554-8F8F-B0FC7B374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B6ABF6-4C8A-9B02-8D04-967C4AB73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051" y="0"/>
            <a:ext cx="5789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8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93AB6-CC54-4757-4230-67268EB99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31CA77-C4A6-8744-C3C3-4702C2766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017"/>
            <a:ext cx="12192000" cy="657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7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125B2-4E99-0771-2AFB-9A98A7DFB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BE2D6E-A0D3-C0C8-D022-11D987260B8D}"/>
              </a:ext>
            </a:extLst>
          </p:cNvPr>
          <p:cNvSpPr txBox="1"/>
          <p:nvPr/>
        </p:nvSpPr>
        <p:spPr>
          <a:xfrm>
            <a:off x="0" y="2551837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5"/>
                </a:solidFill>
              </a:rPr>
              <a:t>NONLINEAR STATIC ANALYSIS</a:t>
            </a:r>
          </a:p>
          <a:p>
            <a:pPr algn="ctr"/>
            <a:r>
              <a:rPr lang="en-US" sz="5400" b="1" dirty="0">
                <a:solidFill>
                  <a:schemeClr val="accent5"/>
                </a:solidFill>
              </a:rPr>
              <a:t>(PUSHOVER)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2918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17FBA-83D1-6B33-40B1-6526EEB22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76EFC2-57DE-D5F7-B0D7-E414E7C42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0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24364-328F-D4AC-A2E5-DFC3F3DA0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6E642FD-E704-5BF2-10B4-D7B6146F6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6D57A4-ADF0-9477-D23C-42A00562C7F7}"/>
              </a:ext>
            </a:extLst>
          </p:cNvPr>
          <p:cNvSpPr txBox="1"/>
          <p:nvPr/>
        </p:nvSpPr>
        <p:spPr>
          <a:xfrm>
            <a:off x="4981575" y="751344"/>
            <a:ext cx="663416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5"/>
                </a:solidFill>
              </a:rPr>
              <a:t>=   Analysis curve fitted =</a:t>
            </a:r>
          </a:p>
          <a:p>
            <a:r>
              <a:rPr lang="en-US" b="1" dirty="0">
                <a:solidFill>
                  <a:schemeClr val="accent5"/>
                </a:solidFill>
              </a:rPr>
              <a:t>     Disp        Base Shear</a:t>
            </a:r>
          </a:p>
          <a:p>
            <a:r>
              <a:rPr lang="en-US" b="1" dirty="0">
                <a:solidFill>
                  <a:schemeClr val="accent5"/>
                </a:solidFill>
              </a:rPr>
              <a:t>----------------------------</a:t>
            </a:r>
          </a:p>
          <a:p>
            <a:r>
              <a:rPr lang="en-US" b="1" dirty="0">
                <a:solidFill>
                  <a:schemeClr val="accent5"/>
                </a:solidFill>
              </a:rPr>
              <a:t>[[0.00000000e+00 0.00000000e+00]</a:t>
            </a:r>
          </a:p>
          <a:p>
            <a:r>
              <a:rPr lang="en-US" b="1" dirty="0">
                <a:solidFill>
                  <a:schemeClr val="accent5"/>
                </a:solidFill>
              </a:rPr>
              <a:t> [1.19153827e+02 1.39259952e+06]</a:t>
            </a:r>
          </a:p>
          <a:p>
            <a:r>
              <a:rPr lang="en-US" b="1" dirty="0">
                <a:solidFill>
                  <a:schemeClr val="accent5"/>
                </a:solidFill>
              </a:rPr>
              <a:t> [4.40497762e+02 1.75633705e+06]]</a:t>
            </a:r>
          </a:p>
          <a:p>
            <a:r>
              <a:rPr lang="en-US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Elastic Stiffness :     11687.41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Plastic Stiffness :     3987.16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Tangent Stiffness :     1131.93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Ductility Ratio :       3.70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Over Strength Factor:   1.26</a:t>
            </a:r>
          </a:p>
          <a:p>
            <a:r>
              <a:rPr lang="en-US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5"/>
                </a:solidFill>
              </a:rPr>
              <a:t>Over Strength Coefficient (</a:t>
            </a:r>
            <a:r>
              <a:rPr lang="el-GR" b="1" dirty="0">
                <a:solidFill>
                  <a:schemeClr val="accent5"/>
                </a:solidFill>
              </a:rPr>
              <a:t>Ω0):      1.2612</a:t>
            </a:r>
          </a:p>
          <a:p>
            <a:r>
              <a:rPr lang="en-US" b="1" dirty="0">
                <a:solidFill>
                  <a:schemeClr val="accent5"/>
                </a:solidFill>
              </a:rPr>
              <a:t>Displacement Ductility Ratio (</a:t>
            </a:r>
            <a:r>
              <a:rPr lang="el-GR" b="1" dirty="0">
                <a:solidFill>
                  <a:schemeClr val="accent5"/>
                </a:solidFill>
              </a:rPr>
              <a:t>μ):    3.6969</a:t>
            </a:r>
          </a:p>
          <a:p>
            <a:r>
              <a:rPr lang="en-US" b="1" dirty="0">
                <a:solidFill>
                  <a:schemeClr val="accent5"/>
                </a:solidFill>
              </a:rPr>
              <a:t>Ductility Coefficient (R</a:t>
            </a:r>
            <a:r>
              <a:rPr lang="el-GR" b="1" dirty="0">
                <a:solidFill>
                  <a:schemeClr val="accent5"/>
                </a:solidFill>
              </a:rPr>
              <a:t>μ):          3.6969</a:t>
            </a:r>
          </a:p>
          <a:p>
            <a:r>
              <a:rPr lang="en-US" b="1" dirty="0">
                <a:solidFill>
                  <a:schemeClr val="accent5"/>
                </a:solidFill>
              </a:rPr>
              <a:t>Structural Behavior Coefficient (R): 4.6625</a:t>
            </a:r>
          </a:p>
        </p:txBody>
      </p:sp>
    </p:spTree>
    <p:extLst>
      <p:ext uri="{BB962C8B-B14F-4D97-AF65-F5344CB8AC3E}">
        <p14:creationId xmlns:p14="http://schemas.microsoft.com/office/powerpoint/2010/main" val="127689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E05D0-D24D-3314-90AB-D2A597AD5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3FB6BE-DAC1-4D4C-AC46-795BABCB9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A9F801-A75A-BB26-10A7-A0471939A66C}"/>
              </a:ext>
            </a:extLst>
          </p:cNvPr>
          <p:cNvSpPr txBox="1"/>
          <p:nvPr/>
        </p:nvSpPr>
        <p:spPr>
          <a:xfrm>
            <a:off x="5229224" y="928688"/>
            <a:ext cx="696277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5"/>
                </a:solidFill>
              </a:rPr>
              <a:t>=   Analysis curve fitted =</a:t>
            </a:r>
          </a:p>
          <a:p>
            <a:r>
              <a:rPr lang="en-US" b="1" dirty="0">
                <a:solidFill>
                  <a:schemeClr val="accent5"/>
                </a:solidFill>
              </a:rPr>
              <a:t>     Disp        Base Shear</a:t>
            </a:r>
          </a:p>
          <a:p>
            <a:r>
              <a:rPr lang="en-US" b="1" dirty="0">
                <a:solidFill>
                  <a:schemeClr val="accent5"/>
                </a:solidFill>
              </a:rPr>
              <a:t>----------------------------</a:t>
            </a:r>
          </a:p>
          <a:p>
            <a:r>
              <a:rPr lang="en-US" b="1" dirty="0">
                <a:solidFill>
                  <a:schemeClr val="accent5"/>
                </a:solidFill>
              </a:rPr>
              <a:t>[[0.00000000e+00 0.00000000e+00]</a:t>
            </a:r>
          </a:p>
          <a:p>
            <a:r>
              <a:rPr lang="en-US" b="1" dirty="0">
                <a:solidFill>
                  <a:schemeClr val="accent5"/>
                </a:solidFill>
              </a:rPr>
              <a:t> [7.98659734e+00 2.17669541e+06]</a:t>
            </a:r>
          </a:p>
          <a:p>
            <a:r>
              <a:rPr lang="en-US" b="1" dirty="0">
                <a:solidFill>
                  <a:schemeClr val="accent5"/>
                </a:solidFill>
              </a:rPr>
              <a:t> [1.96042295e+01 1.75633705e+06]]</a:t>
            </a:r>
          </a:p>
          <a:p>
            <a:r>
              <a:rPr lang="en-US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Elastic Stiffness :     272543.53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Plastic Stiffness :     89589.70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Tangent Stiffness :     -36182.79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Ductility Ratio :       2.45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Over Strength Factor:   0.81</a:t>
            </a:r>
          </a:p>
          <a:p>
            <a:r>
              <a:rPr lang="en-US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5"/>
                </a:solidFill>
              </a:rPr>
              <a:t>Over Strength Coefficient (</a:t>
            </a:r>
            <a:r>
              <a:rPr lang="el-GR" b="1" dirty="0">
                <a:solidFill>
                  <a:schemeClr val="accent5"/>
                </a:solidFill>
              </a:rPr>
              <a:t>Ω0):      0.8069</a:t>
            </a:r>
          </a:p>
          <a:p>
            <a:r>
              <a:rPr lang="en-US" b="1" dirty="0">
                <a:solidFill>
                  <a:schemeClr val="accent5"/>
                </a:solidFill>
              </a:rPr>
              <a:t>Displacement Ductility Ratio (</a:t>
            </a:r>
            <a:r>
              <a:rPr lang="el-GR" b="1" dirty="0">
                <a:solidFill>
                  <a:schemeClr val="accent5"/>
                </a:solidFill>
              </a:rPr>
              <a:t>μ):    2.4546</a:t>
            </a:r>
          </a:p>
          <a:p>
            <a:r>
              <a:rPr lang="en-US" b="1" dirty="0">
                <a:solidFill>
                  <a:schemeClr val="accent5"/>
                </a:solidFill>
              </a:rPr>
              <a:t>Ductility Coefficient (R</a:t>
            </a:r>
            <a:r>
              <a:rPr lang="el-GR" b="1" dirty="0">
                <a:solidFill>
                  <a:schemeClr val="accent5"/>
                </a:solidFill>
              </a:rPr>
              <a:t>μ):          2.4546</a:t>
            </a:r>
          </a:p>
          <a:p>
            <a:r>
              <a:rPr lang="en-US" b="1" dirty="0">
                <a:solidFill>
                  <a:schemeClr val="accent5"/>
                </a:solidFill>
              </a:rPr>
              <a:t>Structural Behavior Coefficient (R): 1.9806</a:t>
            </a:r>
          </a:p>
        </p:txBody>
      </p:sp>
    </p:spTree>
    <p:extLst>
      <p:ext uri="{BB962C8B-B14F-4D97-AF65-F5344CB8AC3E}">
        <p14:creationId xmlns:p14="http://schemas.microsoft.com/office/powerpoint/2010/main" val="3900460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1E6AA-0C43-7AAD-E675-3C069C004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AEA7DC-3452-0BE7-1F44-11545DDDC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6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246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38</cp:revision>
  <cp:lastPrinted>2025-07-29T09:51:21Z</cp:lastPrinted>
  <dcterms:created xsi:type="dcterms:W3CDTF">2025-07-14T18:44:20Z</dcterms:created>
  <dcterms:modified xsi:type="dcterms:W3CDTF">2025-07-29T09:51:25Z</dcterms:modified>
</cp:coreProperties>
</file>